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5" r:id="rId2"/>
  </p:sldMasterIdLst>
  <p:notesMasterIdLst>
    <p:notesMasterId r:id="rId20"/>
  </p:notesMasterIdLst>
  <p:sldIdLst>
    <p:sldId id="330" r:id="rId3"/>
    <p:sldId id="279" r:id="rId4"/>
    <p:sldId id="280" r:id="rId5"/>
    <p:sldId id="281" r:id="rId6"/>
    <p:sldId id="282" r:id="rId7"/>
    <p:sldId id="284" r:id="rId8"/>
    <p:sldId id="314" r:id="rId9"/>
    <p:sldId id="359" r:id="rId10"/>
    <p:sldId id="360" r:id="rId11"/>
    <p:sldId id="283" r:id="rId12"/>
    <p:sldId id="316" r:id="rId13"/>
    <p:sldId id="362" r:id="rId14"/>
    <p:sldId id="361" r:id="rId15"/>
    <p:sldId id="363" r:id="rId16"/>
    <p:sldId id="364" r:id="rId17"/>
    <p:sldId id="365" r:id="rId18"/>
    <p:sldId id="366"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ehy, Ruth R" initials="DRR" lastIdx="99" clrIdx="0">
    <p:extLst>
      <p:ext uri="{19B8F6BF-5375-455C-9EA6-DF929625EA0E}">
        <p15:presenceInfo xmlns:p15="http://schemas.microsoft.com/office/powerpoint/2012/main" userId="Dennehy, Ruth R" providerId="None"/>
      </p:ext>
    </p:extLst>
  </p:cmAuthor>
  <p:cmAuthor id="2" name="KPMG" initials="K" lastIdx="7" clrIdx="1">
    <p:extLst>
      <p:ext uri="{19B8F6BF-5375-455C-9EA6-DF929625EA0E}">
        <p15:presenceInfo xmlns:p15="http://schemas.microsoft.com/office/powerpoint/2012/main" userId="KPMG" providerId="None"/>
      </p:ext>
    </p:extLst>
  </p:cmAuthor>
  <p:cmAuthor id="3" name="Jha, Shekhar" initials="JS" lastIdx="10" clrIdx="2">
    <p:extLst>
      <p:ext uri="{19B8F6BF-5375-455C-9EA6-DF929625EA0E}">
        <p15:presenceInfo xmlns:p15="http://schemas.microsoft.com/office/powerpoint/2012/main" userId="Jha, Shekhar" providerId="None"/>
      </p:ext>
    </p:extLst>
  </p:cmAuthor>
  <p:cmAuthor id="4" name="Leslie A Baxter" initials="lab" lastIdx="95" clrIdx="3">
    <p:extLst>
      <p:ext uri="{19B8F6BF-5375-455C-9EA6-DF929625EA0E}">
        <p15:presenceInfo xmlns:p15="http://schemas.microsoft.com/office/powerpoint/2012/main" userId="Leslie A Baxter" providerId="None"/>
      </p:ext>
    </p:extLst>
  </p:cmAuthor>
  <p:cmAuthor id="5" name="Bhandari, Rashmi" initials="BR" lastIdx="68" clrIdx="4">
    <p:extLst>
      <p:ext uri="{19B8F6BF-5375-455C-9EA6-DF929625EA0E}">
        <p15:presenceInfo xmlns:p15="http://schemas.microsoft.com/office/powerpoint/2012/main" userId="S-1-5-21-1833789009-2046912680-526660263-1991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483698"/>
    <a:srgbClr val="F2F2F2"/>
    <a:srgbClr val="4066AA"/>
    <a:srgbClr val="0091DA"/>
    <a:srgbClr val="005EB8"/>
    <a:srgbClr val="FFFFFF"/>
    <a:srgbClr val="F68D2E"/>
    <a:srgbClr val="EAAA00"/>
    <a:srgbClr val="BFC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8" autoAdjust="0"/>
    <p:restoredTop sz="95324" autoAdjust="0"/>
  </p:normalViewPr>
  <p:slideViewPr>
    <p:cSldViewPr snapToGrid="0" showGuides="1">
      <p:cViewPr varScale="1">
        <p:scale>
          <a:sx n="116" d="100"/>
          <a:sy n="116" d="100"/>
        </p:scale>
        <p:origin x="744" y="108"/>
      </p:cViewPr>
      <p:guideLst/>
    </p:cSldViewPr>
  </p:slideViewPr>
  <p:outlineViewPr>
    <p:cViewPr>
      <p:scale>
        <a:sx n="33" d="100"/>
        <a:sy n="33" d="100"/>
      </p:scale>
      <p:origin x="0" y="-5484"/>
    </p:cViewPr>
  </p:outlineViewPr>
  <p:notesTextViewPr>
    <p:cViewPr>
      <p:scale>
        <a:sx n="1" d="1"/>
        <a:sy n="1" d="1"/>
      </p:scale>
      <p:origin x="0" y="0"/>
    </p:cViewPr>
  </p:notesTextViewPr>
  <p:sorterViewPr>
    <p:cViewPr>
      <p:scale>
        <a:sx n="100" d="100"/>
        <a:sy n="100" d="100"/>
      </p:scale>
      <p:origin x="0" y="-1740"/>
    </p:cViewPr>
  </p:sorterViewPr>
  <p:notesViewPr>
    <p:cSldViewPr snapToGrid="0">
      <p:cViewPr varScale="1">
        <p:scale>
          <a:sx n="86" d="100"/>
          <a:sy n="86" d="100"/>
        </p:scale>
        <p:origin x="292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8-29T10:06:07.712" idx="24">
    <p:pos x="3700" y="2212"/>
    <p:text>RM: what does "first class citizens" mean?</p:text>
    <p:extLst mod="1">
      <p:ext uri="{C676402C-5697-4E1C-873F-D02D1690AC5C}">
        <p15:threadingInfo xmlns:p15="http://schemas.microsoft.com/office/powerpoint/2012/main" timeZoneBias="240"/>
      </p:ext>
    </p:extLst>
  </p:cm>
  <p:cm authorId="5" dt="2019-09-18T15:05:59.379" idx="68">
    <p:pos x="3700" y="2308"/>
    <p:text>It’s a term to emphasize that container first concept in designing cloud architecture.</p:text>
    <p:extLst>
      <p:ext uri="{C676402C-5697-4E1C-873F-D02D1690AC5C}">
        <p15:threadingInfo xmlns:p15="http://schemas.microsoft.com/office/powerpoint/2012/main" timeZoneBias="-330">
          <p15:parentCm authorId="4" idx="24"/>
        </p15:threadingInfo>
      </p:ext>
    </p:extLst>
  </p:cm>
  <p:cm authorId="4" dt="2019-10-21T13:12:07.587" idx="95">
    <p:pos x="3700" y="2404"/>
    <p:text>reword</p:text>
    <p:extLst>
      <p:ext uri="{C676402C-5697-4E1C-873F-D02D1690AC5C}">
        <p15:threadingInfo xmlns:p15="http://schemas.microsoft.com/office/powerpoint/2012/main" timeZoneBias="240">
          <p15:parentCm authorId="4" idx="24"/>
        </p15:threadingInfo>
      </p:ext>
    </p:extLst>
  </p:cm>
  <p:cm authorId="3" dt="2019-12-09T21:34:11.903" idx="10">
    <p:pos x="3700" y="2500"/>
    <p:text>Changed.</p:text>
    <p:extLst>
      <p:ext uri="{C676402C-5697-4E1C-873F-D02D1690AC5C}">
        <p15:threadingInfo xmlns:p15="http://schemas.microsoft.com/office/powerpoint/2012/main" timeZoneBias="300">
          <p15:parentCm authorId="4" idx="2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7" name="Slide Number Placeholder 6"/>
          <p:cNvSpPr>
            <a:spLocks noGrp="1"/>
          </p:cNvSpPr>
          <p:nvPr>
            <p:ph type="sldNum" sz="quarter" idx="5"/>
          </p:nvPr>
        </p:nvSpPr>
        <p:spPr>
          <a:xfrm>
            <a:off x="3884613" y="8743890"/>
            <a:ext cx="2971800" cy="384721"/>
          </a:xfrm>
          <a:prstGeom prst="rect">
            <a:avLst/>
          </a:prstGeom>
        </p:spPr>
        <p:txBody>
          <a:bodyPr vert="horz" lIns="0" tIns="0" rIns="228600" bIns="228600" rtlCol="0" anchor="ctr">
            <a:spAutoFit/>
          </a:bodyPr>
          <a:lstStyle>
            <a:lvl1pPr algn="r">
              <a:defRPr sz="1000">
                <a:solidFill>
                  <a:srgbClr val="00338D"/>
                </a:solidFill>
                <a:latin typeface="Arial" panose="020B0604020202020204" pitchFamily="34" charset="0"/>
              </a:defRPr>
            </a:lvl1pPr>
          </a:lstStyle>
          <a:p>
            <a:fld id="{86CB4B4D-7CA3-9044-876B-883B54F8677D}" type="slidenum">
              <a:rPr lang="en-US" smtClean="0">
                <a:latin typeface="Arial"/>
                <a:ea typeface="Arial"/>
                <a:cs typeface="Arial" panose="020B0604020202020204" pitchFamily="34" charset="0"/>
              </a:rPr>
              <a:pPr/>
              <a:t>‹#›</a:t>
            </a:fld>
            <a:endParaRPr lang="en-US" dirty="0"/>
          </a:p>
        </p:txBody>
      </p:sp>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4364504"/>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Arial" panose="020B0604020202020204" pitchFamily="34" charset="0"/>
        <a:ea typeface="+mn-ea"/>
        <a:cs typeface="Arial" panose="020B0604020202020204" pitchFamily="34" charset="0"/>
      </a:defRPr>
    </a:lvl1pPr>
    <a:lvl2pPr marL="2349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2pPr>
    <a:lvl3pPr marL="4572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6921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9144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CB4B4D-7CA3-9044-876B-883B54F8677D}" type="slidenum">
              <a:rPr lang="en-US" smtClean="0">
                <a:latin typeface="Arial"/>
                <a:ea typeface="Arial"/>
                <a:cs typeface="Arial" panose="020B0604020202020204" pitchFamily="34" charset="0"/>
              </a:rPr>
              <a:pPr/>
              <a:t>8</a:t>
            </a:fld>
            <a:endParaRPr lang="en-US" dirty="0"/>
          </a:p>
        </p:txBody>
      </p:sp>
    </p:spTree>
    <p:extLst>
      <p:ext uri="{BB962C8B-B14F-4D97-AF65-F5344CB8AC3E}">
        <p14:creationId xmlns:p14="http://schemas.microsoft.com/office/powerpoint/2010/main" val="267164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CB4B4D-7CA3-9044-876B-883B54F8677D}" type="slidenum">
              <a:rPr lang="en-US" smtClean="0">
                <a:latin typeface="Arial"/>
                <a:ea typeface="Arial"/>
                <a:cs typeface="Arial" panose="020B0604020202020204" pitchFamily="34" charset="0"/>
              </a:rPr>
              <a:pPr/>
              <a:t>9</a:t>
            </a:fld>
            <a:endParaRPr lang="en-US" dirty="0"/>
          </a:p>
        </p:txBody>
      </p:sp>
    </p:spTree>
    <p:extLst>
      <p:ext uri="{BB962C8B-B14F-4D97-AF65-F5344CB8AC3E}">
        <p14:creationId xmlns:p14="http://schemas.microsoft.com/office/powerpoint/2010/main" val="174029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Talk track</a:t>
            </a:r>
          </a:p>
          <a:p>
            <a:pPr marL="228600" indent="-228600">
              <a:buAutoNum type="arabicParenR"/>
            </a:pPr>
            <a:r>
              <a:rPr lang="en-US" baseline="0" dirty="0"/>
              <a:t>Organizations should establish a cloud security program to establish standards and solutions, drive adoption thereof, and manage risks in the cloud. </a:t>
            </a:r>
          </a:p>
          <a:p>
            <a:pPr marL="228600" indent="-228600">
              <a:buAutoNum type="arabicParenR"/>
            </a:pPr>
            <a:r>
              <a:rPr lang="en-US" baseline="0" dirty="0"/>
              <a:t>The program exists to address the needs of various stakeholders (left), and to produce and enable key business outcomes (Right)</a:t>
            </a:r>
          </a:p>
          <a:p>
            <a:pPr marL="228600" indent="-228600">
              <a:buAutoNum type="arabicParenR"/>
            </a:pPr>
            <a:r>
              <a:rPr lang="en-US" baseline="0" dirty="0"/>
              <a:t>The middle are the key program components – with a) governance and operations on the top and b) the “Cloud Security Fabric” or tech-enabled controls in the middle</a:t>
            </a:r>
          </a:p>
          <a:p>
            <a:pPr marL="228600" indent="-228600">
              <a:buAutoNum type="arabicParenR"/>
            </a:pPr>
            <a:r>
              <a:rPr lang="en-US" baseline="0" dirty="0"/>
              <a:t>Identity and access are a critical part of the program and Cloud Security Fabric for our clients. </a:t>
            </a:r>
          </a:p>
          <a:p>
            <a:pPr marL="228600" indent="-228600">
              <a:buAutoNum type="arabicParenR"/>
            </a:pPr>
            <a:r>
              <a:rPr lang="en-US" baseline="0" dirty="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13</a:t>
            </a:fld>
            <a:endParaRPr lang="en-US" dirty="0"/>
          </a:p>
        </p:txBody>
      </p:sp>
    </p:spTree>
    <p:extLst>
      <p:ext uri="{BB962C8B-B14F-4D97-AF65-F5344CB8AC3E}">
        <p14:creationId xmlns:p14="http://schemas.microsoft.com/office/powerpoint/2010/main" val="241882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Talk track</a:t>
            </a:r>
          </a:p>
          <a:p>
            <a:pPr marL="228600" indent="-228600">
              <a:buAutoNum type="arabicParenR"/>
            </a:pPr>
            <a:r>
              <a:rPr lang="en-US" baseline="0" dirty="0"/>
              <a:t>Organizations should establish a cloud security program to establish standards and solutions, drive adoption thereof, and manage risks in the cloud. </a:t>
            </a:r>
          </a:p>
          <a:p>
            <a:pPr marL="228600" indent="-228600">
              <a:buAutoNum type="arabicParenR"/>
            </a:pPr>
            <a:r>
              <a:rPr lang="en-US" baseline="0" dirty="0"/>
              <a:t>The program exists to address the needs of various stakeholders (left), and to produce and enable key business outcomes (Right)</a:t>
            </a:r>
          </a:p>
          <a:p>
            <a:pPr marL="228600" indent="-228600">
              <a:buAutoNum type="arabicParenR"/>
            </a:pPr>
            <a:r>
              <a:rPr lang="en-US" baseline="0" dirty="0"/>
              <a:t>The middle are the key program components – with a) governance and operations on the top and b) the “Cloud Security Fabric” or tech-enabled controls in the middle</a:t>
            </a:r>
          </a:p>
          <a:p>
            <a:pPr marL="228600" indent="-228600">
              <a:buAutoNum type="arabicParenR"/>
            </a:pPr>
            <a:r>
              <a:rPr lang="en-US" baseline="0" dirty="0"/>
              <a:t>Identity and access are a critical part of the program and Cloud Security Fabric for our clients. </a:t>
            </a:r>
          </a:p>
          <a:p>
            <a:pPr marL="228600" indent="-228600">
              <a:buAutoNum type="arabicParenR"/>
            </a:pPr>
            <a:r>
              <a:rPr lang="en-US" baseline="0" dirty="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15</a:t>
            </a:fld>
            <a:endParaRPr lang="en-US" dirty="0"/>
          </a:p>
        </p:txBody>
      </p:sp>
    </p:spTree>
    <p:extLst>
      <p:ext uri="{BB962C8B-B14F-4D97-AF65-F5344CB8AC3E}">
        <p14:creationId xmlns:p14="http://schemas.microsoft.com/office/powerpoint/2010/main" val="1722182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Talk track</a:t>
            </a:r>
          </a:p>
          <a:p>
            <a:pPr marL="228600" indent="-228600">
              <a:buAutoNum type="arabicParenR"/>
            </a:pPr>
            <a:r>
              <a:rPr lang="en-US" baseline="0" dirty="0"/>
              <a:t>Organizations should establish a cloud security program to establish standards and solutions, drive adoption thereof, and manage risks in the cloud. </a:t>
            </a:r>
          </a:p>
          <a:p>
            <a:pPr marL="228600" indent="-228600">
              <a:buAutoNum type="arabicParenR"/>
            </a:pPr>
            <a:r>
              <a:rPr lang="en-US" baseline="0" dirty="0"/>
              <a:t>The program exists to address the needs of various stakeholders (left), and to produce and enable key business outcomes (Right)</a:t>
            </a:r>
          </a:p>
          <a:p>
            <a:pPr marL="228600" indent="-228600">
              <a:buAutoNum type="arabicParenR"/>
            </a:pPr>
            <a:r>
              <a:rPr lang="en-US" baseline="0" dirty="0"/>
              <a:t>The middle are the key program components – with a) governance and operations on the top and b) the “Cloud Security Fabric” or tech-enabled controls in the middle</a:t>
            </a:r>
          </a:p>
          <a:p>
            <a:pPr marL="228600" indent="-228600">
              <a:buAutoNum type="arabicParenR"/>
            </a:pPr>
            <a:r>
              <a:rPr lang="en-US" baseline="0" dirty="0"/>
              <a:t>Identity and access are a critical part of the program and Cloud Security Fabric for our clients. </a:t>
            </a:r>
          </a:p>
          <a:p>
            <a:pPr marL="228600" indent="-228600">
              <a:buAutoNum type="arabicParenR"/>
            </a:pPr>
            <a:r>
              <a:rPr lang="en-US" baseline="0" dirty="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17</a:t>
            </a:fld>
            <a:endParaRPr lang="en-US" dirty="0"/>
          </a:p>
        </p:txBody>
      </p:sp>
    </p:spTree>
    <p:extLst>
      <p:ext uri="{BB962C8B-B14F-4D97-AF65-F5344CB8AC3E}">
        <p14:creationId xmlns:p14="http://schemas.microsoft.com/office/powerpoint/2010/main" val="3399020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6254423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54352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099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146885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229082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778661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133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77598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683865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dirty="0"/>
              <a:t>Date here</a:t>
            </a:r>
          </a:p>
        </p:txBody>
      </p:sp>
    </p:spTree>
    <p:extLst>
      <p:ext uri="{BB962C8B-B14F-4D97-AF65-F5344CB8AC3E}">
        <p14:creationId xmlns:p14="http://schemas.microsoft.com/office/powerpoint/2010/main" val="9214946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Click to edit Master title style</a:t>
            </a:r>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238696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18981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267273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2DE11B-98F5-4D9F-91FC-D0EDFCD52486}" type="datetimeFigureOut">
              <a:rPr lang="en-US" smtClean="0">
                <a:solidFill>
                  <a:srgbClr val="000000"/>
                </a:solidFill>
              </a:rPr>
              <a:pPr/>
              <a:t>4/15/2020</a:t>
            </a:fld>
            <a:endParaRPr lang="en-US" dirty="0">
              <a:solidFill>
                <a:srgbClr val="00000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A75B8DB3-28FC-4D7B-91B3-2DDC4101EA29}"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02427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3200" y="677326"/>
            <a:ext cx="10185600" cy="518400"/>
          </a:xfrm>
        </p:spPr>
        <p:txBody>
          <a:bodyPr/>
          <a:lstStyle/>
          <a:p>
            <a:r>
              <a:rPr lang="en-US" noProof="0"/>
              <a:t>Click to edit Master title style</a:t>
            </a:r>
            <a:endParaRPr lang="en-US" noProof="0" dirty="0"/>
          </a:p>
        </p:txBody>
      </p:sp>
      <p:sp>
        <p:nvSpPr>
          <p:cNvPr id="3"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4134033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ON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426660"/>
            <a:ext cx="10185600" cy="45942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3604557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1 - Right light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3390" t="20694"/>
          <a:stretch/>
        </p:blipFill>
        <p:spPr>
          <a:xfrm>
            <a:off x="536549" y="0"/>
            <a:ext cx="11655451" cy="6858000"/>
          </a:xfrm>
          <a:prstGeom prst="rect">
            <a:avLst/>
          </a:prstGeom>
        </p:spPr>
      </p:pic>
      <p:sp>
        <p:nvSpPr>
          <p:cNvPr id="8" name="Title 1"/>
          <p:cNvSpPr>
            <a:spLocks noGrp="1"/>
          </p:cNvSpPr>
          <p:nvPr>
            <p:ph type="ctrTitle" hasCustomPrompt="1"/>
          </p:nvPr>
        </p:nvSpPr>
        <p:spPr>
          <a:xfrm>
            <a:off x="1826597" y="1861442"/>
            <a:ext cx="6581117" cy="2000922"/>
          </a:xfrm>
        </p:spPr>
        <p:txBody>
          <a:bodyPr anchor="t" anchorCtr="0"/>
          <a:lstStyle>
            <a:lvl1pPr algn="l">
              <a:lnSpc>
                <a:spcPct val="85000"/>
              </a:lnSpc>
              <a:defRPr sz="6000" baseline="0">
                <a:solidFill>
                  <a:schemeClr val="tx2"/>
                </a:solidFill>
                <a:latin typeface="+mn-lt"/>
              </a:defRPr>
            </a:lvl1pPr>
          </a:lstStyle>
          <a:p>
            <a:r>
              <a:rPr lang="en-US" noProof="0" dirty="0"/>
              <a:t>Title slide 1- light right vertical image</a:t>
            </a:r>
          </a:p>
        </p:txBody>
      </p:sp>
      <p:sp>
        <p:nvSpPr>
          <p:cNvPr id="6" name="Text Placeholder 3"/>
          <p:cNvSpPr>
            <a:spLocks noGrp="1"/>
          </p:cNvSpPr>
          <p:nvPr>
            <p:ph type="body" sz="quarter" idx="11" hasCustomPrompt="1"/>
          </p:nvPr>
        </p:nvSpPr>
        <p:spPr>
          <a:xfrm>
            <a:off x="1826597" y="4168714"/>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1826597" y="4601364"/>
            <a:ext cx="1889125" cy="487363"/>
          </a:xfrm>
        </p:spPr>
        <p:txBody>
          <a:bodyPr/>
          <a:lstStyle>
            <a:lvl1pPr>
              <a:defRPr sz="1100" b="0">
                <a:solidFill>
                  <a:srgbClr val="00338D"/>
                </a:solidFill>
              </a:defRPr>
            </a:lvl1pPr>
          </a:lstStyle>
          <a:p>
            <a:pPr lvl="0"/>
            <a:r>
              <a:rPr lang="en-US" dirty="0"/>
              <a:t>Date here</a:t>
            </a:r>
          </a:p>
        </p:txBody>
      </p:sp>
      <p:sp>
        <p:nvSpPr>
          <p:cNvPr id="12"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3"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Tree>
    <p:extLst>
      <p:ext uri="{BB962C8B-B14F-4D97-AF65-F5344CB8AC3E}">
        <p14:creationId xmlns:p14="http://schemas.microsoft.com/office/powerpoint/2010/main" val="16445309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light vertical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5967" b="5912"/>
          <a:stretch/>
        </p:blipFill>
        <p:spPr>
          <a:xfrm>
            <a:off x="0" y="0"/>
            <a:ext cx="12184870"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98460" y="1343857"/>
            <a:ext cx="6581117" cy="2000922"/>
          </a:xfrm>
        </p:spPr>
        <p:txBody>
          <a:bodyPr anchor="t" anchorCtr="0"/>
          <a:lstStyle>
            <a:lvl1pPr algn="l">
              <a:lnSpc>
                <a:spcPct val="85000"/>
              </a:lnSpc>
              <a:defRPr sz="6000" baseline="0">
                <a:solidFill>
                  <a:schemeClr val="bg1"/>
                </a:solidFill>
                <a:latin typeface="+mn-lt"/>
              </a:defRPr>
            </a:lvl1pPr>
          </a:lstStyle>
          <a:p>
            <a:r>
              <a:rPr lang="en-US" noProof="0" dirty="0"/>
              <a:t>Title slide 2- light right vertical image</a:t>
            </a:r>
          </a:p>
        </p:txBody>
      </p:sp>
      <p:sp>
        <p:nvSpPr>
          <p:cNvPr id="6" name="Text Placeholder 3"/>
          <p:cNvSpPr>
            <a:spLocks noGrp="1"/>
          </p:cNvSpPr>
          <p:nvPr>
            <p:ph type="body" sz="quarter" idx="11" hasCustomPrompt="1"/>
          </p:nvPr>
        </p:nvSpPr>
        <p:spPr>
          <a:xfrm>
            <a:off x="998460" y="3651129"/>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4083779"/>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93669248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3 - Right light vertical image">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666" r="3691"/>
            <a:stretch/>
          </p:blipFill>
          <p:spPr>
            <a:xfrm>
              <a:off x="3047999" y="0"/>
              <a:ext cx="9144001" cy="6858000"/>
            </a:xfrm>
            <a:prstGeom prst="rect">
              <a:avLst/>
            </a:prstGeom>
          </p:spPr>
        </p:pic>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29" r="63641"/>
            <a:stretch/>
          </p:blipFill>
          <p:spPr>
            <a:xfrm>
              <a:off x="0" y="0"/>
              <a:ext cx="3804249" cy="6858000"/>
            </a:xfrm>
            <a:prstGeom prst="rect">
              <a:avLst/>
            </a:prstGeom>
          </p:spPr>
        </p:pic>
      </p:grpSp>
      <p:sp>
        <p:nvSpPr>
          <p:cNvPr id="10" name="Freeform 19"/>
          <p:cNvSpPr>
            <a:spLocks noEditPoints="1"/>
          </p:cNvSpPr>
          <p:nvPr userDrawn="1"/>
        </p:nvSpPr>
        <p:spPr bwMode="auto">
          <a:xfrm>
            <a:off x="912198"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12198" y="1343857"/>
            <a:ext cx="6581117" cy="3510000"/>
          </a:xfrm>
        </p:spPr>
        <p:txBody>
          <a:bodyPr anchor="t" anchorCtr="0"/>
          <a:lstStyle>
            <a:lvl1pPr algn="l">
              <a:lnSpc>
                <a:spcPct val="85000"/>
              </a:lnSpc>
              <a:defRPr sz="6000" baseline="0">
                <a:solidFill>
                  <a:schemeClr val="bg1"/>
                </a:solidFill>
                <a:latin typeface="+mn-lt"/>
              </a:defRPr>
            </a:lvl1pPr>
          </a:lstStyle>
          <a:p>
            <a:r>
              <a:rPr lang="en-US" noProof="0" dirty="0"/>
              <a:t>Title slide 3</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12198"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12198" y="5732107"/>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7965247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2" r="15808" b="9413"/>
          <a:stretch/>
        </p:blipFill>
        <p:spPr>
          <a:xfrm>
            <a:off x="1196789" y="-4190"/>
            <a:ext cx="10995212" cy="686219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bg1"/>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baseline="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baseline="0">
                <a:solidFill>
                  <a:schemeClr val="bg1"/>
                </a:solidFill>
              </a:defRPr>
            </a:lvl1pPr>
          </a:lstStyle>
          <a:p>
            <a:pPr lvl="0"/>
            <a:r>
              <a:rPr lang="en-US" dirty="0"/>
              <a:t>Date here</a:t>
            </a:r>
          </a:p>
        </p:txBody>
      </p:sp>
    </p:spTree>
    <p:extLst>
      <p:ext uri="{BB962C8B-B14F-4D97-AF65-F5344CB8AC3E}">
        <p14:creationId xmlns:p14="http://schemas.microsoft.com/office/powerpoint/2010/main" val="343839003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4 - No imag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Title 1"/>
          <p:cNvSpPr>
            <a:spLocks noGrp="1"/>
          </p:cNvSpPr>
          <p:nvPr>
            <p:ph type="ctrTitle" hasCustomPrompt="1"/>
          </p:nvPr>
        </p:nvSpPr>
        <p:spPr>
          <a:xfrm>
            <a:off x="949246" y="1360483"/>
            <a:ext cx="8489950" cy="3510000"/>
          </a:xfrm>
        </p:spPr>
        <p:txBody>
          <a:bodyPr anchor="t" anchorCtr="0"/>
          <a:lstStyle>
            <a:lvl1pPr algn="l">
              <a:lnSpc>
                <a:spcPct val="85000"/>
              </a:lnSpc>
              <a:defRPr sz="5400" baseline="0">
                <a:solidFill>
                  <a:schemeClr val="bg1"/>
                </a:solidFill>
                <a:latin typeface="+mn-lt"/>
              </a:defRPr>
            </a:lvl1pPr>
          </a:lstStyle>
          <a:p>
            <a:r>
              <a:rPr lang="en-US" noProof="0" dirty="0"/>
              <a:t>Title Slide 4 – </a:t>
            </a:r>
            <a:br>
              <a:rPr lang="en-US" noProof="0" dirty="0"/>
            </a:br>
            <a:r>
              <a:rPr lang="en-US" noProof="0" dirty="0"/>
              <a:t>no image</a:t>
            </a:r>
          </a:p>
        </p:txBody>
      </p:sp>
      <p:sp>
        <p:nvSpPr>
          <p:cNvPr id="10" name="Freeform 19"/>
          <p:cNvSpPr>
            <a:spLocks noChangeAspect="1" noEditPoints="1"/>
          </p:cNvSpPr>
          <p:nvPr userDrawn="1"/>
        </p:nvSpPr>
        <p:spPr bwMode="auto">
          <a:xfrm>
            <a:off x="94924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Text Placeholder 3"/>
          <p:cNvSpPr>
            <a:spLocks noGrp="1"/>
          </p:cNvSpPr>
          <p:nvPr>
            <p:ph type="body" sz="quarter" idx="11" hasCustomPrompt="1"/>
          </p:nvPr>
        </p:nvSpPr>
        <p:spPr>
          <a:xfrm>
            <a:off x="949246" y="5316083"/>
            <a:ext cx="8450350"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949246" y="5748733"/>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3783644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077094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3139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988658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465091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1440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696906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3937520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4046095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01630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a:t>Title slide 7 – </a:t>
            </a:r>
            <a:br>
              <a:rPr lang="en-US" noProof="0" dirty="0"/>
            </a:br>
            <a:r>
              <a:rPr lang="en-US" noProof="0" dirty="0"/>
              <a:t>dark singular image</a:t>
            </a:r>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31050853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4429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38077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Tree>
    <p:extLst>
      <p:ext uri="{BB962C8B-B14F-4D97-AF65-F5344CB8AC3E}">
        <p14:creationId xmlns:p14="http://schemas.microsoft.com/office/powerpoint/2010/main" val="3692594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83785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46882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68796"/>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24396"/>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994417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77109"/>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32709"/>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383305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Text Placeholder 2"/>
          <p:cNvSpPr>
            <a:spLocks noGrp="1"/>
          </p:cNvSpPr>
          <p:nvPr>
            <p:ph type="body" sz="quarter" idx="11"/>
          </p:nvPr>
        </p:nvSpPr>
        <p:spPr>
          <a:xfrm>
            <a:off x="2729163" y="4642764"/>
            <a:ext cx="7851751" cy="39827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2"/>
          </p:nvPr>
        </p:nvSpPr>
        <p:spPr>
          <a:xfrm>
            <a:off x="2729163" y="5107252"/>
            <a:ext cx="7851751" cy="169277"/>
          </a:xfrm>
        </p:spPr>
        <p:txBody>
          <a:bodyPr>
            <a:noAutofit/>
          </a:bodyPr>
          <a:lstStyle>
            <a:lvl1pPr>
              <a:buFontTx/>
              <a:buNone/>
              <a:defRPr sz="11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sp>
        <p:nvSpPr>
          <p:cNvPr id="15" name="Text Placeholder 2"/>
          <p:cNvSpPr>
            <a:spLocks noGrp="1"/>
          </p:cNvSpPr>
          <p:nvPr>
            <p:ph type="body" sz="quarter" idx="13"/>
          </p:nvPr>
        </p:nvSpPr>
        <p:spPr>
          <a:xfrm>
            <a:off x="2729163" y="3831757"/>
            <a:ext cx="7851751" cy="64505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22" name="Group 21"/>
          <p:cNvGrpSpPr/>
          <p:nvPr userDrawn="1"/>
        </p:nvGrpSpPr>
        <p:grpSpPr>
          <a:xfrm>
            <a:off x="2729163" y="2974450"/>
            <a:ext cx="2523749" cy="384049"/>
            <a:chOff x="1584000" y="2682350"/>
            <a:chExt cx="2523749" cy="384049"/>
          </a:xfrm>
        </p:grpSpPr>
        <p:grpSp>
          <p:nvGrpSpPr>
            <p:cNvPr id="24" name="Group 23"/>
            <p:cNvGrpSpPr/>
            <p:nvPr userDrawn="1"/>
          </p:nvGrpSpPr>
          <p:grpSpPr>
            <a:xfrm>
              <a:off x="1584000" y="2682350"/>
              <a:ext cx="2523749" cy="384049"/>
              <a:chOff x="1584000" y="2682350"/>
              <a:chExt cx="2523749" cy="384049"/>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84000" y="2682350"/>
                <a:ext cx="1683075" cy="384049"/>
              </a:xfrm>
              <a:prstGeom prst="rect">
                <a:avLst/>
              </a:prstGeom>
            </p:spPr>
          </p:pic>
          <p:pic>
            <p:nvPicPr>
              <p:cNvPr id="31" name="Picture 3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705225" y="2682350"/>
                <a:ext cx="402524" cy="384049"/>
              </a:xfrm>
              <a:prstGeom prst="rect">
                <a:avLst/>
              </a:prstGeom>
            </p:spPr>
          </p:pic>
        </p:grpSp>
        <p:grpSp>
          <p:nvGrpSpPr>
            <p:cNvPr id="25" name="Group 4"/>
            <p:cNvGrpSpPr>
              <a:grpSpLocks noChangeAspect="1"/>
            </p:cNvGrpSpPr>
            <p:nvPr userDrawn="1"/>
          </p:nvGrpSpPr>
          <p:grpSpPr bwMode="auto">
            <a:xfrm>
              <a:off x="3296507" y="2682351"/>
              <a:ext cx="383774" cy="383774"/>
              <a:chOff x="493" y="-227"/>
              <a:chExt cx="4770" cy="4770"/>
            </a:xfrm>
            <a:solidFill>
              <a:srgbClr val="00338D"/>
            </a:solidFill>
          </p:grpSpPr>
          <p:sp>
            <p:nvSpPr>
              <p:cNvPr id="27" name="Freeform 5"/>
              <p:cNvSpPr>
                <a:spLocks noEditPoints="1"/>
              </p:cNvSpPr>
              <p:nvPr userDrawn="1"/>
            </p:nvSpPr>
            <p:spPr bwMode="auto">
              <a:xfrm>
                <a:off x="493" y="-227"/>
                <a:ext cx="4770" cy="4770"/>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6"/>
              <p:cNvSpPr>
                <a:spLocks noEditPoints="1"/>
              </p:cNvSpPr>
              <p:nvPr userDrawn="1"/>
            </p:nvSpPr>
            <p:spPr bwMode="auto">
              <a:xfrm>
                <a:off x="1654" y="934"/>
                <a:ext cx="2447" cy="2447"/>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7"/>
              <p:cNvSpPr>
                <a:spLocks noChangeArrowheads="1"/>
              </p:cNvSpPr>
              <p:nvPr userDrawn="1"/>
            </p:nvSpPr>
            <p:spPr bwMode="auto">
              <a:xfrm>
                <a:off x="3864" y="598"/>
                <a:ext cx="573" cy="5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spTree>
    <p:extLst>
      <p:ext uri="{BB962C8B-B14F-4D97-AF65-F5344CB8AC3E}">
        <p14:creationId xmlns:p14="http://schemas.microsoft.com/office/powerpoint/2010/main" val="345677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5921"/>
            <a:ext cx="12191998" cy="6863922"/>
          </a:xfrm>
          <a:prstGeom prst="rect">
            <a:avLst/>
          </a:prstGeom>
        </p:spPr>
      </p:pic>
      <p:sp>
        <p:nvSpPr>
          <p:cNvPr id="4" name="Rectangle 3"/>
          <p:cNvSpPr/>
          <p:nvPr userDrawn="1"/>
        </p:nvSpPr>
        <p:spPr>
          <a:xfrm>
            <a:off x="0" y="0"/>
            <a:ext cx="7153835" cy="6858000"/>
          </a:xfrm>
          <a:prstGeom prst="rect">
            <a:avLst/>
          </a:prstGeom>
          <a:gradFill>
            <a:gsLst>
              <a:gs pos="25000">
                <a:schemeClr val="tx2">
                  <a:alpha val="63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0" name="Freeform 19"/>
          <p:cNvSpPr>
            <a:spLocks noEditPoints="1"/>
          </p:cNvSpPr>
          <p:nvPr userDrawn="1"/>
        </p:nvSpPr>
        <p:spPr bwMode="auto">
          <a:xfrm>
            <a:off x="96544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6544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10</a:t>
            </a:r>
            <a:br>
              <a:rPr lang="en-US" noProof="0" dirty="0"/>
            </a:br>
            <a:r>
              <a:rPr lang="en-US" noProof="0" dirty="0"/>
              <a:t>dark left</a:t>
            </a:r>
            <a:br>
              <a:rPr lang="en-US" noProof="0" dirty="0"/>
            </a:br>
            <a:r>
              <a:rPr lang="en-US" noProof="0" dirty="0"/>
              <a:t>vertical image</a:t>
            </a:r>
          </a:p>
        </p:txBody>
      </p:sp>
      <p:sp>
        <p:nvSpPr>
          <p:cNvPr id="6" name="Text Placeholder 3"/>
          <p:cNvSpPr>
            <a:spLocks noGrp="1"/>
          </p:cNvSpPr>
          <p:nvPr>
            <p:ph type="body" sz="quarter" idx="11" hasCustomPrompt="1"/>
          </p:nvPr>
        </p:nvSpPr>
        <p:spPr>
          <a:xfrm>
            <a:off x="96544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65442"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345775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Title slide – </a:t>
            </a:r>
            <a:br>
              <a:rPr lang="en-US" noProof="0" dirty="0"/>
            </a:br>
            <a:r>
              <a:rPr lang="en-US" noProof="0" dirty="0"/>
              <a:t>no image</a:t>
            </a:r>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25782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8670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46589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604358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2020 KPMG LLP, a Delaware limited liability partnership and the U.S. member firm of the KPMG network of independent member firms affiliated with KPMG International Cooperative (“KPMG International”), a Swiss entity. All rights reserved. NDP083680-1A</a:t>
            </a:r>
            <a:endParaRPr lang="en-GB" sz="600" kern="1200" noProof="0" dirty="0">
              <a:solidFill>
                <a:schemeClr val="bg1">
                  <a:lumMod val="65000"/>
                </a:schemeClr>
              </a:solidFill>
              <a:latin typeface="+mn-lt"/>
              <a:ea typeface="+mn-ea"/>
              <a:cs typeface="+mn-cs"/>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0" r:id="rId3"/>
    <p:sldLayoutId id="2147483718" r:id="rId4"/>
    <p:sldLayoutId id="2147483719" r:id="rId5"/>
    <p:sldLayoutId id="2147483715" r:id="rId6"/>
    <p:sldLayoutId id="2147483666" r:id="rId7"/>
    <p:sldLayoutId id="2147483712" r:id="rId8"/>
    <p:sldLayoutId id="2147483664" r:id="rId9"/>
    <p:sldLayoutId id="2147483713" r:id="rId10"/>
    <p:sldLayoutId id="2147483689" r:id="rId11"/>
    <p:sldLayoutId id="2147483690" r:id="rId12"/>
    <p:sldLayoutId id="2147483691" r:id="rId13"/>
    <p:sldLayoutId id="2147483692" r:id="rId14"/>
    <p:sldLayoutId id="2147483693" r:id="rId15"/>
    <p:sldLayoutId id="2147483701" r:id="rId16"/>
    <p:sldLayoutId id="2147483697" r:id="rId17"/>
    <p:sldLayoutId id="2147483698" r:id="rId18"/>
    <p:sldLayoutId id="2147483699" r:id="rId19"/>
    <p:sldLayoutId id="2147483700" r:id="rId20"/>
    <p:sldLayoutId id="2147483682" r:id="rId21"/>
    <p:sldLayoutId id="2147483684" r:id="rId22"/>
    <p:sldLayoutId id="2147483667" r:id="rId23"/>
    <p:sldLayoutId id="2147483721" r:id="rId24"/>
    <p:sldLayoutId id="2147483723" r:id="rId25"/>
    <p:sldLayoutId id="2147483724" r:id="rId26"/>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a:defRPr/>
            </a:pPr>
            <a:r>
              <a:rPr lang="en-US" sz="600" dirty="0">
                <a:solidFill>
                  <a:prstClr val="white">
                    <a:lumMod val="65000"/>
                  </a:prstClr>
                </a:solidFill>
              </a:rPr>
              <a:t>© 2018 KPMG LLP, a Delaware limited liability partnership and the U.S. member firm of the KPMG network of independent member firms affiliated with KPMG International Cooperative (“KPMG International”), a Swiss entity. All rights reserved. NDPPS 746348</a:t>
            </a:r>
            <a:endParaRPr lang="en-GB" sz="600" dirty="0">
              <a:solidFill>
                <a:prstClr val="white">
                  <a:lumMod val="65000"/>
                </a:prstClr>
              </a:solidFill>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9780379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8" Type="http://schemas.openxmlformats.org/officeDocument/2006/relationships/image" Target="../media/image23.PNG"/><Relationship Id="rId51" Type="http://schemas.openxmlformats.org/officeDocument/2006/relationships/image" Target="../media/image66.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9264" y="1421174"/>
            <a:ext cx="6581117" cy="2000922"/>
          </a:xfrm>
        </p:spPr>
        <p:txBody>
          <a:bodyPr/>
          <a:lstStyle/>
          <a:p>
            <a:r>
              <a:rPr lang="en-US" sz="7200" dirty="0"/>
              <a:t>Azure</a:t>
            </a:r>
            <a:br>
              <a:rPr lang="en-US" sz="7200" dirty="0"/>
            </a:br>
            <a:r>
              <a:rPr lang="en-US" sz="7200" dirty="0"/>
              <a:t>Talkbook</a:t>
            </a:r>
          </a:p>
        </p:txBody>
      </p:sp>
      <p:sp>
        <p:nvSpPr>
          <p:cNvPr id="7" name="Text Placeholder 5"/>
          <p:cNvSpPr>
            <a:spLocks noGrp="1"/>
          </p:cNvSpPr>
          <p:nvPr>
            <p:ph type="body" sz="quarter" idx="4294967295"/>
          </p:nvPr>
        </p:nvSpPr>
        <p:spPr>
          <a:xfrm>
            <a:off x="2390497" y="5223257"/>
            <a:ext cx="6541518" cy="216000"/>
          </a:xfrm>
          <a:prstGeom prst="rect">
            <a:avLst/>
          </a:prstGeom>
        </p:spPr>
        <p:txBody>
          <a:bodyPr/>
          <a:lstStyle/>
          <a:p>
            <a:r>
              <a:rPr lang="en-US" dirty="0"/>
              <a:t>Version DRAFT</a:t>
            </a:r>
          </a:p>
        </p:txBody>
      </p:sp>
      <p:sp>
        <p:nvSpPr>
          <p:cNvPr id="8" name="Text Placeholder 6"/>
          <p:cNvSpPr>
            <a:spLocks noGrp="1"/>
          </p:cNvSpPr>
          <p:nvPr>
            <p:ph type="body" sz="quarter" idx="4294967295"/>
          </p:nvPr>
        </p:nvSpPr>
        <p:spPr>
          <a:xfrm>
            <a:off x="2390497" y="5655907"/>
            <a:ext cx="1889125" cy="487363"/>
          </a:xfrm>
          <a:prstGeom prst="rect">
            <a:avLst/>
          </a:prstGeom>
        </p:spPr>
        <p:txBody>
          <a:bodyPr/>
          <a:lstStyle/>
          <a:p>
            <a:r>
              <a:rPr lang="en-US" b="0" dirty="0"/>
              <a:t>April 7, 2020</a:t>
            </a:r>
          </a:p>
        </p:txBody>
      </p:sp>
    </p:spTree>
    <p:extLst>
      <p:ext uri="{BB962C8B-B14F-4D97-AF65-F5344CB8AC3E}">
        <p14:creationId xmlns:p14="http://schemas.microsoft.com/office/powerpoint/2010/main" val="311026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307777"/>
          </a:xfrm>
        </p:spPr>
        <p:txBody>
          <a:bodyPr>
            <a:spAutoFit/>
          </a:bodyPr>
          <a:lstStyle/>
          <a:p>
            <a:r>
              <a:rPr lang="en-US" sz="1000" i="1" dirty="0"/>
              <a:t>KPMG’s Cloud Security Capability framework provides a tool-agnostic and leading-practice model to help organizations assess, design, build, deploy, test, operate &amp; monitor secure workloads across multi-cloud environments.</a:t>
            </a:r>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a:t>KPMG’s Cloud Security Capability Framework</a:t>
            </a:r>
          </a:p>
        </p:txBody>
      </p:sp>
      <p:grpSp>
        <p:nvGrpSpPr>
          <p:cNvPr id="5" name="Group 4">
            <a:extLst>
              <a:ext uri="{FF2B5EF4-FFF2-40B4-BE49-F238E27FC236}">
                <a16:creationId xmlns="" xmlns:a16="http://schemas.microsoft.com/office/drawing/2014/main"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 xmlns:a16="http://schemas.microsoft.com/office/drawing/2014/main"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 xmlns:a16="http://schemas.microsoft.com/office/drawing/2014/main"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 xmlns:a16="http://schemas.microsoft.com/office/drawing/2014/main"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 xmlns:a16="http://schemas.microsoft.com/office/drawing/2014/main"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 xmlns:a16="http://schemas.microsoft.com/office/drawing/2014/main"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 xmlns:a16="http://schemas.microsoft.com/office/drawing/2014/main"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 xmlns:a16="http://schemas.microsoft.com/office/drawing/2014/main"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 xmlns:a16="http://schemas.microsoft.com/office/drawing/2014/main"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 xmlns:a16="http://schemas.microsoft.com/office/drawing/2014/main"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 xmlns:a16="http://schemas.microsoft.com/office/drawing/2014/main"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 xmlns:a16="http://schemas.microsoft.com/office/drawing/2014/main"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 xmlns:a16="http://schemas.microsoft.com/office/drawing/2014/main"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 xmlns:a16="http://schemas.microsoft.com/office/drawing/2014/main"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 xmlns:a16="http://schemas.microsoft.com/office/drawing/2014/main"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 xmlns:a16="http://schemas.microsoft.com/office/drawing/2014/main"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 xmlns:a16="http://schemas.microsoft.com/office/drawing/2014/main"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 xmlns:a16="http://schemas.microsoft.com/office/drawing/2014/main"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 xmlns:a16="http://schemas.microsoft.com/office/drawing/2014/main"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 xmlns:a16="http://schemas.microsoft.com/office/drawing/2014/main"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 xmlns:a16="http://schemas.microsoft.com/office/drawing/2014/main"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 xmlns:a16="http://schemas.microsoft.com/office/drawing/2014/main"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 xmlns:a16="http://schemas.microsoft.com/office/drawing/2014/main"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 xmlns:a16="http://schemas.microsoft.com/office/drawing/2014/main"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 xmlns:a16="http://schemas.microsoft.com/office/drawing/2014/main"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 xmlns:a16="http://schemas.microsoft.com/office/drawing/2014/main"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 xmlns:a16="http://schemas.microsoft.com/office/drawing/2014/main"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 xmlns:a16="http://schemas.microsoft.com/office/drawing/2014/main"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 xmlns:a16="http://schemas.microsoft.com/office/drawing/2014/main"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 xmlns:a16="http://schemas.microsoft.com/office/drawing/2014/main"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 xmlns:a16="http://schemas.microsoft.com/office/drawing/2014/main"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Azure Security</a:t>
            </a:r>
            <a:endParaRPr lang="en-US" sz="1200" dirty="0"/>
          </a:p>
        </p:txBody>
      </p:sp>
    </p:spTree>
    <p:extLst>
      <p:ext uri="{BB962C8B-B14F-4D97-AF65-F5344CB8AC3E}">
        <p14:creationId xmlns:p14="http://schemas.microsoft.com/office/powerpoint/2010/main" val="3021391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0"/>
          </p:nvPr>
        </p:nvSpPr>
        <p:spPr/>
        <p:txBody>
          <a:bodyPr/>
          <a:lstStyle/>
          <a:p>
            <a:r>
              <a:rPr lang="en-US" sz="1000" i="1" dirty="0"/>
              <a:t>Azure provides a plethora of products that directly or indirectly map to KPMG’s Security Capability framework. In addition to the product identified, multiple alternate solutions are also available through the Azure Marketplace to provide specific features and capabilities needed.</a:t>
            </a:r>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a:t>Azure </a:t>
            </a:r>
            <a:r>
              <a:rPr lang="en-US" dirty="0" smtClean="0"/>
              <a:t>security service capability mapping [To be updated]</a:t>
            </a:r>
            <a:endParaRPr lang="en-US" dirty="0"/>
          </a:p>
        </p:txBody>
      </p:sp>
      <p:sp>
        <p:nvSpPr>
          <p:cNvPr id="10" name="Text Placeholder 9"/>
          <p:cNvSpPr>
            <a:spLocks noGrp="1"/>
          </p:cNvSpPr>
          <p:nvPr>
            <p:ph type="body" sz="quarter" idx="12"/>
          </p:nvPr>
        </p:nvSpPr>
        <p:spPr/>
        <p:txBody>
          <a:bodyPr/>
          <a:lstStyle/>
          <a:p>
            <a:r>
              <a:rPr lang="en-US" dirty="0" smtClean="0"/>
              <a:t>Azure security</a:t>
            </a:r>
            <a:endParaRPr lang="en-US" dirty="0"/>
          </a:p>
        </p:txBody>
      </p:sp>
      <p:grpSp>
        <p:nvGrpSpPr>
          <p:cNvPr id="219" name="Group 218">
            <a:extLst>
              <a:ext uri="{FF2B5EF4-FFF2-40B4-BE49-F238E27FC236}">
                <a16:creationId xmlns="" xmlns:a16="http://schemas.microsoft.com/office/drawing/2014/main" id="{00AD5199-F8E0-4F04-BA90-7311A3AE7B8B}"/>
              </a:ext>
            </a:extLst>
          </p:cNvPr>
          <p:cNvGrpSpPr/>
          <p:nvPr/>
        </p:nvGrpSpPr>
        <p:grpSpPr>
          <a:xfrm>
            <a:off x="4435558" y="1974780"/>
            <a:ext cx="3322474" cy="2793326"/>
            <a:chOff x="4419446" y="2040820"/>
            <a:chExt cx="3206054" cy="2695448"/>
          </a:xfrm>
        </p:grpSpPr>
        <p:sp>
          <p:nvSpPr>
            <p:cNvPr id="399" name="Isosceles Triangle 398">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0" name="Isosceles Triangle 399">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1" name="Isosceles Triangle 400">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402" name="Group 401">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403" name="Group 402">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416"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7"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418"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9"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420"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1"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404" name="TextBox 403">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405" name="TextBox 404">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406" name="TextBox 405">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407"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410"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1"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2"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3"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4"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5"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408"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09"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220" name="Rectangle 219">
            <a:extLst>
              <a:ext uri="{FF2B5EF4-FFF2-40B4-BE49-F238E27FC236}">
                <a16:creationId xmlns="" xmlns:a16="http://schemas.microsoft.com/office/drawing/2014/main" id="{164CF0D5-CE1E-41C5-8356-EE3D280681FB}"/>
              </a:ext>
            </a:extLst>
          </p:cNvPr>
          <p:cNvSpPr/>
          <p:nvPr/>
        </p:nvSpPr>
        <p:spPr>
          <a:xfrm>
            <a:off x="992189" y="20023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1" name="Group 220">
            <a:extLst>
              <a:ext uri="{FF2B5EF4-FFF2-40B4-BE49-F238E27FC236}">
                <a16:creationId xmlns="" xmlns:a16="http://schemas.microsoft.com/office/drawing/2014/main" id="{4317DFD4-CF27-402B-9876-478BBD3241FE}"/>
              </a:ext>
            </a:extLst>
          </p:cNvPr>
          <p:cNvGrpSpPr/>
          <p:nvPr/>
        </p:nvGrpSpPr>
        <p:grpSpPr>
          <a:xfrm>
            <a:off x="1033733" y="2032667"/>
            <a:ext cx="3381580" cy="865326"/>
            <a:chOff x="1033733" y="2060607"/>
            <a:chExt cx="3381580" cy="865326"/>
          </a:xfrm>
        </p:grpSpPr>
        <p:grpSp>
          <p:nvGrpSpPr>
            <p:cNvPr id="387" name="Group 386">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395" name="Rectangle 394">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Application Insights</a:t>
                </a:r>
              </a:p>
            </p:txBody>
          </p:sp>
          <p:sp>
            <p:nvSpPr>
              <p:cNvPr id="396" name="Rectangle 395">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Threat Modeling Tool</a:t>
                </a:r>
              </a:p>
            </p:txBody>
          </p:sp>
          <p:sp>
            <p:nvSpPr>
              <p:cNvPr id="397" name="Rectangle 396">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398" name="Rectangle 397">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Code</a:t>
                </a:r>
              </a:p>
            </p:txBody>
          </p:sp>
        </p:grpSp>
        <p:grpSp>
          <p:nvGrpSpPr>
            <p:cNvPr id="388" name="Group 387">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389" name="Group 388">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393" name="Straight Connector 392">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Rectangle 393">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390" name="Group 389">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391"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92"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2" name="Group 221">
            <a:extLst>
              <a:ext uri="{FF2B5EF4-FFF2-40B4-BE49-F238E27FC236}">
                <a16:creationId xmlns="" xmlns:a16="http://schemas.microsoft.com/office/drawing/2014/main" id="{9908F3E6-C0EC-473E-AF60-3750D11881EC}"/>
              </a:ext>
            </a:extLst>
          </p:cNvPr>
          <p:cNvGrpSpPr/>
          <p:nvPr/>
        </p:nvGrpSpPr>
        <p:grpSpPr>
          <a:xfrm>
            <a:off x="1033733" y="2934166"/>
            <a:ext cx="3381580" cy="529832"/>
            <a:chOff x="1033733" y="2962106"/>
            <a:chExt cx="3381580" cy="529832"/>
          </a:xfrm>
        </p:grpSpPr>
        <p:grpSp>
          <p:nvGrpSpPr>
            <p:cNvPr id="379" name="Group 378">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385" name="Rectangle 384">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SAST &amp; DAST Analysis</a:t>
                </a:r>
              </a:p>
            </p:txBody>
          </p:sp>
          <p:sp>
            <p:nvSpPr>
              <p:cNvPr id="386" name="Rectangle 385">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Penetration Testing</a:t>
                </a:r>
              </a:p>
            </p:txBody>
          </p:sp>
        </p:grpSp>
        <p:grpSp>
          <p:nvGrpSpPr>
            <p:cNvPr id="380" name="Group 379">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381" name="Group 380">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383" name="Straight Connector 382">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382"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3" name="Group 222">
            <a:extLst>
              <a:ext uri="{FF2B5EF4-FFF2-40B4-BE49-F238E27FC236}">
                <a16:creationId xmlns="" xmlns:a16="http://schemas.microsoft.com/office/drawing/2014/main" id="{79670985-2F07-44D1-A829-D8AF0BB234E6}"/>
              </a:ext>
            </a:extLst>
          </p:cNvPr>
          <p:cNvGrpSpPr/>
          <p:nvPr/>
        </p:nvGrpSpPr>
        <p:grpSpPr>
          <a:xfrm>
            <a:off x="1400423" y="3784511"/>
            <a:ext cx="2647320" cy="589036"/>
            <a:chOff x="1237953" y="2458675"/>
            <a:chExt cx="2647320" cy="589036"/>
          </a:xfrm>
        </p:grpSpPr>
        <p:sp>
          <p:nvSpPr>
            <p:cNvPr id="376" name="Rectangle 375">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Advisor</a:t>
              </a:r>
            </a:p>
          </p:txBody>
        </p:sp>
        <p:sp>
          <p:nvSpPr>
            <p:cNvPr id="377" name="Rectangle 376">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378" name="Rectangle 377">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Automate</a:t>
              </a:r>
            </a:p>
          </p:txBody>
        </p:sp>
      </p:grpSp>
      <p:grpSp>
        <p:nvGrpSpPr>
          <p:cNvPr id="224" name="Group 223">
            <a:extLst>
              <a:ext uri="{FF2B5EF4-FFF2-40B4-BE49-F238E27FC236}">
                <a16:creationId xmlns="" xmlns:a16="http://schemas.microsoft.com/office/drawing/2014/main" id="{7C31AB7C-BA1E-4760-A140-54F2B0AE714E}"/>
              </a:ext>
            </a:extLst>
          </p:cNvPr>
          <p:cNvGrpSpPr/>
          <p:nvPr/>
        </p:nvGrpSpPr>
        <p:grpSpPr>
          <a:xfrm>
            <a:off x="1063440" y="3533127"/>
            <a:ext cx="3351873" cy="222196"/>
            <a:chOff x="1063440" y="3533490"/>
            <a:chExt cx="3351873" cy="222196"/>
          </a:xfrm>
        </p:grpSpPr>
        <p:grpSp>
          <p:nvGrpSpPr>
            <p:cNvPr id="369" name="Group 368">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374" name="Straight Connector 373">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370" name="Group 369">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371"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2"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3"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225" name="Rectangle 224">
            <a:extLst>
              <a:ext uri="{FF2B5EF4-FFF2-40B4-BE49-F238E27FC236}">
                <a16:creationId xmlns="" xmlns:a16="http://schemas.microsoft.com/office/drawing/2014/main" id="{60598766-B895-4A4D-A356-2BDE82C702D3}"/>
              </a:ext>
            </a:extLst>
          </p:cNvPr>
          <p:cNvSpPr/>
          <p:nvPr/>
        </p:nvSpPr>
        <p:spPr>
          <a:xfrm>
            <a:off x="7736731" y="20023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6" name="Group 225">
            <a:extLst>
              <a:ext uri="{FF2B5EF4-FFF2-40B4-BE49-F238E27FC236}">
                <a16:creationId xmlns="" xmlns:a16="http://schemas.microsoft.com/office/drawing/2014/main" id="{38519A64-880B-45A7-8546-8CBFC6F8B086}"/>
              </a:ext>
            </a:extLst>
          </p:cNvPr>
          <p:cNvGrpSpPr/>
          <p:nvPr/>
        </p:nvGrpSpPr>
        <p:grpSpPr>
          <a:xfrm>
            <a:off x="7779822" y="2058868"/>
            <a:ext cx="3380033" cy="611940"/>
            <a:chOff x="7779822" y="2124908"/>
            <a:chExt cx="3380033" cy="611940"/>
          </a:xfrm>
        </p:grpSpPr>
        <p:grpSp>
          <p:nvGrpSpPr>
            <p:cNvPr id="354" name="Group 353">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365" name="Rectangle 364">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Disk Encryption</a:t>
                </a:r>
              </a:p>
            </p:txBody>
          </p:sp>
          <p:sp>
            <p:nvSpPr>
              <p:cNvPr id="366" name="Rectangle 365">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Storage Analytics</a:t>
                </a:r>
              </a:p>
            </p:txBody>
          </p:sp>
          <p:sp>
            <p:nvSpPr>
              <p:cNvPr id="367" name="Rectangle 366">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Key Vault</a:t>
                </a:r>
              </a:p>
            </p:txBody>
          </p:sp>
          <p:sp>
            <p:nvSpPr>
              <p:cNvPr id="368" name="Rectangle 367">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Advanced Data Security</a:t>
                </a:r>
              </a:p>
            </p:txBody>
          </p:sp>
        </p:grpSp>
        <p:grpSp>
          <p:nvGrpSpPr>
            <p:cNvPr id="355" name="Group 354">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356" name="Group 355">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363" name="Straight Connector 362">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357"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358"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59"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0"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1"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2"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7" name="Group 226">
            <a:extLst>
              <a:ext uri="{FF2B5EF4-FFF2-40B4-BE49-F238E27FC236}">
                <a16:creationId xmlns="" xmlns:a16="http://schemas.microsoft.com/office/drawing/2014/main" id="{D5E8840D-BC00-486C-B06A-FF9596E2979A}"/>
              </a:ext>
            </a:extLst>
          </p:cNvPr>
          <p:cNvGrpSpPr/>
          <p:nvPr/>
        </p:nvGrpSpPr>
        <p:grpSpPr>
          <a:xfrm>
            <a:off x="8160840" y="2943193"/>
            <a:ext cx="2616450" cy="373425"/>
            <a:chOff x="1237953" y="2458675"/>
            <a:chExt cx="2616450" cy="580854"/>
          </a:xfrm>
        </p:grpSpPr>
        <p:sp>
          <p:nvSpPr>
            <p:cNvPr id="350" name="Rectangle 349">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 Diagnostic Tool</a:t>
              </a:r>
            </a:p>
          </p:txBody>
        </p:sp>
        <p:sp>
          <p:nvSpPr>
            <p:cNvPr id="351" name="Rectangle 350">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Tinfoil Security Scanning</a:t>
              </a:r>
            </a:p>
          </p:txBody>
        </p:sp>
        <p:sp>
          <p:nvSpPr>
            <p:cNvPr id="352" name="Rectangle 351">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353" name="Rectangle 352">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API Management</a:t>
              </a:r>
            </a:p>
          </p:txBody>
        </p:sp>
      </p:grpSp>
      <p:grpSp>
        <p:nvGrpSpPr>
          <p:cNvPr id="228" name="Group 227">
            <a:extLst>
              <a:ext uri="{FF2B5EF4-FFF2-40B4-BE49-F238E27FC236}">
                <a16:creationId xmlns="" xmlns:a16="http://schemas.microsoft.com/office/drawing/2014/main" id="{90314DCB-90DE-4BF9-8FA0-C7149C9C6724}"/>
              </a:ext>
            </a:extLst>
          </p:cNvPr>
          <p:cNvGrpSpPr/>
          <p:nvPr/>
        </p:nvGrpSpPr>
        <p:grpSpPr>
          <a:xfrm>
            <a:off x="8160840" y="3586002"/>
            <a:ext cx="2616450" cy="373425"/>
            <a:chOff x="1237953" y="2458675"/>
            <a:chExt cx="2616450" cy="580854"/>
          </a:xfrm>
        </p:grpSpPr>
        <p:sp>
          <p:nvSpPr>
            <p:cNvPr id="346" name="Rectangle 345">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Antimalware</a:t>
              </a:r>
            </a:p>
          </p:txBody>
        </p:sp>
        <p:sp>
          <p:nvSpPr>
            <p:cNvPr id="347" name="Rectangle 346">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600" b="1" spc="-30" dirty="0">
                  <a:solidFill>
                    <a:schemeClr val="bg1"/>
                  </a:solidFill>
                </a:rPr>
                <a:t>Azure Resource Manager Template</a:t>
              </a:r>
            </a:p>
          </p:txBody>
        </p:sp>
        <p:sp>
          <p:nvSpPr>
            <p:cNvPr id="348" name="Rectangle 347">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Container Security</a:t>
              </a:r>
            </a:p>
          </p:txBody>
        </p:sp>
        <p:sp>
          <p:nvSpPr>
            <p:cNvPr id="349" name="Rectangle 348">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Just in Time VM Access</a:t>
              </a:r>
            </a:p>
          </p:txBody>
        </p:sp>
      </p:grpSp>
      <p:grpSp>
        <p:nvGrpSpPr>
          <p:cNvPr id="229" name="Group 228">
            <a:extLst>
              <a:ext uri="{FF2B5EF4-FFF2-40B4-BE49-F238E27FC236}">
                <a16:creationId xmlns="" xmlns:a16="http://schemas.microsoft.com/office/drawing/2014/main" id="{61F5EA27-9C7D-49E6-85AD-B8BB981359FB}"/>
              </a:ext>
            </a:extLst>
          </p:cNvPr>
          <p:cNvGrpSpPr/>
          <p:nvPr/>
        </p:nvGrpSpPr>
        <p:grpSpPr>
          <a:xfrm>
            <a:off x="8160840" y="4240552"/>
            <a:ext cx="2616450" cy="373425"/>
            <a:chOff x="1237953" y="2458675"/>
            <a:chExt cx="2616450" cy="580854"/>
          </a:xfrm>
        </p:grpSpPr>
        <p:sp>
          <p:nvSpPr>
            <p:cNvPr id="342" name="Rectangle 341">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DDOS Protection</a:t>
              </a:r>
            </a:p>
          </p:txBody>
        </p:sp>
        <p:sp>
          <p:nvSpPr>
            <p:cNvPr id="343" name="Rectangle 342">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Virtual Network</a:t>
              </a:r>
            </a:p>
          </p:txBody>
        </p:sp>
        <p:sp>
          <p:nvSpPr>
            <p:cNvPr id="344" name="Rectangle 343">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Azure Traffic Manager</a:t>
              </a:r>
            </a:p>
          </p:txBody>
        </p:sp>
        <p:sp>
          <p:nvSpPr>
            <p:cNvPr id="345" name="Rectangle 344">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DNS</a:t>
              </a:r>
            </a:p>
          </p:txBody>
        </p:sp>
      </p:grpSp>
      <p:sp>
        <p:nvSpPr>
          <p:cNvPr id="230" name="Rectangle 229">
            <a:extLst>
              <a:ext uri="{FF2B5EF4-FFF2-40B4-BE49-F238E27FC236}">
                <a16:creationId xmlns="" xmlns:a16="http://schemas.microsoft.com/office/drawing/2014/main" id="{409635D5-AD08-4D1F-AB0C-CB7EA629D45F}"/>
              </a:ext>
            </a:extLst>
          </p:cNvPr>
          <p:cNvSpPr/>
          <p:nvPr/>
        </p:nvSpPr>
        <p:spPr>
          <a:xfrm>
            <a:off x="992189" y="47407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31" name="Group 230">
            <a:extLst>
              <a:ext uri="{FF2B5EF4-FFF2-40B4-BE49-F238E27FC236}">
                <a16:creationId xmlns="" xmlns:a16="http://schemas.microsoft.com/office/drawing/2014/main" id="{96EA76D7-A9B8-458E-B0CD-2C83614F5CAB}"/>
              </a:ext>
            </a:extLst>
          </p:cNvPr>
          <p:cNvGrpSpPr/>
          <p:nvPr/>
        </p:nvGrpSpPr>
        <p:grpSpPr>
          <a:xfrm>
            <a:off x="7771124" y="2691427"/>
            <a:ext cx="3388731" cy="219105"/>
            <a:chOff x="7771124" y="2661265"/>
            <a:chExt cx="3388731" cy="219105"/>
          </a:xfrm>
        </p:grpSpPr>
        <p:grpSp>
          <p:nvGrpSpPr>
            <p:cNvPr id="328" name="Group 327">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340" name="Straight Connector 339">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329"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330"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1"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2"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3"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4"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5"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6"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7"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8"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9"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2" name="Group 231">
            <a:extLst>
              <a:ext uri="{FF2B5EF4-FFF2-40B4-BE49-F238E27FC236}">
                <a16:creationId xmlns="" xmlns:a16="http://schemas.microsoft.com/office/drawing/2014/main" id="{BCC9E458-0156-46BC-AE73-03E8B489B476}"/>
              </a:ext>
            </a:extLst>
          </p:cNvPr>
          <p:cNvGrpSpPr/>
          <p:nvPr/>
        </p:nvGrpSpPr>
        <p:grpSpPr>
          <a:xfrm>
            <a:off x="7810889" y="3324463"/>
            <a:ext cx="3348966" cy="228217"/>
            <a:chOff x="7810889" y="3299063"/>
            <a:chExt cx="3348966" cy="228217"/>
          </a:xfrm>
        </p:grpSpPr>
        <p:grpSp>
          <p:nvGrpSpPr>
            <p:cNvPr id="319" name="Group 318">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326" name="Straight Connector 325">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320"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321"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2"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3"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4"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5"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3" name="Group 232">
            <a:extLst>
              <a:ext uri="{FF2B5EF4-FFF2-40B4-BE49-F238E27FC236}">
                <a16:creationId xmlns="" xmlns:a16="http://schemas.microsoft.com/office/drawing/2014/main" id="{D0EDE1B8-68F1-4D0F-8E7A-5016C543C68D}"/>
              </a:ext>
            </a:extLst>
          </p:cNvPr>
          <p:cNvGrpSpPr/>
          <p:nvPr/>
        </p:nvGrpSpPr>
        <p:grpSpPr>
          <a:xfrm>
            <a:off x="7792769" y="4001740"/>
            <a:ext cx="3367086" cy="192786"/>
            <a:chOff x="7792769" y="3976340"/>
            <a:chExt cx="3367086" cy="192786"/>
          </a:xfrm>
        </p:grpSpPr>
        <p:grpSp>
          <p:nvGrpSpPr>
            <p:cNvPr id="313" name="Group 312">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317" name="Straight Connector 316">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314" name="Group 313">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315"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16"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4" name="Group 233">
            <a:extLst>
              <a:ext uri="{FF2B5EF4-FFF2-40B4-BE49-F238E27FC236}">
                <a16:creationId xmlns="" xmlns:a16="http://schemas.microsoft.com/office/drawing/2014/main" id="{1AB6EB2B-2C04-46BC-B6B9-EBB63FD17EEB}"/>
              </a:ext>
            </a:extLst>
          </p:cNvPr>
          <p:cNvGrpSpPr/>
          <p:nvPr/>
        </p:nvGrpSpPr>
        <p:grpSpPr>
          <a:xfrm>
            <a:off x="1054507" y="4789472"/>
            <a:ext cx="2368143" cy="420674"/>
            <a:chOff x="1054507" y="4764072"/>
            <a:chExt cx="2368143" cy="420674"/>
          </a:xfrm>
        </p:grpSpPr>
        <p:grpSp>
          <p:nvGrpSpPr>
            <p:cNvPr id="305" name="Group 304">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311" name="Rectangle 310">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 Analytics Workspace</a:t>
                </a:r>
              </a:p>
            </p:txBody>
          </p:sp>
          <p:sp>
            <p:nvSpPr>
              <p:cNvPr id="312" name="Rectangle 311">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Activity Logs</a:t>
                </a:r>
              </a:p>
            </p:txBody>
          </p:sp>
        </p:grpSp>
        <p:grpSp>
          <p:nvGrpSpPr>
            <p:cNvPr id="306" name="Group 305">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307" name="Group 306">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309" name="Straight Connector 308">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308"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5" name="Rectangle 234">
            <a:extLst>
              <a:ext uri="{FF2B5EF4-FFF2-40B4-BE49-F238E27FC236}">
                <a16:creationId xmlns="" xmlns:a16="http://schemas.microsoft.com/office/drawing/2014/main" id="{2259F468-9B5F-440C-B7A5-13CD263A8B8C}"/>
              </a:ext>
            </a:extLst>
          </p:cNvPr>
          <p:cNvSpPr/>
          <p:nvPr/>
        </p:nvSpPr>
        <p:spPr>
          <a:xfrm>
            <a:off x="3780218" y="49733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Monitor</a:t>
            </a:r>
          </a:p>
        </p:txBody>
      </p:sp>
      <p:sp>
        <p:nvSpPr>
          <p:cNvPr id="236" name="Rectangle 235">
            <a:extLst>
              <a:ext uri="{FF2B5EF4-FFF2-40B4-BE49-F238E27FC236}">
                <a16:creationId xmlns="" xmlns:a16="http://schemas.microsoft.com/office/drawing/2014/main" id="{4AFD3E21-9FA8-4464-9040-55D6F68640CC}"/>
              </a:ext>
            </a:extLst>
          </p:cNvPr>
          <p:cNvSpPr/>
          <p:nvPr/>
        </p:nvSpPr>
        <p:spPr>
          <a:xfrm>
            <a:off x="4310545" y="52457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Sentinel</a:t>
            </a:r>
          </a:p>
        </p:txBody>
      </p:sp>
      <p:sp>
        <p:nvSpPr>
          <p:cNvPr id="237" name="Rectangle 236">
            <a:extLst>
              <a:ext uri="{FF2B5EF4-FFF2-40B4-BE49-F238E27FC236}">
                <a16:creationId xmlns="" xmlns:a16="http://schemas.microsoft.com/office/drawing/2014/main" id="{0B23FAEA-C77A-4E30-8D92-883154DEC62D}"/>
              </a:ext>
            </a:extLst>
          </p:cNvPr>
          <p:cNvSpPr/>
          <p:nvPr/>
        </p:nvSpPr>
        <p:spPr>
          <a:xfrm>
            <a:off x="4840871" y="49733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Security Center</a:t>
            </a:r>
          </a:p>
        </p:txBody>
      </p:sp>
      <p:grpSp>
        <p:nvGrpSpPr>
          <p:cNvPr id="238" name="Group 237">
            <a:extLst>
              <a:ext uri="{FF2B5EF4-FFF2-40B4-BE49-F238E27FC236}">
                <a16:creationId xmlns="" xmlns:a16="http://schemas.microsoft.com/office/drawing/2014/main" id="{A953BE81-995E-4049-B28A-4F2C5B101728}"/>
              </a:ext>
            </a:extLst>
          </p:cNvPr>
          <p:cNvGrpSpPr/>
          <p:nvPr/>
        </p:nvGrpSpPr>
        <p:grpSpPr>
          <a:xfrm>
            <a:off x="6336174" y="4973346"/>
            <a:ext cx="2086621" cy="236800"/>
            <a:chOff x="1224263" y="4947941"/>
            <a:chExt cx="1997719" cy="202187"/>
          </a:xfrm>
        </p:grpSpPr>
        <p:sp>
          <p:nvSpPr>
            <p:cNvPr id="303" name="Rectangle 302">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Tinfoil Vulnerability Scanning </a:t>
              </a:r>
            </a:p>
          </p:txBody>
        </p:sp>
        <p:sp>
          <p:nvSpPr>
            <p:cNvPr id="304" name="Rectangle 303">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39" name="Group 238">
            <a:extLst>
              <a:ext uri="{FF2B5EF4-FFF2-40B4-BE49-F238E27FC236}">
                <a16:creationId xmlns="" xmlns:a16="http://schemas.microsoft.com/office/drawing/2014/main" id="{10D936BB-015C-49E3-9647-D2D92852B0EB}"/>
              </a:ext>
            </a:extLst>
          </p:cNvPr>
          <p:cNvGrpSpPr/>
          <p:nvPr/>
        </p:nvGrpSpPr>
        <p:grpSpPr>
          <a:xfrm>
            <a:off x="8892130" y="4973346"/>
            <a:ext cx="2147345" cy="236800"/>
            <a:chOff x="1224263" y="4947941"/>
            <a:chExt cx="2055856" cy="202187"/>
          </a:xfrm>
        </p:grpSpPr>
        <p:sp>
          <p:nvSpPr>
            <p:cNvPr id="301" name="Rectangle 300">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Policy</a:t>
              </a:r>
            </a:p>
          </p:txBody>
        </p:sp>
        <p:sp>
          <p:nvSpPr>
            <p:cNvPr id="302" name="Rectangle 301">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Tracking</a:t>
              </a:r>
            </a:p>
          </p:txBody>
        </p:sp>
      </p:grpSp>
      <p:sp>
        <p:nvSpPr>
          <p:cNvPr id="240" name="Rectangle 239">
            <a:extLst>
              <a:ext uri="{FF2B5EF4-FFF2-40B4-BE49-F238E27FC236}">
                <a16:creationId xmlns="" xmlns:a16="http://schemas.microsoft.com/office/drawing/2014/main" id="{4843CD10-6C82-4CCE-84F3-8E2FF3399C8E}"/>
              </a:ext>
            </a:extLst>
          </p:cNvPr>
          <p:cNvSpPr/>
          <p:nvPr/>
        </p:nvSpPr>
        <p:spPr>
          <a:xfrm>
            <a:off x="992189" y="55630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1" name="Rectangle 240">
            <a:extLst>
              <a:ext uri="{FF2B5EF4-FFF2-40B4-BE49-F238E27FC236}">
                <a16:creationId xmlns="" xmlns:a16="http://schemas.microsoft.com/office/drawing/2014/main" id="{ACAEDB96-4D8A-4526-A21B-905D711747DA}"/>
              </a:ext>
            </a:extLst>
          </p:cNvPr>
          <p:cNvSpPr/>
          <p:nvPr/>
        </p:nvSpPr>
        <p:spPr>
          <a:xfrm>
            <a:off x="1380409" y="5614210"/>
            <a:ext cx="1993258" cy="153888"/>
          </a:xfrm>
          <a:prstGeom prst="rect">
            <a:avLst/>
          </a:prstGeom>
        </p:spPr>
        <p:txBody>
          <a:bodyPr wrap="square" lIns="0" tIns="0" rIns="0" bIns="0">
            <a:spAutoFit/>
          </a:bodyPr>
          <a:lstStyle/>
          <a:p>
            <a:r>
              <a:rPr lang="en-US" sz="1000" b="1" dirty="0">
                <a:solidFill>
                  <a:schemeClr val="bg1"/>
                </a:solidFill>
              </a:rPr>
              <a:t>Identity &amp; Access Management</a:t>
            </a:r>
          </a:p>
        </p:txBody>
      </p:sp>
      <p:sp>
        <p:nvSpPr>
          <p:cNvPr id="242" name="Rectangle 241">
            <a:extLst>
              <a:ext uri="{FF2B5EF4-FFF2-40B4-BE49-F238E27FC236}">
                <a16:creationId xmlns="" xmlns:a16="http://schemas.microsoft.com/office/drawing/2014/main" id="{D1428BEA-15A5-4516-8BA7-2A5E56A783EE}"/>
              </a:ext>
            </a:extLst>
          </p:cNvPr>
          <p:cNvSpPr/>
          <p:nvPr/>
        </p:nvSpPr>
        <p:spPr>
          <a:xfrm>
            <a:off x="992189" y="58540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3" name="Rectangle 242">
            <a:extLst>
              <a:ext uri="{FF2B5EF4-FFF2-40B4-BE49-F238E27FC236}">
                <a16:creationId xmlns="" xmlns:a16="http://schemas.microsoft.com/office/drawing/2014/main" id="{2BD94271-2D40-40C2-9ED7-8122236DD323}"/>
              </a:ext>
            </a:extLst>
          </p:cNvPr>
          <p:cNvSpPr/>
          <p:nvPr/>
        </p:nvSpPr>
        <p:spPr>
          <a:xfrm>
            <a:off x="1469309" y="59051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244" name="Group 243">
            <a:extLst>
              <a:ext uri="{FF2B5EF4-FFF2-40B4-BE49-F238E27FC236}">
                <a16:creationId xmlns="" xmlns:a16="http://schemas.microsoft.com/office/drawing/2014/main" id="{F3787F17-1A2F-4A72-8621-7FB0BFDF2044}"/>
              </a:ext>
            </a:extLst>
          </p:cNvPr>
          <p:cNvGrpSpPr/>
          <p:nvPr/>
        </p:nvGrpSpPr>
        <p:grpSpPr>
          <a:xfrm>
            <a:off x="992189" y="1690231"/>
            <a:ext cx="10209211" cy="256178"/>
            <a:chOff x="992189" y="1664831"/>
            <a:chExt cx="10209211" cy="256178"/>
          </a:xfrm>
        </p:grpSpPr>
        <p:sp>
          <p:nvSpPr>
            <p:cNvPr id="287" name="Rectangle 286">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288"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293"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4"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5"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6"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7"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8"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9"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300"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289" name="Rectangle 288">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290" name="Rectangle 289">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Advisor</a:t>
              </a:r>
            </a:p>
          </p:txBody>
        </p:sp>
        <p:sp>
          <p:nvSpPr>
            <p:cNvPr id="291" name="Rectangle 290">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Security</a:t>
              </a:r>
            </a:p>
          </p:txBody>
        </p:sp>
        <p:sp>
          <p:nvSpPr>
            <p:cNvPr id="292" name="Rectangle 291">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Trust Portal</a:t>
              </a:r>
            </a:p>
          </p:txBody>
        </p:sp>
      </p:grpSp>
      <p:grpSp>
        <p:nvGrpSpPr>
          <p:cNvPr id="245" name="Group 244">
            <a:extLst>
              <a:ext uri="{FF2B5EF4-FFF2-40B4-BE49-F238E27FC236}">
                <a16:creationId xmlns="" xmlns:a16="http://schemas.microsoft.com/office/drawing/2014/main" id="{F982DE39-8140-4CB6-AF94-AB51061540BC}"/>
              </a:ext>
            </a:extLst>
          </p:cNvPr>
          <p:cNvGrpSpPr/>
          <p:nvPr/>
        </p:nvGrpSpPr>
        <p:grpSpPr>
          <a:xfrm>
            <a:off x="3284270" y="5613240"/>
            <a:ext cx="7764730" cy="446812"/>
            <a:chOff x="3465245" y="5587840"/>
            <a:chExt cx="7429176" cy="446812"/>
          </a:xfrm>
        </p:grpSpPr>
        <p:sp>
          <p:nvSpPr>
            <p:cNvPr id="279" name="Rectangle 278">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Identity Management</a:t>
              </a:r>
            </a:p>
          </p:txBody>
        </p:sp>
        <p:sp>
          <p:nvSpPr>
            <p:cNvPr id="280" name="Rectangle 279">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Active Directory</a:t>
              </a:r>
            </a:p>
          </p:txBody>
        </p:sp>
        <p:sp>
          <p:nvSpPr>
            <p:cNvPr id="281" name="Rectangle 280">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Load Balancer</a:t>
              </a:r>
            </a:p>
          </p:txBody>
        </p:sp>
        <p:sp>
          <p:nvSpPr>
            <p:cNvPr id="282" name="Rectangle 281">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Backup</a:t>
              </a:r>
            </a:p>
          </p:txBody>
        </p:sp>
        <p:sp>
          <p:nvSpPr>
            <p:cNvPr id="283" name="Rectangle 282">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Single Sign-On</a:t>
              </a:r>
            </a:p>
          </p:txBody>
        </p:sp>
        <p:sp>
          <p:nvSpPr>
            <p:cNvPr id="284" name="Rectangle 283">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Auto Scale</a:t>
              </a:r>
            </a:p>
          </p:txBody>
        </p:sp>
        <p:sp>
          <p:nvSpPr>
            <p:cNvPr id="285" name="Rectangle 284">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Conditional Access &amp; MFA</a:t>
              </a:r>
            </a:p>
          </p:txBody>
        </p:sp>
        <p:sp>
          <p:nvSpPr>
            <p:cNvPr id="286" name="Rectangle 285">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Identity Governance</a:t>
              </a:r>
            </a:p>
          </p:txBody>
        </p:sp>
      </p:grpSp>
      <p:grpSp>
        <p:nvGrpSpPr>
          <p:cNvPr id="246"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618091"/>
            <a:ext cx="262163" cy="146127"/>
            <a:chOff x="304" y="3220"/>
            <a:chExt cx="757" cy="359"/>
          </a:xfrm>
          <a:solidFill>
            <a:schemeClr val="bg1"/>
          </a:solidFill>
        </p:grpSpPr>
        <p:sp>
          <p:nvSpPr>
            <p:cNvPr id="273"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4"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5"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6"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7"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8"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7"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900498"/>
            <a:ext cx="187552" cy="158256"/>
            <a:chOff x="2644" y="3216"/>
            <a:chExt cx="459" cy="365"/>
          </a:xfrm>
          <a:solidFill>
            <a:schemeClr val="bg1"/>
          </a:solidFill>
        </p:grpSpPr>
        <p:sp>
          <p:nvSpPr>
            <p:cNvPr id="271"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2"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8" name="Group 247">
            <a:extLst>
              <a:ext uri="{FF2B5EF4-FFF2-40B4-BE49-F238E27FC236}">
                <a16:creationId xmlns="" xmlns:a16="http://schemas.microsoft.com/office/drawing/2014/main" id="{2069F8AF-0274-4A32-AACA-60FA82258108}"/>
              </a:ext>
            </a:extLst>
          </p:cNvPr>
          <p:cNvGrpSpPr/>
          <p:nvPr/>
        </p:nvGrpSpPr>
        <p:grpSpPr>
          <a:xfrm>
            <a:off x="3594931" y="4788197"/>
            <a:ext cx="2383675" cy="145930"/>
            <a:chOff x="3594931" y="4762797"/>
            <a:chExt cx="2383675" cy="145930"/>
          </a:xfrm>
        </p:grpSpPr>
        <p:grpSp>
          <p:nvGrpSpPr>
            <p:cNvPr id="263" name="Group 262">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269" name="Straight Connector 268">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264"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265"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48">
            <a:extLst>
              <a:ext uri="{FF2B5EF4-FFF2-40B4-BE49-F238E27FC236}">
                <a16:creationId xmlns="" xmlns:a16="http://schemas.microsoft.com/office/drawing/2014/main" id="{910C2B84-DB18-4456-B6CF-636E446DD498}"/>
              </a:ext>
            </a:extLst>
          </p:cNvPr>
          <p:cNvGrpSpPr/>
          <p:nvPr/>
        </p:nvGrpSpPr>
        <p:grpSpPr>
          <a:xfrm>
            <a:off x="6157610" y="4782796"/>
            <a:ext cx="2376952" cy="159368"/>
            <a:chOff x="6157610" y="4757396"/>
            <a:chExt cx="2376952" cy="159368"/>
          </a:xfrm>
        </p:grpSpPr>
        <p:grpSp>
          <p:nvGrpSpPr>
            <p:cNvPr id="257" name="Group 256">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261" name="Straight Connector 260">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258" name="Group 257">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259"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60"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250" name="Group 249">
            <a:extLst>
              <a:ext uri="{FF2B5EF4-FFF2-40B4-BE49-F238E27FC236}">
                <a16:creationId xmlns="" xmlns:a16="http://schemas.microsoft.com/office/drawing/2014/main" id="{AAB30DA7-E690-41FD-9F9E-2E8136759A55}"/>
              </a:ext>
            </a:extLst>
          </p:cNvPr>
          <p:cNvGrpSpPr/>
          <p:nvPr/>
        </p:nvGrpSpPr>
        <p:grpSpPr>
          <a:xfrm>
            <a:off x="8764565" y="4789472"/>
            <a:ext cx="2325953" cy="166472"/>
            <a:chOff x="8764565" y="4764072"/>
            <a:chExt cx="2325953" cy="166472"/>
          </a:xfrm>
        </p:grpSpPr>
        <p:grpSp>
          <p:nvGrpSpPr>
            <p:cNvPr id="251" name="Group 250">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255" name="Straight Connector 254">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252" name="Group 251">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253"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54"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1642631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Our perspective</a:t>
            </a:r>
            <a:endParaRPr lang="en-US" dirty="0"/>
          </a:p>
        </p:txBody>
      </p:sp>
    </p:spTree>
    <p:extLst>
      <p:ext uri="{BB962C8B-B14F-4D97-AF65-F5344CB8AC3E}">
        <p14:creationId xmlns:p14="http://schemas.microsoft.com/office/powerpoint/2010/main" val="464304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p:cNvSpPr/>
          <p:nvPr/>
        </p:nvSpPr>
        <p:spPr>
          <a:xfrm>
            <a:off x="2576107" y="2838449"/>
            <a:ext cx="796513" cy="14338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146" name="Rectangle 145"/>
          <p:cNvSpPr/>
          <p:nvPr/>
        </p:nvSpPr>
        <p:spPr>
          <a:xfrm>
            <a:off x="2435637" y="2659680"/>
            <a:ext cx="7162695" cy="3101974"/>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195" name="Text Placeholder 12"/>
          <p:cNvSpPr>
            <a:spLocks noGrp="1"/>
          </p:cNvSpPr>
          <p:nvPr>
            <p:ph type="body" sz="quarter" idx="10"/>
          </p:nvPr>
        </p:nvSpPr>
        <p:spPr/>
        <p:txBody>
          <a:bodyPr>
            <a:noAutofit/>
          </a:bodyPr>
          <a:lstStyle/>
          <a:p>
            <a:pPr lvl="1"/>
            <a:r>
              <a:rPr lang="en-US" sz="1000" dirty="0" smtClean="0">
                <a:solidFill>
                  <a:schemeClr val="tx1"/>
                </a:solidFill>
              </a:rPr>
              <a:t>Azure AD with Microsoft Defender ATP and Intune platform (managed devices) provides significant set of capabilities required to build a zero-trust platform. Network capabilities in cloud and Client Application proxy for on premise applications (in combination with using existing </a:t>
            </a:r>
            <a:r>
              <a:rPr lang="en-US" sz="1000" dirty="0" err="1" smtClean="0">
                <a:solidFill>
                  <a:schemeClr val="tx1"/>
                </a:solidFill>
              </a:rPr>
              <a:t>on-premise</a:t>
            </a:r>
            <a:r>
              <a:rPr lang="en-US" sz="1000" dirty="0" smtClean="0">
                <a:solidFill>
                  <a:schemeClr val="tx1"/>
                </a:solidFill>
              </a:rPr>
              <a:t> firewalls) to build micro-segmented network. </a:t>
            </a:r>
            <a:r>
              <a:rPr lang="en-US" sz="1000" dirty="0">
                <a:solidFill>
                  <a:schemeClr val="tx1"/>
                </a:solidFill>
              </a:rPr>
              <a:t>Microsoft’s strong threat intelligence capability in combination with Azure AD conditional access allows enterprises to support unmanaged devices accessing the </a:t>
            </a:r>
            <a:r>
              <a:rPr lang="en-US" sz="1000" dirty="0" smtClean="0">
                <a:solidFill>
                  <a:schemeClr val="tx1"/>
                </a:solidFill>
              </a:rPr>
              <a:t>infrastructure. There is limited capability to add other sources of information (e.g. access requests, provisioning policies) to conditional access model and significant development is needed to provide support for application entitlement and data protection. Azure provides individual monitoring and logging capabilities across the entire tool and product set that can be consolidated on the sentinel platform with very limited out of box support for zero trust infrastructure.</a:t>
            </a:r>
            <a:endParaRPr lang="en-US" sz="1000" dirty="0">
              <a:solidFill>
                <a:schemeClr val="tx1"/>
              </a:solidFill>
            </a:endParaRPr>
          </a:p>
        </p:txBody>
      </p:sp>
      <p:sp>
        <p:nvSpPr>
          <p:cNvPr id="2" name="Title 1"/>
          <p:cNvSpPr>
            <a:spLocks noGrp="1"/>
          </p:cNvSpPr>
          <p:nvPr>
            <p:ph type="title"/>
          </p:nvPr>
        </p:nvSpPr>
        <p:spPr/>
        <p:txBody>
          <a:bodyPr/>
          <a:lstStyle/>
          <a:p>
            <a:r>
              <a:rPr lang="en-US" dirty="0" smtClean="0"/>
              <a:t>Zero trust architecture with Azure</a:t>
            </a:r>
            <a:endParaRPr lang="en-US" dirty="0"/>
          </a:p>
        </p:txBody>
      </p:sp>
      <p:sp>
        <p:nvSpPr>
          <p:cNvPr id="46" name="Text Placeholder 45"/>
          <p:cNvSpPr>
            <a:spLocks noGrp="1"/>
          </p:cNvSpPr>
          <p:nvPr>
            <p:ph type="body" sz="quarter" idx="12"/>
          </p:nvPr>
        </p:nvSpPr>
        <p:spPr/>
        <p:txBody>
          <a:bodyPr/>
          <a:lstStyle/>
          <a:p>
            <a:r>
              <a:rPr lang="en-US" dirty="0" smtClean="0"/>
              <a:t>Our perspective</a:t>
            </a:r>
            <a:endParaRPr lang="en-US" dirty="0"/>
          </a:p>
        </p:txBody>
      </p:sp>
      <p:sp>
        <p:nvSpPr>
          <p:cNvPr id="157" name="TextBox 156"/>
          <p:cNvSpPr txBox="1"/>
          <p:nvPr/>
        </p:nvSpPr>
        <p:spPr>
          <a:xfrm>
            <a:off x="9798797" y="2429678"/>
            <a:ext cx="720711" cy="190438"/>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a:t>
            </a:r>
            <a:r>
              <a:rPr lang="en-US" sz="900" b="1" dirty="0" smtClean="0">
                <a:solidFill>
                  <a:srgbClr val="00338D"/>
                </a:solidFill>
              </a:rPr>
              <a:t>Input</a:t>
            </a:r>
            <a:endParaRPr lang="en-US" sz="900" b="1" dirty="0">
              <a:solidFill>
                <a:srgbClr val="00338D"/>
              </a:solidFill>
            </a:endParaRPr>
          </a:p>
        </p:txBody>
      </p:sp>
      <p:sp>
        <p:nvSpPr>
          <p:cNvPr id="159" name="TextBox 158"/>
          <p:cNvSpPr txBox="1"/>
          <p:nvPr/>
        </p:nvSpPr>
        <p:spPr>
          <a:xfrm>
            <a:off x="926533" y="2391534"/>
            <a:ext cx="1081789" cy="213901"/>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a:t>
            </a:r>
            <a:r>
              <a:rPr lang="en-US" sz="900" b="1" dirty="0" smtClean="0">
                <a:solidFill>
                  <a:srgbClr val="00338D"/>
                </a:solidFill>
              </a:rPr>
              <a:t>Input</a:t>
            </a:r>
            <a:endParaRPr lang="en-US" sz="900" b="1" dirty="0">
              <a:solidFill>
                <a:srgbClr val="00338D"/>
              </a:solidFill>
            </a:endParaRPr>
          </a:p>
        </p:txBody>
      </p:sp>
      <p:sp>
        <p:nvSpPr>
          <p:cNvPr id="138" name="TextBox 137"/>
          <p:cNvSpPr txBox="1"/>
          <p:nvPr/>
        </p:nvSpPr>
        <p:spPr>
          <a:xfrm>
            <a:off x="5039602" y="2485878"/>
            <a:ext cx="2451195" cy="173802"/>
          </a:xfrm>
          <a:prstGeom prst="rect">
            <a:avLst/>
          </a:prstGeom>
          <a:noFill/>
        </p:spPr>
        <p:txBody>
          <a:bodyPr wrap="none" lIns="0" tIns="0" rIns="0" bIns="0" rtlCol="0">
            <a:noAutofit/>
          </a:bodyPr>
          <a:lstStyle/>
          <a:p>
            <a:pPr>
              <a:spcAft>
                <a:spcPts val="450"/>
              </a:spcAft>
            </a:pPr>
            <a:r>
              <a:rPr lang="en-US" sz="900" b="1" dirty="0">
                <a:solidFill>
                  <a:srgbClr val="00338D"/>
                </a:solidFill>
              </a:rPr>
              <a:t>Components of </a:t>
            </a:r>
            <a:r>
              <a:rPr lang="en-US" sz="900" b="1" dirty="0" smtClean="0">
                <a:solidFill>
                  <a:srgbClr val="00338D"/>
                </a:solidFill>
              </a:rPr>
              <a:t>Zero Trust platform</a:t>
            </a:r>
            <a:endParaRPr lang="en-US" sz="900" b="1" dirty="0">
              <a:solidFill>
                <a:srgbClr val="00338D"/>
              </a:solidFill>
            </a:endParaRPr>
          </a:p>
        </p:txBody>
      </p:sp>
      <p:sp>
        <p:nvSpPr>
          <p:cNvPr id="165" name="Pentagon 164"/>
          <p:cNvSpPr/>
          <p:nvPr/>
        </p:nvSpPr>
        <p:spPr>
          <a:xfrm>
            <a:off x="936713" y="392027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Threat Intelligence</a:t>
            </a:r>
            <a:endParaRPr lang="en-US" sz="900" dirty="0">
              <a:solidFill>
                <a:schemeClr val="bg1"/>
              </a:solidFill>
            </a:endParaRPr>
          </a:p>
        </p:txBody>
      </p:sp>
      <p:sp>
        <p:nvSpPr>
          <p:cNvPr id="166" name="Pentagon 165"/>
          <p:cNvSpPr/>
          <p:nvPr/>
        </p:nvSpPr>
        <p:spPr>
          <a:xfrm>
            <a:off x="936713" y="454459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Activity Logs</a:t>
            </a:r>
            <a:endParaRPr lang="en-US" sz="900" dirty="0">
              <a:solidFill>
                <a:schemeClr val="bg1"/>
              </a:solidFill>
            </a:endParaRPr>
          </a:p>
        </p:txBody>
      </p:sp>
      <p:sp>
        <p:nvSpPr>
          <p:cNvPr id="168" name="Pentagon 167"/>
          <p:cNvSpPr/>
          <p:nvPr/>
        </p:nvSpPr>
        <p:spPr>
          <a:xfrm>
            <a:off x="936713" y="26701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Diagnostics and mitigation</a:t>
            </a:r>
            <a:endParaRPr lang="en-US" sz="900" dirty="0">
              <a:solidFill>
                <a:schemeClr val="bg1"/>
              </a:solidFill>
            </a:endParaRPr>
          </a:p>
        </p:txBody>
      </p:sp>
      <p:sp>
        <p:nvSpPr>
          <p:cNvPr id="196" name="Pentagon 195"/>
          <p:cNvSpPr/>
          <p:nvPr/>
        </p:nvSpPr>
        <p:spPr>
          <a:xfrm>
            <a:off x="936713" y="330122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Compliance System</a:t>
            </a:r>
            <a:endParaRPr lang="en-US" sz="900" dirty="0">
              <a:solidFill>
                <a:schemeClr val="bg1"/>
              </a:solidFill>
            </a:endParaRPr>
          </a:p>
        </p:txBody>
      </p:sp>
      <p:sp>
        <p:nvSpPr>
          <p:cNvPr id="158" name="Pentagon 157"/>
          <p:cNvSpPr/>
          <p:nvPr/>
        </p:nvSpPr>
        <p:spPr>
          <a:xfrm rot="10800000">
            <a:off x="9798675" y="491392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SIEM System</a:t>
            </a:r>
            <a:endParaRPr lang="en-US" sz="900" dirty="0">
              <a:solidFill>
                <a:schemeClr val="bg1"/>
              </a:solidFill>
            </a:endParaRPr>
          </a:p>
        </p:txBody>
      </p:sp>
      <p:sp>
        <p:nvSpPr>
          <p:cNvPr id="164" name="Pentagon 163"/>
          <p:cNvSpPr/>
          <p:nvPr/>
        </p:nvSpPr>
        <p:spPr>
          <a:xfrm rot="10800000">
            <a:off x="9798515" y="281579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Data Access Policy</a:t>
            </a:r>
            <a:endParaRPr lang="en-US" sz="900" dirty="0">
              <a:solidFill>
                <a:schemeClr val="bg1"/>
              </a:solidFill>
            </a:endParaRPr>
          </a:p>
        </p:txBody>
      </p:sp>
      <p:sp>
        <p:nvSpPr>
          <p:cNvPr id="171" name="Pentagon 170"/>
          <p:cNvSpPr/>
          <p:nvPr/>
        </p:nvSpPr>
        <p:spPr>
          <a:xfrm rot="10800000">
            <a:off x="9793934" y="419343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Identity Management</a:t>
            </a:r>
            <a:endParaRPr lang="en-US" sz="900" dirty="0">
              <a:solidFill>
                <a:schemeClr val="bg1"/>
              </a:solidFill>
            </a:endParaRPr>
          </a:p>
        </p:txBody>
      </p:sp>
      <p:sp>
        <p:nvSpPr>
          <p:cNvPr id="174" name="Pentagon 173"/>
          <p:cNvSpPr/>
          <p:nvPr/>
        </p:nvSpPr>
        <p:spPr>
          <a:xfrm rot="10800000">
            <a:off x="9798515" y="350421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smtClean="0">
                <a:solidFill>
                  <a:schemeClr val="bg1"/>
                </a:solidFill>
              </a:rPr>
              <a:t>PKI</a:t>
            </a:r>
            <a:endParaRPr lang="en-US" sz="900" dirty="0">
              <a:solidFill>
                <a:schemeClr val="bg1"/>
              </a:solidFill>
            </a:endParaRPr>
          </a:p>
        </p:txBody>
      </p:sp>
      <p:sp>
        <p:nvSpPr>
          <p:cNvPr id="25" name="Freeform 142"/>
          <p:cNvSpPr>
            <a:spLocks noChangeAspect="1" noEditPoints="1"/>
          </p:cNvSpPr>
          <p:nvPr/>
        </p:nvSpPr>
        <p:spPr bwMode="auto">
          <a:xfrm>
            <a:off x="10183516" y="3165190"/>
            <a:ext cx="146760" cy="180789"/>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34" name="Group 33"/>
          <p:cNvGrpSpPr/>
          <p:nvPr/>
        </p:nvGrpSpPr>
        <p:grpSpPr>
          <a:xfrm rot="10800000">
            <a:off x="10199016" y="4579087"/>
            <a:ext cx="153974" cy="167319"/>
            <a:chOff x="6137990" y="2705539"/>
            <a:chExt cx="243301" cy="282331"/>
          </a:xfrm>
        </p:grpSpPr>
        <p:sp>
          <p:nvSpPr>
            <p:cNvPr id="90" name="Freeform 5"/>
            <p:cNvSpPr>
              <a:spLocks/>
            </p:cNvSpPr>
            <p:nvPr/>
          </p:nvSpPr>
          <p:spPr bwMode="auto">
            <a:xfrm>
              <a:off x="6144485" y="2784900"/>
              <a:ext cx="232892" cy="199064"/>
            </a:xfrm>
            <a:custGeom>
              <a:avLst/>
              <a:gdLst>
                <a:gd name="T0" fmla="*/ 50 w 73"/>
                <a:gd name="T1" fmla="*/ 63 h 63"/>
                <a:gd name="T2" fmla="*/ 24 w 73"/>
                <a:gd name="T3" fmla="*/ 33 h 63"/>
                <a:gd name="T4" fmla="*/ 35 w 73"/>
                <a:gd name="T5" fmla="*/ 21 h 63"/>
                <a:gd name="T6" fmla="*/ 47 w 73"/>
                <a:gd name="T7" fmla="*/ 31 h 63"/>
                <a:gd name="T8" fmla="*/ 57 w 73"/>
                <a:gd name="T9" fmla="*/ 43 h 63"/>
                <a:gd name="T10" fmla="*/ 69 w 73"/>
                <a:gd name="T11" fmla="*/ 23 h 63"/>
                <a:gd name="T12" fmla="*/ 40 w 73"/>
                <a:gd name="T13" fmla="*/ 1 h 63"/>
                <a:gd name="T14" fmla="*/ 4 w 73"/>
                <a:gd name="T15" fmla="*/ 21 h 63"/>
                <a:gd name="T16" fmla="*/ 4 w 73"/>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3">
                  <a:moveTo>
                    <a:pt x="50" y="63"/>
                  </a:moveTo>
                  <a:cubicBezTo>
                    <a:pt x="34" y="59"/>
                    <a:pt x="24" y="47"/>
                    <a:pt x="24" y="33"/>
                  </a:cubicBezTo>
                  <a:cubicBezTo>
                    <a:pt x="24" y="25"/>
                    <a:pt x="29" y="22"/>
                    <a:pt x="35" y="21"/>
                  </a:cubicBezTo>
                  <a:cubicBezTo>
                    <a:pt x="40" y="21"/>
                    <a:pt x="46" y="24"/>
                    <a:pt x="47" y="31"/>
                  </a:cubicBezTo>
                  <a:cubicBezTo>
                    <a:pt x="48" y="37"/>
                    <a:pt x="49" y="42"/>
                    <a:pt x="57" y="43"/>
                  </a:cubicBezTo>
                  <a:cubicBezTo>
                    <a:pt x="67" y="44"/>
                    <a:pt x="73" y="35"/>
                    <a:pt x="69" y="23"/>
                  </a:cubicBezTo>
                  <a:cubicBezTo>
                    <a:pt x="65" y="11"/>
                    <a:pt x="52" y="1"/>
                    <a:pt x="40" y="1"/>
                  </a:cubicBezTo>
                  <a:cubicBezTo>
                    <a:pt x="21" y="0"/>
                    <a:pt x="8" y="6"/>
                    <a:pt x="4" y="21"/>
                  </a:cubicBezTo>
                  <a:cubicBezTo>
                    <a:pt x="0" y="30"/>
                    <a:pt x="1" y="41"/>
                    <a:pt x="4" y="5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1" name="Freeform 6"/>
            <p:cNvSpPr>
              <a:spLocks/>
            </p:cNvSpPr>
            <p:nvPr/>
          </p:nvSpPr>
          <p:spPr bwMode="auto">
            <a:xfrm>
              <a:off x="6183517" y="2820032"/>
              <a:ext cx="145720" cy="167838"/>
            </a:xfrm>
            <a:custGeom>
              <a:avLst/>
              <a:gdLst>
                <a:gd name="T0" fmla="*/ 46 w 46"/>
                <a:gd name="T1" fmla="*/ 22 h 53"/>
                <a:gd name="T2" fmla="*/ 21 w 46"/>
                <a:gd name="T3" fmla="*/ 1 h 53"/>
                <a:gd name="T4" fmla="*/ 1 w 46"/>
                <a:gd name="T5" fmla="*/ 22 h 53"/>
                <a:gd name="T6" fmla="*/ 14 w 46"/>
                <a:gd name="T7" fmla="*/ 53 h 53"/>
              </a:gdLst>
              <a:ahLst/>
              <a:cxnLst>
                <a:cxn ang="0">
                  <a:pos x="T0" y="T1"/>
                </a:cxn>
                <a:cxn ang="0">
                  <a:pos x="T2" y="T3"/>
                </a:cxn>
                <a:cxn ang="0">
                  <a:pos x="T4" y="T5"/>
                </a:cxn>
                <a:cxn ang="0">
                  <a:pos x="T6" y="T7"/>
                </a:cxn>
              </a:cxnLst>
              <a:rect l="0" t="0" r="r" b="b"/>
              <a:pathLst>
                <a:path w="46" h="53">
                  <a:moveTo>
                    <a:pt x="46" y="22"/>
                  </a:moveTo>
                  <a:cubicBezTo>
                    <a:pt x="45" y="6"/>
                    <a:pt x="38" y="0"/>
                    <a:pt x="21" y="1"/>
                  </a:cubicBezTo>
                  <a:cubicBezTo>
                    <a:pt x="8" y="1"/>
                    <a:pt x="2" y="8"/>
                    <a:pt x="1" y="22"/>
                  </a:cubicBezTo>
                  <a:cubicBezTo>
                    <a:pt x="0" y="35"/>
                    <a:pt x="8" y="43"/>
                    <a:pt x="14" y="5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2" name="Freeform 7"/>
            <p:cNvSpPr>
              <a:spLocks/>
            </p:cNvSpPr>
            <p:nvPr/>
          </p:nvSpPr>
          <p:spPr bwMode="auto">
            <a:xfrm>
              <a:off x="6137990" y="2730258"/>
              <a:ext cx="243301" cy="76763"/>
            </a:xfrm>
            <a:custGeom>
              <a:avLst/>
              <a:gdLst>
                <a:gd name="T0" fmla="*/ 76 w 76"/>
                <a:gd name="T1" fmla="*/ 24 h 24"/>
                <a:gd name="T2" fmla="*/ 0 w 76"/>
                <a:gd name="T3" fmla="*/ 24 h 24"/>
              </a:gdLst>
              <a:ahLst/>
              <a:cxnLst>
                <a:cxn ang="0">
                  <a:pos x="T0" y="T1"/>
                </a:cxn>
                <a:cxn ang="0">
                  <a:pos x="T2" y="T3"/>
                </a:cxn>
              </a:cxnLst>
              <a:rect l="0" t="0" r="r" b="b"/>
              <a:pathLst>
                <a:path w="76" h="24">
                  <a:moveTo>
                    <a:pt x="76" y="24"/>
                  </a:moveTo>
                  <a:cubicBezTo>
                    <a:pt x="56" y="0"/>
                    <a:pt x="19" y="0"/>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3" name="Freeform 8"/>
            <p:cNvSpPr>
              <a:spLocks/>
            </p:cNvSpPr>
            <p:nvPr/>
          </p:nvSpPr>
          <p:spPr bwMode="auto">
            <a:xfrm>
              <a:off x="6177012" y="2705539"/>
              <a:ext cx="158731" cy="35128"/>
            </a:xfrm>
            <a:custGeom>
              <a:avLst/>
              <a:gdLst>
                <a:gd name="T0" fmla="*/ 50 w 50"/>
                <a:gd name="T1" fmla="*/ 10 h 11"/>
                <a:gd name="T2" fmla="*/ 0 w 50"/>
                <a:gd name="T3" fmla="*/ 11 h 11"/>
              </a:gdLst>
              <a:ahLst/>
              <a:cxnLst>
                <a:cxn ang="0">
                  <a:pos x="T0" y="T1"/>
                </a:cxn>
                <a:cxn ang="0">
                  <a:pos x="T2" y="T3"/>
                </a:cxn>
              </a:cxnLst>
              <a:rect l="0" t="0" r="r" b="b"/>
              <a:pathLst>
                <a:path w="50" h="11">
                  <a:moveTo>
                    <a:pt x="50" y="10"/>
                  </a:moveTo>
                  <a:cubicBezTo>
                    <a:pt x="33" y="1"/>
                    <a:pt x="16" y="0"/>
                    <a:pt x="0" y="1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4" name="Freeform 9"/>
            <p:cNvSpPr>
              <a:spLocks/>
            </p:cNvSpPr>
            <p:nvPr/>
          </p:nvSpPr>
          <p:spPr bwMode="auto">
            <a:xfrm>
              <a:off x="6252499" y="2882495"/>
              <a:ext cx="93677" cy="72859"/>
            </a:xfrm>
            <a:custGeom>
              <a:avLst/>
              <a:gdLst>
                <a:gd name="T0" fmla="*/ 0 w 29"/>
                <a:gd name="T1" fmla="*/ 0 h 23"/>
                <a:gd name="T2" fmla="*/ 29 w 29"/>
                <a:gd name="T3" fmla="*/ 23 h 23"/>
              </a:gdLst>
              <a:ahLst/>
              <a:cxnLst>
                <a:cxn ang="0">
                  <a:pos x="T0" y="T1"/>
                </a:cxn>
                <a:cxn ang="0">
                  <a:pos x="T2" y="T3"/>
                </a:cxn>
              </a:cxnLst>
              <a:rect l="0" t="0" r="r" b="b"/>
              <a:pathLst>
                <a:path w="29" h="23">
                  <a:moveTo>
                    <a:pt x="0" y="0"/>
                  </a:moveTo>
                  <a:cubicBezTo>
                    <a:pt x="5" y="18"/>
                    <a:pt x="11" y="23"/>
                    <a:pt x="29"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7" name="Group 36"/>
          <p:cNvGrpSpPr/>
          <p:nvPr/>
        </p:nvGrpSpPr>
        <p:grpSpPr>
          <a:xfrm>
            <a:off x="10134131" y="3714165"/>
            <a:ext cx="223777" cy="193207"/>
            <a:chOff x="1964287" y="2619919"/>
            <a:chExt cx="353601" cy="283206"/>
          </a:xfrm>
        </p:grpSpPr>
        <p:sp>
          <p:nvSpPr>
            <p:cNvPr id="80" name="Freeform 36"/>
            <p:cNvSpPr>
              <a:spLocks/>
            </p:cNvSpPr>
            <p:nvPr/>
          </p:nvSpPr>
          <p:spPr bwMode="auto">
            <a:xfrm>
              <a:off x="1964287" y="2619919"/>
              <a:ext cx="353601" cy="204284"/>
            </a:xfrm>
            <a:custGeom>
              <a:avLst/>
              <a:gdLst>
                <a:gd name="T0" fmla="*/ 288 w 288"/>
                <a:gd name="T1" fmla="*/ 127 h 186"/>
                <a:gd name="T2" fmla="*/ 229 w 288"/>
                <a:gd name="T3" fmla="*/ 67 h 186"/>
                <a:gd name="T4" fmla="*/ 211 w 288"/>
                <a:gd name="T5" fmla="*/ 70 h 186"/>
                <a:gd name="T6" fmla="*/ 137 w 288"/>
                <a:gd name="T7" fmla="*/ 0 h 186"/>
                <a:gd name="T8" fmla="*/ 60 w 288"/>
                <a:gd name="T9" fmla="*/ 75 h 186"/>
                <a:gd name="T10" fmla="*/ 61 w 288"/>
                <a:gd name="T11" fmla="*/ 90 h 186"/>
                <a:gd name="T12" fmla="*/ 47 w 288"/>
                <a:gd name="T13" fmla="*/ 90 h 186"/>
                <a:gd name="T14" fmla="*/ 0 w 288"/>
                <a:gd name="T15" fmla="*/ 136 h 186"/>
                <a:gd name="T16" fmla="*/ 46 w 288"/>
                <a:gd name="T17" fmla="*/ 183 h 186"/>
                <a:gd name="T18" fmla="*/ 233 w 288"/>
                <a:gd name="T19" fmla="*/ 186 h 186"/>
                <a:gd name="T20" fmla="*/ 268 w 288"/>
                <a:gd name="T21" fmla="*/ 171 h 186"/>
                <a:gd name="T22" fmla="*/ 288 w 288"/>
                <a:gd name="T23"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186">
                  <a:moveTo>
                    <a:pt x="288" y="127"/>
                  </a:moveTo>
                  <a:cubicBezTo>
                    <a:pt x="288" y="94"/>
                    <a:pt x="262" y="67"/>
                    <a:pt x="229" y="67"/>
                  </a:cubicBezTo>
                  <a:cubicBezTo>
                    <a:pt x="223" y="67"/>
                    <a:pt x="217" y="68"/>
                    <a:pt x="211" y="70"/>
                  </a:cubicBezTo>
                  <a:cubicBezTo>
                    <a:pt x="208" y="31"/>
                    <a:pt x="176" y="1"/>
                    <a:pt x="137" y="0"/>
                  </a:cubicBezTo>
                  <a:cubicBezTo>
                    <a:pt x="95" y="0"/>
                    <a:pt x="61" y="33"/>
                    <a:pt x="60" y="75"/>
                  </a:cubicBezTo>
                  <a:cubicBezTo>
                    <a:pt x="60" y="80"/>
                    <a:pt x="60" y="85"/>
                    <a:pt x="61" y="90"/>
                  </a:cubicBezTo>
                  <a:cubicBezTo>
                    <a:pt x="47" y="90"/>
                    <a:pt x="47" y="90"/>
                    <a:pt x="47" y="90"/>
                  </a:cubicBezTo>
                  <a:cubicBezTo>
                    <a:pt x="21" y="90"/>
                    <a:pt x="0" y="110"/>
                    <a:pt x="0" y="136"/>
                  </a:cubicBezTo>
                  <a:cubicBezTo>
                    <a:pt x="0" y="162"/>
                    <a:pt x="20" y="183"/>
                    <a:pt x="46" y="183"/>
                  </a:cubicBezTo>
                  <a:cubicBezTo>
                    <a:pt x="233" y="186"/>
                    <a:pt x="233" y="186"/>
                    <a:pt x="233" y="186"/>
                  </a:cubicBezTo>
                  <a:cubicBezTo>
                    <a:pt x="247" y="186"/>
                    <a:pt x="259" y="180"/>
                    <a:pt x="268" y="171"/>
                  </a:cubicBezTo>
                  <a:cubicBezTo>
                    <a:pt x="280" y="160"/>
                    <a:pt x="288" y="144"/>
                    <a:pt x="288" y="12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1" name="Freeform 142"/>
            <p:cNvSpPr>
              <a:spLocks noChangeAspect="1" noEditPoints="1"/>
            </p:cNvSpPr>
            <p:nvPr/>
          </p:nvSpPr>
          <p:spPr bwMode="auto">
            <a:xfrm>
              <a:off x="2052922" y="2702225"/>
              <a:ext cx="168894" cy="200900"/>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9" name="Group 38"/>
          <p:cNvGrpSpPr/>
          <p:nvPr/>
        </p:nvGrpSpPr>
        <p:grpSpPr>
          <a:xfrm>
            <a:off x="1792838" y="4719792"/>
            <a:ext cx="257958" cy="205349"/>
            <a:chOff x="-49026" y="1309594"/>
            <a:chExt cx="1090613" cy="927101"/>
          </a:xfrm>
        </p:grpSpPr>
        <p:sp>
          <p:nvSpPr>
            <p:cNvPr id="57"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8"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9"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0"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1"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153" name="Freeform 11"/>
          <p:cNvSpPr>
            <a:spLocks noChangeAspect="1" noEditPoints="1"/>
          </p:cNvSpPr>
          <p:nvPr/>
        </p:nvSpPr>
        <p:spPr bwMode="auto">
          <a:xfrm>
            <a:off x="1888210" y="2905769"/>
            <a:ext cx="131997" cy="176753"/>
          </a:xfrm>
          <a:custGeom>
            <a:avLst/>
            <a:gdLst>
              <a:gd name="T0" fmla="*/ 2098 w 2098"/>
              <a:gd name="T1" fmla="*/ 629 h 1888"/>
              <a:gd name="T2" fmla="*/ 2098 w 2098"/>
              <a:gd name="T3" fmla="*/ 419 h 1888"/>
              <a:gd name="T4" fmla="*/ 1888 w 2098"/>
              <a:gd name="T5" fmla="*/ 419 h 1888"/>
              <a:gd name="T6" fmla="*/ 1888 w 2098"/>
              <a:gd name="T7" fmla="*/ 209 h 1888"/>
              <a:gd name="T8" fmla="*/ 1678 w 2098"/>
              <a:gd name="T9" fmla="*/ 0 h 1888"/>
              <a:gd name="T10" fmla="*/ 209 w 2098"/>
              <a:gd name="T11" fmla="*/ 0 h 1888"/>
              <a:gd name="T12" fmla="*/ 0 w 2098"/>
              <a:gd name="T13" fmla="*/ 209 h 1888"/>
              <a:gd name="T14" fmla="*/ 0 w 2098"/>
              <a:gd name="T15" fmla="*/ 1678 h 1888"/>
              <a:gd name="T16" fmla="*/ 209 w 2098"/>
              <a:gd name="T17" fmla="*/ 1888 h 1888"/>
              <a:gd name="T18" fmla="*/ 1678 w 2098"/>
              <a:gd name="T19" fmla="*/ 1888 h 1888"/>
              <a:gd name="T20" fmla="*/ 1888 w 2098"/>
              <a:gd name="T21" fmla="*/ 1678 h 1888"/>
              <a:gd name="T22" fmla="*/ 1888 w 2098"/>
              <a:gd name="T23" fmla="*/ 1469 h 1888"/>
              <a:gd name="T24" fmla="*/ 2098 w 2098"/>
              <a:gd name="T25" fmla="*/ 1468 h 1888"/>
              <a:gd name="T26" fmla="*/ 2098 w 2098"/>
              <a:gd name="T27" fmla="*/ 1259 h 1888"/>
              <a:gd name="T28" fmla="*/ 1888 w 2098"/>
              <a:gd name="T29" fmla="*/ 1259 h 1888"/>
              <a:gd name="T30" fmla="*/ 1888 w 2098"/>
              <a:gd name="T31" fmla="*/ 1049 h 1888"/>
              <a:gd name="T32" fmla="*/ 2098 w 2098"/>
              <a:gd name="T33" fmla="*/ 1049 h 1888"/>
              <a:gd name="T34" fmla="*/ 2098 w 2098"/>
              <a:gd name="T35" fmla="*/ 839 h 1888"/>
              <a:gd name="T36" fmla="*/ 1888 w 2098"/>
              <a:gd name="T37" fmla="*/ 839 h 1888"/>
              <a:gd name="T38" fmla="*/ 1888 w 2098"/>
              <a:gd name="T39" fmla="*/ 629 h 1888"/>
              <a:gd name="T40" fmla="*/ 2098 w 2098"/>
              <a:gd name="T41" fmla="*/ 629 h 1888"/>
              <a:gd name="T42" fmla="*/ 1678 w 2098"/>
              <a:gd name="T43" fmla="*/ 1678 h 1888"/>
              <a:gd name="T44" fmla="*/ 209 w 2098"/>
              <a:gd name="T45" fmla="*/ 1678 h 1888"/>
              <a:gd name="T46" fmla="*/ 209 w 2098"/>
              <a:gd name="T47" fmla="*/ 209 h 1888"/>
              <a:gd name="T48" fmla="*/ 1678 w 2098"/>
              <a:gd name="T49" fmla="*/ 209 h 1888"/>
              <a:gd name="T50" fmla="*/ 1678 w 2098"/>
              <a:gd name="T51" fmla="*/ 1678 h 1888"/>
              <a:gd name="T52" fmla="*/ 419 w 2098"/>
              <a:gd name="T53" fmla="*/ 1049 h 1888"/>
              <a:gd name="T54" fmla="*/ 944 w 2098"/>
              <a:gd name="T55" fmla="*/ 1049 h 1888"/>
              <a:gd name="T56" fmla="*/ 944 w 2098"/>
              <a:gd name="T57" fmla="*/ 1469 h 1888"/>
              <a:gd name="T58" fmla="*/ 419 w 2098"/>
              <a:gd name="T59" fmla="*/ 1468 h 1888"/>
              <a:gd name="T60" fmla="*/ 419 w 2098"/>
              <a:gd name="T61" fmla="*/ 1049 h 1888"/>
              <a:gd name="T62" fmla="*/ 1049 w 2098"/>
              <a:gd name="T63" fmla="*/ 419 h 1888"/>
              <a:gd name="T64" fmla="*/ 1469 w 2098"/>
              <a:gd name="T65" fmla="*/ 419 h 1888"/>
              <a:gd name="T66" fmla="*/ 1469 w 2098"/>
              <a:gd name="T67" fmla="*/ 734 h 1888"/>
              <a:gd name="T68" fmla="*/ 1049 w 2098"/>
              <a:gd name="T69" fmla="*/ 734 h 1888"/>
              <a:gd name="T70" fmla="*/ 1049 w 2098"/>
              <a:gd name="T71" fmla="*/ 419 h 1888"/>
              <a:gd name="T72" fmla="*/ 419 w 2098"/>
              <a:gd name="T73" fmla="*/ 419 h 1888"/>
              <a:gd name="T74" fmla="*/ 944 w 2098"/>
              <a:gd name="T75" fmla="*/ 419 h 1888"/>
              <a:gd name="T76" fmla="*/ 944 w 2098"/>
              <a:gd name="T77" fmla="*/ 944 h 1888"/>
              <a:gd name="T78" fmla="*/ 419 w 2098"/>
              <a:gd name="T79" fmla="*/ 944 h 1888"/>
              <a:gd name="T80" fmla="*/ 419 w 2098"/>
              <a:gd name="T81" fmla="*/ 419 h 1888"/>
              <a:gd name="T82" fmla="*/ 1049 w 2098"/>
              <a:gd name="T83" fmla="*/ 839 h 1888"/>
              <a:gd name="T84" fmla="*/ 1469 w 2098"/>
              <a:gd name="T85" fmla="*/ 839 h 1888"/>
              <a:gd name="T86" fmla="*/ 1469 w 2098"/>
              <a:gd name="T87" fmla="*/ 1468 h 1888"/>
              <a:gd name="T88" fmla="*/ 1049 w 2098"/>
              <a:gd name="T89" fmla="*/ 1468 h 1888"/>
              <a:gd name="T90" fmla="*/ 1049 w 2098"/>
              <a:gd name="T91" fmla="*/ 8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98" h="1888">
                <a:moveTo>
                  <a:pt x="2098" y="629"/>
                </a:moveTo>
                <a:lnTo>
                  <a:pt x="2098" y="419"/>
                </a:lnTo>
                <a:lnTo>
                  <a:pt x="1888" y="419"/>
                </a:lnTo>
                <a:lnTo>
                  <a:pt x="1888" y="209"/>
                </a:lnTo>
                <a:cubicBezTo>
                  <a:pt x="1888" y="94"/>
                  <a:pt x="1794" y="0"/>
                  <a:pt x="1678" y="0"/>
                </a:cubicBezTo>
                <a:lnTo>
                  <a:pt x="209" y="0"/>
                </a:lnTo>
                <a:cubicBezTo>
                  <a:pt x="94" y="0"/>
                  <a:pt x="0" y="94"/>
                  <a:pt x="0" y="209"/>
                </a:cubicBezTo>
                <a:lnTo>
                  <a:pt x="0" y="1678"/>
                </a:lnTo>
                <a:cubicBezTo>
                  <a:pt x="0" y="1794"/>
                  <a:pt x="94" y="1888"/>
                  <a:pt x="209" y="1888"/>
                </a:cubicBezTo>
                <a:lnTo>
                  <a:pt x="1678" y="1888"/>
                </a:lnTo>
                <a:cubicBezTo>
                  <a:pt x="1794" y="1888"/>
                  <a:pt x="1888" y="1794"/>
                  <a:pt x="1888" y="1678"/>
                </a:cubicBezTo>
                <a:lnTo>
                  <a:pt x="1888" y="1469"/>
                </a:lnTo>
                <a:lnTo>
                  <a:pt x="2098" y="1468"/>
                </a:lnTo>
                <a:lnTo>
                  <a:pt x="2098" y="1259"/>
                </a:lnTo>
                <a:lnTo>
                  <a:pt x="1888" y="1259"/>
                </a:lnTo>
                <a:lnTo>
                  <a:pt x="1888" y="1049"/>
                </a:lnTo>
                <a:lnTo>
                  <a:pt x="2098" y="1049"/>
                </a:lnTo>
                <a:lnTo>
                  <a:pt x="2098" y="839"/>
                </a:lnTo>
                <a:lnTo>
                  <a:pt x="1888" y="839"/>
                </a:lnTo>
                <a:lnTo>
                  <a:pt x="1888" y="629"/>
                </a:lnTo>
                <a:lnTo>
                  <a:pt x="2098" y="629"/>
                </a:lnTo>
                <a:close/>
                <a:moveTo>
                  <a:pt x="1678" y="1678"/>
                </a:moveTo>
                <a:lnTo>
                  <a:pt x="209" y="1678"/>
                </a:lnTo>
                <a:lnTo>
                  <a:pt x="209" y="209"/>
                </a:lnTo>
                <a:lnTo>
                  <a:pt x="1678" y="209"/>
                </a:lnTo>
                <a:lnTo>
                  <a:pt x="1678" y="1678"/>
                </a:lnTo>
                <a:close/>
                <a:moveTo>
                  <a:pt x="419" y="1049"/>
                </a:moveTo>
                <a:lnTo>
                  <a:pt x="944" y="1049"/>
                </a:lnTo>
                <a:lnTo>
                  <a:pt x="944" y="1469"/>
                </a:lnTo>
                <a:lnTo>
                  <a:pt x="419" y="1468"/>
                </a:lnTo>
                <a:lnTo>
                  <a:pt x="419" y="1049"/>
                </a:lnTo>
                <a:close/>
                <a:moveTo>
                  <a:pt x="1049" y="419"/>
                </a:moveTo>
                <a:lnTo>
                  <a:pt x="1469" y="419"/>
                </a:lnTo>
                <a:lnTo>
                  <a:pt x="1469" y="734"/>
                </a:lnTo>
                <a:lnTo>
                  <a:pt x="1049" y="734"/>
                </a:lnTo>
                <a:lnTo>
                  <a:pt x="1049" y="419"/>
                </a:lnTo>
                <a:close/>
                <a:moveTo>
                  <a:pt x="419" y="419"/>
                </a:moveTo>
                <a:lnTo>
                  <a:pt x="944" y="419"/>
                </a:lnTo>
                <a:lnTo>
                  <a:pt x="944" y="944"/>
                </a:lnTo>
                <a:lnTo>
                  <a:pt x="419" y="944"/>
                </a:lnTo>
                <a:lnTo>
                  <a:pt x="419" y="419"/>
                </a:lnTo>
                <a:close/>
                <a:moveTo>
                  <a:pt x="1049" y="839"/>
                </a:moveTo>
                <a:lnTo>
                  <a:pt x="1469" y="839"/>
                </a:lnTo>
                <a:lnTo>
                  <a:pt x="1469" y="1468"/>
                </a:lnTo>
                <a:lnTo>
                  <a:pt x="1049" y="1468"/>
                </a:lnTo>
                <a:lnTo>
                  <a:pt x="1049" y="8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5" name="Freeform 154"/>
          <p:cNvSpPr>
            <a:spLocks noChangeAspect="1" noEditPoints="1"/>
          </p:cNvSpPr>
          <p:nvPr/>
        </p:nvSpPr>
        <p:spPr bwMode="auto">
          <a:xfrm>
            <a:off x="10119562" y="5122151"/>
            <a:ext cx="170771" cy="163739"/>
          </a:xfrm>
          <a:custGeom>
            <a:avLst/>
            <a:gdLst>
              <a:gd name="T0" fmla="*/ 1551 w 1764"/>
              <a:gd name="T1" fmla="*/ 989 h 1802"/>
              <a:gd name="T2" fmla="*/ 1557 w 1764"/>
              <a:gd name="T3" fmla="*/ 901 h 1802"/>
              <a:gd name="T4" fmla="*/ 1551 w 1764"/>
              <a:gd name="T5" fmla="*/ 813 h 1802"/>
              <a:gd name="T6" fmla="*/ 1742 w 1764"/>
              <a:gd name="T7" fmla="*/ 664 h 1802"/>
              <a:gd name="T8" fmla="*/ 1752 w 1764"/>
              <a:gd name="T9" fmla="*/ 606 h 1802"/>
              <a:gd name="T10" fmla="*/ 1572 w 1764"/>
              <a:gd name="T11" fmla="*/ 294 h 1802"/>
              <a:gd name="T12" fmla="*/ 1517 w 1764"/>
              <a:gd name="T13" fmla="*/ 275 h 1802"/>
              <a:gd name="T14" fmla="*/ 1293 w 1764"/>
              <a:gd name="T15" fmla="*/ 365 h 1802"/>
              <a:gd name="T16" fmla="*/ 1141 w 1764"/>
              <a:gd name="T17" fmla="*/ 276 h 1802"/>
              <a:gd name="T18" fmla="*/ 1107 w 1764"/>
              <a:gd name="T19" fmla="*/ 38 h 1802"/>
              <a:gd name="T20" fmla="*/ 1062 w 1764"/>
              <a:gd name="T21" fmla="*/ 0 h 1802"/>
              <a:gd name="T22" fmla="*/ 701 w 1764"/>
              <a:gd name="T23" fmla="*/ 0 h 1802"/>
              <a:gd name="T24" fmla="*/ 657 w 1764"/>
              <a:gd name="T25" fmla="*/ 38 h 1802"/>
              <a:gd name="T26" fmla="*/ 623 w 1764"/>
              <a:gd name="T27" fmla="*/ 276 h 1802"/>
              <a:gd name="T28" fmla="*/ 471 w 1764"/>
              <a:gd name="T29" fmla="*/ 365 h 1802"/>
              <a:gd name="T30" fmla="*/ 246 w 1764"/>
              <a:gd name="T31" fmla="*/ 275 h 1802"/>
              <a:gd name="T32" fmla="*/ 191 w 1764"/>
              <a:gd name="T33" fmla="*/ 294 h 1802"/>
              <a:gd name="T34" fmla="*/ 11 w 1764"/>
              <a:gd name="T35" fmla="*/ 606 h 1802"/>
              <a:gd name="T36" fmla="*/ 22 w 1764"/>
              <a:gd name="T37" fmla="*/ 664 h 1802"/>
              <a:gd name="T38" fmla="*/ 212 w 1764"/>
              <a:gd name="T39" fmla="*/ 813 h 1802"/>
              <a:gd name="T40" fmla="*/ 206 w 1764"/>
              <a:gd name="T41" fmla="*/ 901 h 1802"/>
              <a:gd name="T42" fmla="*/ 212 w 1764"/>
              <a:gd name="T43" fmla="*/ 989 h 1802"/>
              <a:gd name="T44" fmla="*/ 22 w 1764"/>
              <a:gd name="T45" fmla="*/ 1138 h 1802"/>
              <a:gd name="T46" fmla="*/ 11 w 1764"/>
              <a:gd name="T47" fmla="*/ 1196 h 1802"/>
              <a:gd name="T48" fmla="*/ 191 w 1764"/>
              <a:gd name="T49" fmla="*/ 1508 h 1802"/>
              <a:gd name="T50" fmla="*/ 246 w 1764"/>
              <a:gd name="T51" fmla="*/ 1527 h 1802"/>
              <a:gd name="T52" fmla="*/ 471 w 1764"/>
              <a:gd name="T53" fmla="*/ 1437 h 1802"/>
              <a:gd name="T54" fmla="*/ 623 w 1764"/>
              <a:gd name="T55" fmla="*/ 1525 h 1802"/>
              <a:gd name="T56" fmla="*/ 657 w 1764"/>
              <a:gd name="T57" fmla="*/ 1764 h 1802"/>
              <a:gd name="T58" fmla="*/ 701 w 1764"/>
              <a:gd name="T59" fmla="*/ 1802 h 1802"/>
              <a:gd name="T60" fmla="*/ 1062 w 1764"/>
              <a:gd name="T61" fmla="*/ 1802 h 1802"/>
              <a:gd name="T62" fmla="*/ 1106 w 1764"/>
              <a:gd name="T63" fmla="*/ 1764 h 1802"/>
              <a:gd name="T64" fmla="*/ 1140 w 1764"/>
              <a:gd name="T65" fmla="*/ 1525 h 1802"/>
              <a:gd name="T66" fmla="*/ 1292 w 1764"/>
              <a:gd name="T67" fmla="*/ 1437 h 1802"/>
              <a:gd name="T68" fmla="*/ 1517 w 1764"/>
              <a:gd name="T69" fmla="*/ 1527 h 1802"/>
              <a:gd name="T70" fmla="*/ 1572 w 1764"/>
              <a:gd name="T71" fmla="*/ 1508 h 1802"/>
              <a:gd name="T72" fmla="*/ 1752 w 1764"/>
              <a:gd name="T73" fmla="*/ 1196 h 1802"/>
              <a:gd name="T74" fmla="*/ 1741 w 1764"/>
              <a:gd name="T75" fmla="*/ 1138 h 1802"/>
              <a:gd name="T76" fmla="*/ 1551 w 1764"/>
              <a:gd name="T77" fmla="*/ 989 h 1802"/>
              <a:gd name="T78" fmla="*/ 881 w 1764"/>
              <a:gd name="T79" fmla="*/ 1216 h 1802"/>
              <a:gd name="T80" fmla="*/ 566 w 1764"/>
              <a:gd name="T81" fmla="*/ 901 h 1802"/>
              <a:gd name="T82" fmla="*/ 881 w 1764"/>
              <a:gd name="T83" fmla="*/ 586 h 1802"/>
              <a:gd name="T84" fmla="*/ 1197 w 1764"/>
              <a:gd name="T85" fmla="*/ 901 h 1802"/>
              <a:gd name="T86" fmla="*/ 881 w 1764"/>
              <a:gd name="T87" fmla="*/ 1216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4" h="1802">
                <a:moveTo>
                  <a:pt x="1551" y="989"/>
                </a:moveTo>
                <a:cubicBezTo>
                  <a:pt x="1555" y="960"/>
                  <a:pt x="1557" y="931"/>
                  <a:pt x="1557" y="901"/>
                </a:cubicBezTo>
                <a:cubicBezTo>
                  <a:pt x="1557" y="871"/>
                  <a:pt x="1555" y="842"/>
                  <a:pt x="1551" y="813"/>
                </a:cubicBezTo>
                <a:lnTo>
                  <a:pt x="1742" y="664"/>
                </a:lnTo>
                <a:cubicBezTo>
                  <a:pt x="1759" y="650"/>
                  <a:pt x="1764" y="626"/>
                  <a:pt x="1752" y="606"/>
                </a:cubicBezTo>
                <a:lnTo>
                  <a:pt x="1572" y="294"/>
                </a:lnTo>
                <a:cubicBezTo>
                  <a:pt x="1561" y="275"/>
                  <a:pt x="1537" y="267"/>
                  <a:pt x="1517" y="275"/>
                </a:cubicBezTo>
                <a:lnTo>
                  <a:pt x="1293" y="365"/>
                </a:lnTo>
                <a:cubicBezTo>
                  <a:pt x="1246" y="330"/>
                  <a:pt x="1196" y="299"/>
                  <a:pt x="1141" y="276"/>
                </a:cubicBezTo>
                <a:lnTo>
                  <a:pt x="1107" y="38"/>
                </a:lnTo>
                <a:cubicBezTo>
                  <a:pt x="1103" y="17"/>
                  <a:pt x="1084" y="0"/>
                  <a:pt x="1062" y="0"/>
                </a:cubicBezTo>
                <a:lnTo>
                  <a:pt x="701" y="0"/>
                </a:lnTo>
                <a:cubicBezTo>
                  <a:pt x="679" y="0"/>
                  <a:pt x="660" y="17"/>
                  <a:pt x="657" y="38"/>
                </a:cubicBezTo>
                <a:lnTo>
                  <a:pt x="623" y="276"/>
                </a:lnTo>
                <a:cubicBezTo>
                  <a:pt x="568" y="299"/>
                  <a:pt x="517" y="329"/>
                  <a:pt x="471" y="365"/>
                </a:cubicBezTo>
                <a:lnTo>
                  <a:pt x="246" y="275"/>
                </a:lnTo>
                <a:cubicBezTo>
                  <a:pt x="226" y="267"/>
                  <a:pt x="203" y="275"/>
                  <a:pt x="191" y="294"/>
                </a:cubicBezTo>
                <a:lnTo>
                  <a:pt x="11" y="606"/>
                </a:lnTo>
                <a:cubicBezTo>
                  <a:pt x="0" y="626"/>
                  <a:pt x="5" y="650"/>
                  <a:pt x="22" y="664"/>
                </a:cubicBezTo>
                <a:lnTo>
                  <a:pt x="212" y="813"/>
                </a:lnTo>
                <a:cubicBezTo>
                  <a:pt x="208" y="842"/>
                  <a:pt x="206" y="871"/>
                  <a:pt x="206" y="901"/>
                </a:cubicBezTo>
                <a:cubicBezTo>
                  <a:pt x="206" y="931"/>
                  <a:pt x="208" y="960"/>
                  <a:pt x="212" y="989"/>
                </a:cubicBezTo>
                <a:lnTo>
                  <a:pt x="22" y="1138"/>
                </a:lnTo>
                <a:cubicBezTo>
                  <a:pt x="5" y="1151"/>
                  <a:pt x="0" y="1176"/>
                  <a:pt x="11" y="1196"/>
                </a:cubicBezTo>
                <a:lnTo>
                  <a:pt x="191" y="1508"/>
                </a:lnTo>
                <a:cubicBezTo>
                  <a:pt x="203" y="1527"/>
                  <a:pt x="226" y="1535"/>
                  <a:pt x="246" y="1527"/>
                </a:cubicBezTo>
                <a:lnTo>
                  <a:pt x="471" y="1437"/>
                </a:lnTo>
                <a:cubicBezTo>
                  <a:pt x="517" y="1472"/>
                  <a:pt x="568" y="1502"/>
                  <a:pt x="623" y="1525"/>
                </a:cubicBezTo>
                <a:lnTo>
                  <a:pt x="657" y="1764"/>
                </a:lnTo>
                <a:cubicBezTo>
                  <a:pt x="660" y="1785"/>
                  <a:pt x="679" y="1802"/>
                  <a:pt x="701" y="1802"/>
                </a:cubicBezTo>
                <a:lnTo>
                  <a:pt x="1062" y="1802"/>
                </a:lnTo>
                <a:cubicBezTo>
                  <a:pt x="1084" y="1802"/>
                  <a:pt x="1103" y="1785"/>
                  <a:pt x="1106" y="1764"/>
                </a:cubicBezTo>
                <a:lnTo>
                  <a:pt x="1140" y="1525"/>
                </a:lnTo>
                <a:cubicBezTo>
                  <a:pt x="1195" y="1502"/>
                  <a:pt x="1246" y="1473"/>
                  <a:pt x="1292" y="1437"/>
                </a:cubicBezTo>
                <a:lnTo>
                  <a:pt x="1517" y="1527"/>
                </a:lnTo>
                <a:cubicBezTo>
                  <a:pt x="1537" y="1535"/>
                  <a:pt x="1560" y="1527"/>
                  <a:pt x="1572" y="1508"/>
                </a:cubicBezTo>
                <a:lnTo>
                  <a:pt x="1752" y="1196"/>
                </a:lnTo>
                <a:cubicBezTo>
                  <a:pt x="1763" y="1176"/>
                  <a:pt x="1758" y="1152"/>
                  <a:pt x="1741" y="1138"/>
                </a:cubicBezTo>
                <a:lnTo>
                  <a:pt x="1551" y="989"/>
                </a:lnTo>
                <a:close/>
                <a:moveTo>
                  <a:pt x="881" y="1216"/>
                </a:moveTo>
                <a:cubicBezTo>
                  <a:pt x="707" y="1216"/>
                  <a:pt x="566" y="1075"/>
                  <a:pt x="566" y="901"/>
                </a:cubicBezTo>
                <a:cubicBezTo>
                  <a:pt x="566" y="727"/>
                  <a:pt x="707" y="586"/>
                  <a:pt x="881" y="586"/>
                </a:cubicBezTo>
                <a:cubicBezTo>
                  <a:pt x="1056" y="586"/>
                  <a:pt x="1197" y="727"/>
                  <a:pt x="1197" y="901"/>
                </a:cubicBezTo>
                <a:cubicBezTo>
                  <a:pt x="1197" y="1075"/>
                  <a:pt x="1056" y="1216"/>
                  <a:pt x="881" y="12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6" name="Freeform 93"/>
          <p:cNvSpPr>
            <a:spLocks noChangeAspect="1" noEditPoints="1"/>
          </p:cNvSpPr>
          <p:nvPr/>
        </p:nvSpPr>
        <p:spPr bwMode="auto">
          <a:xfrm>
            <a:off x="1629598" y="3353314"/>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177" name="Group 176"/>
          <p:cNvGrpSpPr/>
          <p:nvPr/>
        </p:nvGrpSpPr>
        <p:grpSpPr>
          <a:xfrm>
            <a:off x="1619543" y="3954629"/>
            <a:ext cx="260564" cy="198897"/>
            <a:chOff x="-96837" y="1920867"/>
            <a:chExt cx="1090610" cy="888997"/>
          </a:xfrm>
        </p:grpSpPr>
        <p:sp>
          <p:nvSpPr>
            <p:cNvPr id="178" name="Freeform 56"/>
            <p:cNvSpPr>
              <a:spLocks/>
            </p:cNvSpPr>
            <p:nvPr/>
          </p:nvSpPr>
          <p:spPr bwMode="auto">
            <a:xfrm>
              <a:off x="152399" y="2574915"/>
              <a:ext cx="95251" cy="147639"/>
            </a:xfrm>
            <a:custGeom>
              <a:avLst/>
              <a:gdLst>
                <a:gd name="T0" fmla="*/ 4 w 25"/>
                <a:gd name="T1" fmla="*/ 39 h 39"/>
                <a:gd name="T2" fmla="*/ 23 w 25"/>
                <a:gd name="T3" fmla="*/ 39 h 39"/>
                <a:gd name="T4" fmla="*/ 25 w 25"/>
                <a:gd name="T5" fmla="*/ 19 h 39"/>
                <a:gd name="T6" fmla="*/ 0 w 25"/>
                <a:gd name="T7" fmla="*/ 0 h 39"/>
                <a:gd name="T8" fmla="*/ 4 w 25"/>
                <a:gd name="T9" fmla="*/ 39 h 39"/>
              </a:gdLst>
              <a:ahLst/>
              <a:cxnLst>
                <a:cxn ang="0">
                  <a:pos x="T0" y="T1"/>
                </a:cxn>
                <a:cxn ang="0">
                  <a:pos x="T2" y="T3"/>
                </a:cxn>
                <a:cxn ang="0">
                  <a:pos x="T4" y="T5"/>
                </a:cxn>
                <a:cxn ang="0">
                  <a:pos x="T6" y="T7"/>
                </a:cxn>
                <a:cxn ang="0">
                  <a:pos x="T8" y="T9"/>
                </a:cxn>
              </a:cxnLst>
              <a:rect l="0" t="0" r="r" b="b"/>
              <a:pathLst>
                <a:path w="25" h="39">
                  <a:moveTo>
                    <a:pt x="4" y="39"/>
                  </a:moveTo>
                  <a:cubicBezTo>
                    <a:pt x="23" y="39"/>
                    <a:pt x="23" y="39"/>
                    <a:pt x="23" y="39"/>
                  </a:cubicBezTo>
                  <a:cubicBezTo>
                    <a:pt x="25" y="19"/>
                    <a:pt x="25" y="19"/>
                    <a:pt x="25" y="19"/>
                  </a:cubicBezTo>
                  <a:cubicBezTo>
                    <a:pt x="16" y="14"/>
                    <a:pt x="7" y="7"/>
                    <a:pt x="0" y="0"/>
                  </a:cubicBezTo>
                  <a:lnTo>
                    <a:pt x="4"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79" name="Freeform 57"/>
            <p:cNvSpPr>
              <a:spLocks/>
            </p:cNvSpPr>
            <p:nvPr/>
          </p:nvSpPr>
          <p:spPr bwMode="auto">
            <a:xfrm>
              <a:off x="649286" y="2574915"/>
              <a:ext cx="95251" cy="147639"/>
            </a:xfrm>
            <a:custGeom>
              <a:avLst/>
              <a:gdLst>
                <a:gd name="T0" fmla="*/ 2 w 25"/>
                <a:gd name="T1" fmla="*/ 39 h 39"/>
                <a:gd name="T2" fmla="*/ 21 w 25"/>
                <a:gd name="T3" fmla="*/ 39 h 39"/>
                <a:gd name="T4" fmla="*/ 25 w 25"/>
                <a:gd name="T5" fmla="*/ 0 h 39"/>
                <a:gd name="T6" fmla="*/ 0 w 25"/>
                <a:gd name="T7" fmla="*/ 19 h 39"/>
                <a:gd name="T8" fmla="*/ 2 w 25"/>
                <a:gd name="T9" fmla="*/ 39 h 39"/>
              </a:gdLst>
              <a:ahLst/>
              <a:cxnLst>
                <a:cxn ang="0">
                  <a:pos x="T0" y="T1"/>
                </a:cxn>
                <a:cxn ang="0">
                  <a:pos x="T2" y="T3"/>
                </a:cxn>
                <a:cxn ang="0">
                  <a:pos x="T4" y="T5"/>
                </a:cxn>
                <a:cxn ang="0">
                  <a:pos x="T6" y="T7"/>
                </a:cxn>
                <a:cxn ang="0">
                  <a:pos x="T8" y="T9"/>
                </a:cxn>
              </a:cxnLst>
              <a:rect l="0" t="0" r="r" b="b"/>
              <a:pathLst>
                <a:path w="25" h="39">
                  <a:moveTo>
                    <a:pt x="2" y="39"/>
                  </a:moveTo>
                  <a:cubicBezTo>
                    <a:pt x="21" y="39"/>
                    <a:pt x="21" y="39"/>
                    <a:pt x="21" y="39"/>
                  </a:cubicBezTo>
                  <a:cubicBezTo>
                    <a:pt x="25" y="0"/>
                    <a:pt x="25" y="0"/>
                    <a:pt x="25" y="0"/>
                  </a:cubicBezTo>
                  <a:cubicBezTo>
                    <a:pt x="18" y="7"/>
                    <a:pt x="9" y="14"/>
                    <a:pt x="0" y="19"/>
                  </a:cubicBezTo>
                  <a:lnTo>
                    <a:pt x="2"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1" name="Oval 58"/>
            <p:cNvSpPr>
              <a:spLocks noChangeArrowheads="1"/>
            </p:cNvSpPr>
            <p:nvPr/>
          </p:nvSpPr>
          <p:spPr bwMode="auto">
            <a:xfrm>
              <a:off x="-58739"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2" name="Freeform 59"/>
            <p:cNvSpPr>
              <a:spLocks/>
            </p:cNvSpPr>
            <p:nvPr/>
          </p:nvSpPr>
          <p:spPr bwMode="auto">
            <a:xfrm>
              <a:off x="-96837" y="2381240"/>
              <a:ext cx="182564" cy="341313"/>
            </a:xfrm>
            <a:custGeom>
              <a:avLst/>
              <a:gdLst>
                <a:gd name="T0" fmla="*/ 57 w 115"/>
                <a:gd name="T1" fmla="*/ 31 h 215"/>
                <a:gd name="T2" fmla="*/ 38 w 115"/>
                <a:gd name="T3" fmla="*/ 0 h 215"/>
                <a:gd name="T4" fmla="*/ 0 w 115"/>
                <a:gd name="T5" fmla="*/ 7 h 215"/>
                <a:gd name="T6" fmla="*/ 0 w 115"/>
                <a:gd name="T7" fmla="*/ 90 h 215"/>
                <a:gd name="T8" fmla="*/ 24 w 115"/>
                <a:gd name="T9" fmla="*/ 110 h 215"/>
                <a:gd name="T10" fmla="*/ 33 w 115"/>
                <a:gd name="T11" fmla="*/ 215 h 215"/>
                <a:gd name="T12" fmla="*/ 81 w 115"/>
                <a:gd name="T13" fmla="*/ 215 h 215"/>
                <a:gd name="T14" fmla="*/ 91 w 115"/>
                <a:gd name="T15" fmla="*/ 110 h 215"/>
                <a:gd name="T16" fmla="*/ 115 w 115"/>
                <a:gd name="T17" fmla="*/ 90 h 215"/>
                <a:gd name="T18" fmla="*/ 115 w 115"/>
                <a:gd name="T19" fmla="*/ 7 h 215"/>
                <a:gd name="T20" fmla="*/ 76 w 115"/>
                <a:gd name="T21" fmla="*/ 0 h 215"/>
                <a:gd name="T22" fmla="*/ 57 w 115"/>
                <a:gd name="T23"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215">
                  <a:moveTo>
                    <a:pt x="57" y="31"/>
                  </a:moveTo>
                  <a:lnTo>
                    <a:pt x="38" y="0"/>
                  </a:lnTo>
                  <a:lnTo>
                    <a:pt x="0" y="7"/>
                  </a:lnTo>
                  <a:lnTo>
                    <a:pt x="0" y="90"/>
                  </a:lnTo>
                  <a:lnTo>
                    <a:pt x="24" y="110"/>
                  </a:lnTo>
                  <a:lnTo>
                    <a:pt x="33" y="215"/>
                  </a:lnTo>
                  <a:lnTo>
                    <a:pt x="81" y="215"/>
                  </a:lnTo>
                  <a:lnTo>
                    <a:pt x="91" y="110"/>
                  </a:lnTo>
                  <a:lnTo>
                    <a:pt x="115" y="90"/>
                  </a:lnTo>
                  <a:lnTo>
                    <a:pt x="115" y="7"/>
                  </a:lnTo>
                  <a:lnTo>
                    <a:pt x="76" y="0"/>
                  </a:lnTo>
                  <a:lnTo>
                    <a:pt x="57" y="3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3" name="Freeform 60"/>
            <p:cNvSpPr>
              <a:spLocks/>
            </p:cNvSpPr>
            <p:nvPr/>
          </p:nvSpPr>
          <p:spPr bwMode="auto">
            <a:xfrm>
              <a:off x="812799" y="2381240"/>
              <a:ext cx="180974" cy="341313"/>
            </a:xfrm>
            <a:custGeom>
              <a:avLst/>
              <a:gdLst>
                <a:gd name="T0" fmla="*/ 76 w 114"/>
                <a:gd name="T1" fmla="*/ 0 h 215"/>
                <a:gd name="T2" fmla="*/ 57 w 114"/>
                <a:gd name="T3" fmla="*/ 31 h 215"/>
                <a:gd name="T4" fmla="*/ 38 w 114"/>
                <a:gd name="T5" fmla="*/ 0 h 215"/>
                <a:gd name="T6" fmla="*/ 0 w 114"/>
                <a:gd name="T7" fmla="*/ 7 h 215"/>
                <a:gd name="T8" fmla="*/ 0 w 114"/>
                <a:gd name="T9" fmla="*/ 90 h 215"/>
                <a:gd name="T10" fmla="*/ 23 w 114"/>
                <a:gd name="T11" fmla="*/ 110 h 215"/>
                <a:gd name="T12" fmla="*/ 33 w 114"/>
                <a:gd name="T13" fmla="*/ 215 h 215"/>
                <a:gd name="T14" fmla="*/ 81 w 114"/>
                <a:gd name="T15" fmla="*/ 215 h 215"/>
                <a:gd name="T16" fmla="*/ 90 w 114"/>
                <a:gd name="T17" fmla="*/ 110 h 215"/>
                <a:gd name="T18" fmla="*/ 114 w 114"/>
                <a:gd name="T19" fmla="*/ 90 h 215"/>
                <a:gd name="T20" fmla="*/ 114 w 114"/>
                <a:gd name="T21" fmla="*/ 7 h 215"/>
                <a:gd name="T22" fmla="*/ 76 w 114"/>
                <a:gd name="T2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15">
                  <a:moveTo>
                    <a:pt x="76" y="0"/>
                  </a:moveTo>
                  <a:lnTo>
                    <a:pt x="57" y="31"/>
                  </a:lnTo>
                  <a:lnTo>
                    <a:pt x="38" y="0"/>
                  </a:lnTo>
                  <a:lnTo>
                    <a:pt x="0" y="7"/>
                  </a:lnTo>
                  <a:lnTo>
                    <a:pt x="0" y="90"/>
                  </a:lnTo>
                  <a:lnTo>
                    <a:pt x="23" y="110"/>
                  </a:lnTo>
                  <a:lnTo>
                    <a:pt x="33" y="215"/>
                  </a:lnTo>
                  <a:lnTo>
                    <a:pt x="81" y="215"/>
                  </a:lnTo>
                  <a:lnTo>
                    <a:pt x="90" y="110"/>
                  </a:lnTo>
                  <a:lnTo>
                    <a:pt x="114" y="90"/>
                  </a:lnTo>
                  <a:lnTo>
                    <a:pt x="114" y="7"/>
                  </a:lnTo>
                  <a:lnTo>
                    <a:pt x="76"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4" name="Oval 61"/>
            <p:cNvSpPr>
              <a:spLocks noChangeArrowheads="1"/>
            </p:cNvSpPr>
            <p:nvPr/>
          </p:nvSpPr>
          <p:spPr bwMode="auto">
            <a:xfrm>
              <a:off x="849311"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5" name="Freeform 62"/>
            <p:cNvSpPr>
              <a:spLocks noEditPoints="1"/>
            </p:cNvSpPr>
            <p:nvPr/>
          </p:nvSpPr>
          <p:spPr bwMode="auto">
            <a:xfrm>
              <a:off x="96836" y="1920867"/>
              <a:ext cx="703260" cy="888997"/>
            </a:xfrm>
            <a:custGeom>
              <a:avLst/>
              <a:gdLst>
                <a:gd name="T0" fmla="*/ 93 w 186"/>
                <a:gd name="T1" fmla="*/ 0 h 234"/>
                <a:gd name="T2" fmla="*/ 0 w 186"/>
                <a:gd name="T3" fmla="*/ 93 h 234"/>
                <a:gd name="T4" fmla="*/ 84 w 186"/>
                <a:gd name="T5" fmla="*/ 185 h 234"/>
                <a:gd name="T6" fmla="*/ 84 w 186"/>
                <a:gd name="T7" fmla="*/ 201 h 234"/>
                <a:gd name="T8" fmla="*/ 75 w 186"/>
                <a:gd name="T9" fmla="*/ 201 h 234"/>
                <a:gd name="T10" fmla="*/ 75 w 186"/>
                <a:gd name="T11" fmla="*/ 234 h 234"/>
                <a:gd name="T12" fmla="*/ 111 w 186"/>
                <a:gd name="T13" fmla="*/ 234 h 234"/>
                <a:gd name="T14" fmla="*/ 111 w 186"/>
                <a:gd name="T15" fmla="*/ 201 h 234"/>
                <a:gd name="T16" fmla="*/ 102 w 186"/>
                <a:gd name="T17" fmla="*/ 201 h 234"/>
                <a:gd name="T18" fmla="*/ 102 w 186"/>
                <a:gd name="T19" fmla="*/ 185 h 234"/>
                <a:gd name="T20" fmla="*/ 186 w 186"/>
                <a:gd name="T21" fmla="*/ 93 h 234"/>
                <a:gd name="T22" fmla="*/ 93 w 186"/>
                <a:gd name="T23" fmla="*/ 0 h 234"/>
                <a:gd name="T24" fmla="*/ 93 w 186"/>
                <a:gd name="T25" fmla="*/ 165 h 234"/>
                <a:gd name="T26" fmla="*/ 21 w 186"/>
                <a:gd name="T27" fmla="*/ 93 h 234"/>
                <a:gd name="T28" fmla="*/ 93 w 186"/>
                <a:gd name="T29" fmla="*/ 21 h 234"/>
                <a:gd name="T30" fmla="*/ 165 w 186"/>
                <a:gd name="T31" fmla="*/ 93 h 234"/>
                <a:gd name="T32" fmla="*/ 93 w 186"/>
                <a:gd name="T33" fmla="*/ 16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234">
                  <a:moveTo>
                    <a:pt x="93" y="0"/>
                  </a:moveTo>
                  <a:cubicBezTo>
                    <a:pt x="42" y="0"/>
                    <a:pt x="0" y="42"/>
                    <a:pt x="0" y="93"/>
                  </a:cubicBezTo>
                  <a:cubicBezTo>
                    <a:pt x="0" y="141"/>
                    <a:pt x="37" y="181"/>
                    <a:pt x="84" y="185"/>
                  </a:cubicBezTo>
                  <a:cubicBezTo>
                    <a:pt x="84" y="201"/>
                    <a:pt x="84" y="201"/>
                    <a:pt x="84" y="201"/>
                  </a:cubicBezTo>
                  <a:cubicBezTo>
                    <a:pt x="75" y="201"/>
                    <a:pt x="75" y="201"/>
                    <a:pt x="75" y="201"/>
                  </a:cubicBezTo>
                  <a:cubicBezTo>
                    <a:pt x="75" y="234"/>
                    <a:pt x="75" y="234"/>
                    <a:pt x="75" y="234"/>
                  </a:cubicBezTo>
                  <a:cubicBezTo>
                    <a:pt x="111" y="234"/>
                    <a:pt x="111" y="234"/>
                    <a:pt x="111" y="234"/>
                  </a:cubicBezTo>
                  <a:cubicBezTo>
                    <a:pt x="111" y="201"/>
                    <a:pt x="111" y="201"/>
                    <a:pt x="111" y="201"/>
                  </a:cubicBezTo>
                  <a:cubicBezTo>
                    <a:pt x="102" y="201"/>
                    <a:pt x="102" y="201"/>
                    <a:pt x="102" y="201"/>
                  </a:cubicBezTo>
                  <a:cubicBezTo>
                    <a:pt x="102" y="185"/>
                    <a:pt x="102" y="185"/>
                    <a:pt x="102" y="185"/>
                  </a:cubicBezTo>
                  <a:cubicBezTo>
                    <a:pt x="149" y="181"/>
                    <a:pt x="186" y="141"/>
                    <a:pt x="186" y="93"/>
                  </a:cubicBezTo>
                  <a:cubicBezTo>
                    <a:pt x="186" y="42"/>
                    <a:pt x="144" y="0"/>
                    <a:pt x="93" y="0"/>
                  </a:cubicBezTo>
                  <a:close/>
                  <a:moveTo>
                    <a:pt x="93" y="165"/>
                  </a:moveTo>
                  <a:cubicBezTo>
                    <a:pt x="53" y="165"/>
                    <a:pt x="21" y="133"/>
                    <a:pt x="21" y="93"/>
                  </a:cubicBezTo>
                  <a:cubicBezTo>
                    <a:pt x="21" y="53"/>
                    <a:pt x="53" y="21"/>
                    <a:pt x="93" y="21"/>
                  </a:cubicBezTo>
                  <a:cubicBezTo>
                    <a:pt x="133" y="21"/>
                    <a:pt x="165" y="53"/>
                    <a:pt x="165" y="93"/>
                  </a:cubicBezTo>
                  <a:cubicBezTo>
                    <a:pt x="165" y="133"/>
                    <a:pt x="133" y="165"/>
                    <a:pt x="93" y="1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6" name="Oval 63"/>
            <p:cNvSpPr>
              <a:spLocks noChangeArrowheads="1"/>
            </p:cNvSpPr>
            <p:nvPr/>
          </p:nvSpPr>
          <p:spPr bwMode="auto">
            <a:xfrm>
              <a:off x="354010" y="2114542"/>
              <a:ext cx="188912" cy="193675"/>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7" name="Freeform 64"/>
            <p:cNvSpPr>
              <a:spLocks/>
            </p:cNvSpPr>
            <p:nvPr/>
          </p:nvSpPr>
          <p:spPr bwMode="auto">
            <a:xfrm>
              <a:off x="288924" y="2349500"/>
              <a:ext cx="319089" cy="149226"/>
            </a:xfrm>
            <a:custGeom>
              <a:avLst/>
              <a:gdLst>
                <a:gd name="T0" fmla="*/ 42 w 84"/>
                <a:gd name="T1" fmla="*/ 23 h 39"/>
                <a:gd name="T2" fmla="*/ 27 w 84"/>
                <a:gd name="T3" fmla="*/ 0 h 39"/>
                <a:gd name="T4" fmla="*/ 0 w 84"/>
                <a:gd name="T5" fmla="*/ 6 h 39"/>
                <a:gd name="T6" fmla="*/ 0 w 84"/>
                <a:gd name="T7" fmla="*/ 21 h 39"/>
                <a:gd name="T8" fmla="*/ 42 w 84"/>
                <a:gd name="T9" fmla="*/ 39 h 39"/>
                <a:gd name="T10" fmla="*/ 84 w 84"/>
                <a:gd name="T11" fmla="*/ 21 h 39"/>
                <a:gd name="T12" fmla="*/ 84 w 84"/>
                <a:gd name="T13" fmla="*/ 6 h 39"/>
                <a:gd name="T14" fmla="*/ 57 w 84"/>
                <a:gd name="T15" fmla="*/ 0 h 39"/>
                <a:gd name="T16" fmla="*/ 42 w 84"/>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2" y="23"/>
                  </a:moveTo>
                  <a:cubicBezTo>
                    <a:pt x="27" y="0"/>
                    <a:pt x="27" y="0"/>
                    <a:pt x="27" y="0"/>
                  </a:cubicBezTo>
                  <a:cubicBezTo>
                    <a:pt x="0" y="6"/>
                    <a:pt x="0" y="6"/>
                    <a:pt x="0" y="6"/>
                  </a:cubicBezTo>
                  <a:cubicBezTo>
                    <a:pt x="0" y="21"/>
                    <a:pt x="0" y="21"/>
                    <a:pt x="0" y="21"/>
                  </a:cubicBezTo>
                  <a:cubicBezTo>
                    <a:pt x="10" y="32"/>
                    <a:pt x="25" y="39"/>
                    <a:pt x="42" y="39"/>
                  </a:cubicBezTo>
                  <a:cubicBezTo>
                    <a:pt x="59" y="39"/>
                    <a:pt x="74" y="32"/>
                    <a:pt x="84" y="21"/>
                  </a:cubicBezTo>
                  <a:cubicBezTo>
                    <a:pt x="84" y="6"/>
                    <a:pt x="84" y="6"/>
                    <a:pt x="84" y="6"/>
                  </a:cubicBezTo>
                  <a:cubicBezTo>
                    <a:pt x="57" y="0"/>
                    <a:pt x="57" y="0"/>
                    <a:pt x="57" y="0"/>
                  </a:cubicBezTo>
                  <a:lnTo>
                    <a:pt x="42" y="2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190" name="Text Placeholder 3"/>
          <p:cNvSpPr txBox="1">
            <a:spLocks/>
          </p:cNvSpPr>
          <p:nvPr/>
        </p:nvSpPr>
        <p:spPr>
          <a:xfrm>
            <a:off x="2200200" y="66081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sp>
        <p:nvSpPr>
          <p:cNvPr id="199" name="Freeform 5"/>
          <p:cNvSpPr>
            <a:spLocks/>
          </p:cNvSpPr>
          <p:nvPr/>
        </p:nvSpPr>
        <p:spPr bwMode="auto">
          <a:xfrm>
            <a:off x="2796934" y="3211373"/>
            <a:ext cx="222681" cy="32631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0" name="Freeform 6"/>
          <p:cNvSpPr>
            <a:spLocks/>
          </p:cNvSpPr>
          <p:nvPr/>
        </p:nvSpPr>
        <p:spPr bwMode="auto">
          <a:xfrm>
            <a:off x="2933969" y="3112721"/>
            <a:ext cx="239809" cy="424965"/>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1" name="Freeform 7"/>
          <p:cNvSpPr>
            <a:spLocks/>
          </p:cNvSpPr>
          <p:nvPr/>
        </p:nvSpPr>
        <p:spPr bwMode="auto">
          <a:xfrm>
            <a:off x="2746689" y="3225468"/>
            <a:ext cx="170151" cy="313303"/>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2" name="Freeform 8"/>
          <p:cNvSpPr>
            <a:spLocks/>
          </p:cNvSpPr>
          <p:nvPr/>
        </p:nvSpPr>
        <p:spPr bwMode="auto">
          <a:xfrm>
            <a:off x="2796934" y="3097544"/>
            <a:ext cx="103917" cy="99737"/>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3" name="Freeform 28"/>
          <p:cNvSpPr>
            <a:spLocks noEditPoints="1"/>
          </p:cNvSpPr>
          <p:nvPr/>
        </p:nvSpPr>
        <p:spPr bwMode="auto">
          <a:xfrm>
            <a:off x="2749638" y="3748198"/>
            <a:ext cx="446982" cy="425601"/>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4" name="Freeform 29"/>
          <p:cNvSpPr>
            <a:spLocks/>
          </p:cNvSpPr>
          <p:nvPr/>
        </p:nvSpPr>
        <p:spPr bwMode="auto">
          <a:xfrm>
            <a:off x="3176194" y="3664473"/>
            <a:ext cx="84109" cy="110471"/>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5" name="Freeform 30"/>
          <p:cNvSpPr>
            <a:spLocks/>
          </p:cNvSpPr>
          <p:nvPr/>
        </p:nvSpPr>
        <p:spPr bwMode="auto">
          <a:xfrm>
            <a:off x="3167782" y="3700520"/>
            <a:ext cx="50466" cy="63956"/>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06" name="Freeform 31"/>
          <p:cNvSpPr>
            <a:spLocks/>
          </p:cNvSpPr>
          <p:nvPr/>
        </p:nvSpPr>
        <p:spPr bwMode="auto">
          <a:xfrm>
            <a:off x="2864989" y="3790060"/>
            <a:ext cx="161010" cy="193032"/>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5" name="Right Arrow 4"/>
          <p:cNvSpPr/>
          <p:nvPr/>
        </p:nvSpPr>
        <p:spPr>
          <a:xfrm>
            <a:off x="3708235" y="3325204"/>
            <a:ext cx="1471439" cy="11752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19" name="TextBox 18"/>
          <p:cNvSpPr txBox="1"/>
          <p:nvPr/>
        </p:nvSpPr>
        <p:spPr>
          <a:xfrm>
            <a:off x="2642848" y="2905769"/>
            <a:ext cx="617455" cy="138735"/>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Managed</a:t>
            </a:r>
          </a:p>
        </p:txBody>
      </p:sp>
      <p:sp>
        <p:nvSpPr>
          <p:cNvPr id="211" name="Rectangle 210"/>
          <p:cNvSpPr/>
          <p:nvPr/>
        </p:nvSpPr>
        <p:spPr>
          <a:xfrm>
            <a:off x="2576107" y="4391174"/>
            <a:ext cx="796513" cy="801540"/>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2" name="TextBox 211"/>
          <p:cNvSpPr txBox="1"/>
          <p:nvPr/>
        </p:nvSpPr>
        <p:spPr>
          <a:xfrm>
            <a:off x="2609850" y="4458492"/>
            <a:ext cx="723900" cy="138735"/>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smtClean="0"/>
              <a:t>Unmanaged</a:t>
            </a:r>
            <a:endParaRPr lang="en-US" dirty="0"/>
          </a:p>
        </p:txBody>
      </p:sp>
      <p:grpSp>
        <p:nvGrpSpPr>
          <p:cNvPr id="214" name="Group 213"/>
          <p:cNvGrpSpPr/>
          <p:nvPr/>
        </p:nvGrpSpPr>
        <p:grpSpPr>
          <a:xfrm>
            <a:off x="2835045" y="4700057"/>
            <a:ext cx="228994" cy="331794"/>
            <a:chOff x="706394" y="5227246"/>
            <a:chExt cx="431800" cy="711200"/>
          </a:xfrm>
        </p:grpSpPr>
        <p:sp>
          <p:nvSpPr>
            <p:cNvPr id="215" name="object 7"/>
            <p:cNvSpPr/>
            <p:nvPr/>
          </p:nvSpPr>
          <p:spPr>
            <a:xfrm>
              <a:off x="706394" y="5227246"/>
              <a:ext cx="431800" cy="711200"/>
            </a:xfrm>
            <a:custGeom>
              <a:avLst/>
              <a:gdLst/>
              <a:ahLst/>
              <a:cxnLst/>
              <a:rect l="l" t="t" r="r" b="b"/>
              <a:pathLst>
                <a:path w="431800" h="711200">
                  <a:moveTo>
                    <a:pt x="368300" y="0"/>
                  </a:moveTo>
                  <a:lnTo>
                    <a:pt x="63500" y="0"/>
                  </a:lnTo>
                  <a:lnTo>
                    <a:pt x="38785" y="4990"/>
                  </a:lnTo>
                  <a:lnTo>
                    <a:pt x="18600" y="18600"/>
                  </a:lnTo>
                  <a:lnTo>
                    <a:pt x="4990" y="38785"/>
                  </a:lnTo>
                  <a:lnTo>
                    <a:pt x="0" y="63500"/>
                  </a:lnTo>
                  <a:lnTo>
                    <a:pt x="0" y="647700"/>
                  </a:lnTo>
                  <a:lnTo>
                    <a:pt x="4564" y="672414"/>
                  </a:lnTo>
                  <a:lnTo>
                    <a:pt x="17462" y="692599"/>
                  </a:lnTo>
                  <a:lnTo>
                    <a:pt x="37504" y="706209"/>
                  </a:lnTo>
                  <a:lnTo>
                    <a:pt x="63500" y="711200"/>
                  </a:lnTo>
                  <a:lnTo>
                    <a:pt x="368300" y="711200"/>
                  </a:lnTo>
                  <a:lnTo>
                    <a:pt x="394295" y="706635"/>
                  </a:lnTo>
                  <a:lnTo>
                    <a:pt x="414337" y="693737"/>
                  </a:lnTo>
                  <a:lnTo>
                    <a:pt x="427235" y="673695"/>
                  </a:lnTo>
                  <a:lnTo>
                    <a:pt x="427340" y="673100"/>
                  </a:lnTo>
                  <a:lnTo>
                    <a:pt x="63500" y="673100"/>
                  </a:lnTo>
                  <a:lnTo>
                    <a:pt x="54173" y="671102"/>
                  </a:lnTo>
                  <a:lnTo>
                    <a:pt x="46037" y="665657"/>
                  </a:lnTo>
                  <a:lnTo>
                    <a:pt x="40282" y="657583"/>
                  </a:lnTo>
                  <a:lnTo>
                    <a:pt x="38100" y="647700"/>
                  </a:lnTo>
                  <a:lnTo>
                    <a:pt x="38100" y="63500"/>
                  </a:lnTo>
                  <a:lnTo>
                    <a:pt x="40095" y="53616"/>
                  </a:lnTo>
                  <a:lnTo>
                    <a:pt x="45537" y="45542"/>
                  </a:lnTo>
                  <a:lnTo>
                    <a:pt x="53610" y="40097"/>
                  </a:lnTo>
                  <a:lnTo>
                    <a:pt x="63500" y="38100"/>
                  </a:lnTo>
                  <a:lnTo>
                    <a:pt x="427340" y="38100"/>
                  </a:lnTo>
                  <a:lnTo>
                    <a:pt x="427235" y="37504"/>
                  </a:lnTo>
                  <a:lnTo>
                    <a:pt x="414337" y="17462"/>
                  </a:lnTo>
                  <a:lnTo>
                    <a:pt x="394295" y="4564"/>
                  </a:lnTo>
                  <a:lnTo>
                    <a:pt x="368300" y="0"/>
                  </a:lnTo>
                  <a:close/>
                </a:path>
                <a:path w="431800" h="711200">
                  <a:moveTo>
                    <a:pt x="427340" y="38100"/>
                  </a:moveTo>
                  <a:lnTo>
                    <a:pt x="368300" y="38100"/>
                  </a:lnTo>
                  <a:lnTo>
                    <a:pt x="377626" y="40282"/>
                  </a:lnTo>
                  <a:lnTo>
                    <a:pt x="385762" y="46037"/>
                  </a:lnTo>
                  <a:lnTo>
                    <a:pt x="391517" y="54173"/>
                  </a:lnTo>
                  <a:lnTo>
                    <a:pt x="393700" y="63500"/>
                  </a:lnTo>
                  <a:lnTo>
                    <a:pt x="393700" y="647700"/>
                  </a:lnTo>
                  <a:lnTo>
                    <a:pt x="391517" y="657026"/>
                  </a:lnTo>
                  <a:lnTo>
                    <a:pt x="385762" y="665162"/>
                  </a:lnTo>
                  <a:lnTo>
                    <a:pt x="377626" y="670917"/>
                  </a:lnTo>
                  <a:lnTo>
                    <a:pt x="368300" y="673100"/>
                  </a:lnTo>
                  <a:lnTo>
                    <a:pt x="427340" y="673100"/>
                  </a:lnTo>
                  <a:lnTo>
                    <a:pt x="431800" y="647700"/>
                  </a:lnTo>
                  <a:lnTo>
                    <a:pt x="431800" y="63500"/>
                  </a:lnTo>
                  <a:lnTo>
                    <a:pt x="427340" y="38100"/>
                  </a:lnTo>
                  <a:close/>
                </a:path>
              </a:pathLst>
            </a:custGeom>
            <a:solidFill>
              <a:srgbClr val="00338D"/>
            </a:solidFill>
          </p:spPr>
          <p:txBody>
            <a:bodyPr wrap="square" lIns="0" tIns="0" rIns="0" bIns="0" rtlCol="0"/>
            <a:lstStyle/>
            <a:p>
              <a:endParaRPr/>
            </a:p>
          </p:txBody>
        </p:sp>
        <p:sp>
          <p:nvSpPr>
            <p:cNvPr id="216" name="object 8"/>
            <p:cNvSpPr/>
            <p:nvPr/>
          </p:nvSpPr>
          <p:spPr>
            <a:xfrm>
              <a:off x="782596" y="5328841"/>
              <a:ext cx="279400" cy="495300"/>
            </a:xfrm>
            <a:custGeom>
              <a:avLst/>
              <a:gdLst/>
              <a:ahLst/>
              <a:cxnLst/>
              <a:rect l="l" t="t" r="r" b="b"/>
              <a:pathLst>
                <a:path w="279400" h="495300">
                  <a:moveTo>
                    <a:pt x="0" y="495299"/>
                  </a:moveTo>
                  <a:lnTo>
                    <a:pt x="279400" y="495299"/>
                  </a:lnTo>
                  <a:lnTo>
                    <a:pt x="279400" y="0"/>
                  </a:lnTo>
                  <a:lnTo>
                    <a:pt x="0" y="0"/>
                  </a:lnTo>
                  <a:lnTo>
                    <a:pt x="0" y="495299"/>
                  </a:lnTo>
                  <a:close/>
                </a:path>
              </a:pathLst>
            </a:custGeom>
            <a:solidFill>
              <a:srgbClr val="00338D"/>
            </a:solidFill>
          </p:spPr>
          <p:txBody>
            <a:bodyPr wrap="square" lIns="0" tIns="0" rIns="0" bIns="0" rtlCol="0"/>
            <a:lstStyle/>
            <a:p>
              <a:endParaRPr/>
            </a:p>
          </p:txBody>
        </p:sp>
        <p:sp>
          <p:nvSpPr>
            <p:cNvPr id="217" name="object 9"/>
            <p:cNvSpPr/>
            <p:nvPr/>
          </p:nvSpPr>
          <p:spPr>
            <a:xfrm>
              <a:off x="896894" y="5836846"/>
              <a:ext cx="50800" cy="50800"/>
            </a:xfrm>
            <a:custGeom>
              <a:avLst/>
              <a:gdLst/>
              <a:ahLst/>
              <a:cxnLst/>
              <a:rect l="l" t="t" r="r" b="b"/>
              <a:pathLst>
                <a:path w="50800" h="50800">
                  <a:moveTo>
                    <a:pt x="25400" y="0"/>
                  </a:moveTo>
                  <a:lnTo>
                    <a:pt x="15510" y="1997"/>
                  </a:lnTo>
                  <a:lnTo>
                    <a:pt x="7437" y="7442"/>
                  </a:lnTo>
                  <a:lnTo>
                    <a:pt x="1995" y="15516"/>
                  </a:lnTo>
                  <a:lnTo>
                    <a:pt x="0" y="25400"/>
                  </a:lnTo>
                  <a:lnTo>
                    <a:pt x="1995" y="35289"/>
                  </a:lnTo>
                  <a:lnTo>
                    <a:pt x="7437" y="43362"/>
                  </a:lnTo>
                  <a:lnTo>
                    <a:pt x="15510" y="48804"/>
                  </a:lnTo>
                  <a:lnTo>
                    <a:pt x="25400" y="50800"/>
                  </a:lnTo>
                  <a:lnTo>
                    <a:pt x="35283" y="48804"/>
                  </a:lnTo>
                  <a:lnTo>
                    <a:pt x="43357" y="43362"/>
                  </a:lnTo>
                  <a:lnTo>
                    <a:pt x="48802" y="35289"/>
                  </a:lnTo>
                  <a:lnTo>
                    <a:pt x="50800" y="25400"/>
                  </a:lnTo>
                  <a:lnTo>
                    <a:pt x="48802" y="15516"/>
                  </a:lnTo>
                  <a:lnTo>
                    <a:pt x="43357" y="7442"/>
                  </a:lnTo>
                  <a:lnTo>
                    <a:pt x="35283" y="1997"/>
                  </a:lnTo>
                  <a:lnTo>
                    <a:pt x="25400" y="0"/>
                  </a:lnTo>
                  <a:close/>
                </a:path>
              </a:pathLst>
            </a:custGeom>
            <a:solidFill>
              <a:srgbClr val="00338D"/>
            </a:solidFill>
          </p:spPr>
          <p:txBody>
            <a:bodyPr wrap="square" lIns="0" tIns="0" rIns="0" bIns="0" rtlCol="0"/>
            <a:lstStyle/>
            <a:p>
              <a:endParaRPr/>
            </a:p>
          </p:txBody>
        </p:sp>
        <p:sp>
          <p:nvSpPr>
            <p:cNvPr id="218" name="object 10"/>
            <p:cNvSpPr/>
            <p:nvPr/>
          </p:nvSpPr>
          <p:spPr>
            <a:xfrm>
              <a:off x="858796" y="5303441"/>
              <a:ext cx="127000" cy="0"/>
            </a:xfrm>
            <a:custGeom>
              <a:avLst/>
              <a:gdLst/>
              <a:ahLst/>
              <a:cxnLst/>
              <a:rect l="l" t="t" r="r" b="b"/>
              <a:pathLst>
                <a:path w="127000">
                  <a:moveTo>
                    <a:pt x="0" y="0"/>
                  </a:moveTo>
                  <a:lnTo>
                    <a:pt x="127000" y="0"/>
                  </a:lnTo>
                </a:path>
              </a:pathLst>
            </a:custGeom>
            <a:ln w="25400">
              <a:solidFill>
                <a:srgbClr val="004690"/>
              </a:solidFill>
            </a:ln>
          </p:spPr>
          <p:txBody>
            <a:bodyPr wrap="square" lIns="0" tIns="0" rIns="0" bIns="0" rtlCol="0"/>
            <a:lstStyle/>
            <a:p>
              <a:endParaRPr/>
            </a:p>
          </p:txBody>
        </p:sp>
      </p:grpSp>
      <p:grpSp>
        <p:nvGrpSpPr>
          <p:cNvPr id="20" name="Group 19"/>
          <p:cNvGrpSpPr/>
          <p:nvPr/>
        </p:nvGrpSpPr>
        <p:grpSpPr>
          <a:xfrm>
            <a:off x="3053873" y="4637335"/>
            <a:ext cx="92521" cy="110471"/>
            <a:chOff x="3320182" y="3816873"/>
            <a:chExt cx="92521" cy="110471"/>
          </a:xfrm>
        </p:grpSpPr>
        <p:sp>
          <p:nvSpPr>
            <p:cNvPr id="227" name="Freeform 29"/>
            <p:cNvSpPr>
              <a:spLocks/>
            </p:cNvSpPr>
            <p:nvPr/>
          </p:nvSpPr>
          <p:spPr bwMode="auto">
            <a:xfrm>
              <a:off x="3328594" y="3816873"/>
              <a:ext cx="84109" cy="110471"/>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228" name="Freeform 30"/>
            <p:cNvSpPr>
              <a:spLocks/>
            </p:cNvSpPr>
            <p:nvPr/>
          </p:nvSpPr>
          <p:spPr bwMode="auto">
            <a:xfrm>
              <a:off x="3320182" y="3852920"/>
              <a:ext cx="50466" cy="63956"/>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grpSp>
      <p:sp>
        <p:nvSpPr>
          <p:cNvPr id="230" name="Rectangle 229"/>
          <p:cNvSpPr/>
          <p:nvPr/>
        </p:nvSpPr>
        <p:spPr>
          <a:xfrm>
            <a:off x="5334047" y="2833483"/>
            <a:ext cx="3278390" cy="2314439"/>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cxnSp>
        <p:nvCxnSpPr>
          <p:cNvPr id="26" name="Straight Connector 25"/>
          <p:cNvCxnSpPr/>
          <p:nvPr/>
        </p:nvCxnSpPr>
        <p:spPr>
          <a:xfrm flipV="1">
            <a:off x="5334047" y="3425825"/>
            <a:ext cx="3278390" cy="1588"/>
          </a:xfrm>
          <a:prstGeom prst="line">
            <a:avLst/>
          </a:prstGeom>
          <a:solidFill>
            <a:schemeClr val="bg1">
              <a:alpha val="0"/>
            </a:schemeClr>
          </a:solid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31" name="Straight Connector 230"/>
          <p:cNvCxnSpPr/>
          <p:nvPr/>
        </p:nvCxnSpPr>
        <p:spPr>
          <a:xfrm flipV="1">
            <a:off x="5334737" y="4338594"/>
            <a:ext cx="3278390" cy="1588"/>
          </a:xfrm>
          <a:prstGeom prst="line">
            <a:avLst/>
          </a:prstGeom>
          <a:solidFill>
            <a:schemeClr val="bg1">
              <a:alpha val="0"/>
            </a:schemeClr>
          </a:solid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53" name="Rectangle 252"/>
          <p:cNvSpPr/>
          <p:nvPr/>
        </p:nvSpPr>
        <p:spPr>
          <a:xfrm>
            <a:off x="5594349" y="2960214"/>
            <a:ext cx="1817307" cy="364989"/>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chemeClr val="bg1"/>
                </a:solidFill>
              </a:rPr>
              <a:t>Software as Service</a:t>
            </a:r>
          </a:p>
        </p:txBody>
      </p:sp>
      <p:grpSp>
        <p:nvGrpSpPr>
          <p:cNvPr id="44" name="Group 43"/>
          <p:cNvGrpSpPr/>
          <p:nvPr/>
        </p:nvGrpSpPr>
        <p:grpSpPr>
          <a:xfrm>
            <a:off x="5600413" y="3646463"/>
            <a:ext cx="1346200" cy="364989"/>
            <a:chOff x="5527675" y="3646171"/>
            <a:chExt cx="1346200" cy="364989"/>
          </a:xfrm>
        </p:grpSpPr>
        <p:sp>
          <p:nvSpPr>
            <p:cNvPr id="254" name="Rectangle 253"/>
            <p:cNvSpPr/>
            <p:nvPr/>
          </p:nvSpPr>
          <p:spPr>
            <a:xfrm>
              <a:off x="5527675" y="3646171"/>
              <a:ext cx="1346200" cy="364989"/>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smtClean="0">
                  <a:solidFill>
                    <a:schemeClr val="bg1"/>
                  </a:solidFill>
                </a:rPr>
                <a:t>Application</a:t>
              </a:r>
              <a:endParaRPr lang="en-US" sz="900" dirty="0">
                <a:solidFill>
                  <a:schemeClr val="bg1"/>
                </a:solidFill>
              </a:endParaRPr>
            </a:p>
          </p:txBody>
        </p:sp>
        <p:grpSp>
          <p:nvGrpSpPr>
            <p:cNvPr id="235" name="Group 234"/>
            <p:cNvGrpSpPr>
              <a:grpSpLocks noChangeAspect="1"/>
            </p:cNvGrpSpPr>
            <p:nvPr/>
          </p:nvGrpSpPr>
          <p:grpSpPr>
            <a:xfrm>
              <a:off x="5636656" y="3724862"/>
              <a:ext cx="183111" cy="203670"/>
              <a:chOff x="8145463" y="476250"/>
              <a:chExt cx="1060450" cy="1179513"/>
            </a:xfrm>
            <a:solidFill>
              <a:schemeClr val="bg1"/>
            </a:solidFill>
          </p:grpSpPr>
          <p:sp>
            <p:nvSpPr>
              <p:cNvPr id="236" name="Freeform 235"/>
              <p:cNvSpPr>
                <a:spLocks/>
              </p:cNvSpPr>
              <p:nvPr/>
            </p:nvSpPr>
            <p:spPr bwMode="auto">
              <a:xfrm>
                <a:off x="8439150" y="1154113"/>
                <a:ext cx="471487" cy="30163"/>
              </a:xfrm>
              <a:custGeom>
                <a:avLst/>
                <a:gdLst>
                  <a:gd name="T0" fmla="*/ 0 w 297"/>
                  <a:gd name="T1" fmla="*/ 9 h 19"/>
                  <a:gd name="T2" fmla="*/ 0 w 297"/>
                  <a:gd name="T3" fmla="*/ 9 h 19"/>
                  <a:gd name="T4" fmla="*/ 5 w 297"/>
                  <a:gd name="T5" fmla="*/ 14 h 19"/>
                  <a:gd name="T6" fmla="*/ 10 w 297"/>
                  <a:gd name="T7" fmla="*/ 19 h 19"/>
                  <a:gd name="T8" fmla="*/ 288 w 297"/>
                  <a:gd name="T9" fmla="*/ 19 h 19"/>
                  <a:gd name="T10" fmla="*/ 288 w 297"/>
                  <a:gd name="T11" fmla="*/ 19 h 19"/>
                  <a:gd name="T12" fmla="*/ 297 w 297"/>
                  <a:gd name="T13" fmla="*/ 14 h 19"/>
                  <a:gd name="T14" fmla="*/ 297 w 297"/>
                  <a:gd name="T15" fmla="*/ 9 h 19"/>
                  <a:gd name="T16" fmla="*/ 297 w 297"/>
                  <a:gd name="T17" fmla="*/ 9 h 19"/>
                  <a:gd name="T18" fmla="*/ 297 w 297"/>
                  <a:gd name="T19" fmla="*/ 5 h 19"/>
                  <a:gd name="T20" fmla="*/ 288 w 297"/>
                  <a:gd name="T21" fmla="*/ 0 h 19"/>
                  <a:gd name="T22" fmla="*/ 10 w 297"/>
                  <a:gd name="T23" fmla="*/ 0 h 19"/>
                  <a:gd name="T24" fmla="*/ 10 w 297"/>
                  <a:gd name="T25" fmla="*/ 0 h 19"/>
                  <a:gd name="T26" fmla="*/ 5 w 297"/>
                  <a:gd name="T27" fmla="*/ 5 h 19"/>
                  <a:gd name="T28" fmla="*/ 0 w 297"/>
                  <a:gd name="T29" fmla="*/ 9 h 19"/>
                  <a:gd name="T30" fmla="*/ 0 w 297"/>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19">
                    <a:moveTo>
                      <a:pt x="0" y="9"/>
                    </a:moveTo>
                    <a:lnTo>
                      <a:pt x="0" y="9"/>
                    </a:lnTo>
                    <a:lnTo>
                      <a:pt x="5" y="14"/>
                    </a:lnTo>
                    <a:lnTo>
                      <a:pt x="10" y="19"/>
                    </a:lnTo>
                    <a:lnTo>
                      <a:pt x="288" y="19"/>
                    </a:lnTo>
                    <a:lnTo>
                      <a:pt x="288" y="19"/>
                    </a:lnTo>
                    <a:lnTo>
                      <a:pt x="297" y="14"/>
                    </a:lnTo>
                    <a:lnTo>
                      <a:pt x="297" y="9"/>
                    </a:lnTo>
                    <a:lnTo>
                      <a:pt x="297" y="9"/>
                    </a:lnTo>
                    <a:lnTo>
                      <a:pt x="297" y="5"/>
                    </a:lnTo>
                    <a:lnTo>
                      <a:pt x="288" y="0"/>
                    </a:lnTo>
                    <a:lnTo>
                      <a:pt x="10" y="0"/>
                    </a:lnTo>
                    <a:lnTo>
                      <a:pt x="10" y="0"/>
                    </a:lnTo>
                    <a:lnTo>
                      <a:pt x="5" y="5"/>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36"/>
              <p:cNvSpPr>
                <a:spLocks/>
              </p:cNvSpPr>
              <p:nvPr/>
            </p:nvSpPr>
            <p:spPr bwMode="auto">
              <a:xfrm>
                <a:off x="8439150" y="1243013"/>
                <a:ext cx="471487" cy="28575"/>
              </a:xfrm>
              <a:custGeom>
                <a:avLst/>
                <a:gdLst>
                  <a:gd name="T0" fmla="*/ 288 w 297"/>
                  <a:gd name="T1" fmla="*/ 0 h 18"/>
                  <a:gd name="T2" fmla="*/ 10 w 297"/>
                  <a:gd name="T3" fmla="*/ 0 h 18"/>
                  <a:gd name="T4" fmla="*/ 10 w 297"/>
                  <a:gd name="T5" fmla="*/ 0 h 18"/>
                  <a:gd name="T6" fmla="*/ 5 w 297"/>
                  <a:gd name="T7" fmla="*/ 4 h 18"/>
                  <a:gd name="T8" fmla="*/ 0 w 297"/>
                  <a:gd name="T9" fmla="*/ 9 h 18"/>
                  <a:gd name="T10" fmla="*/ 0 w 297"/>
                  <a:gd name="T11" fmla="*/ 9 h 18"/>
                  <a:gd name="T12" fmla="*/ 5 w 297"/>
                  <a:gd name="T13" fmla="*/ 14 h 18"/>
                  <a:gd name="T14" fmla="*/ 10 w 297"/>
                  <a:gd name="T15" fmla="*/ 18 h 18"/>
                  <a:gd name="T16" fmla="*/ 288 w 297"/>
                  <a:gd name="T17" fmla="*/ 18 h 18"/>
                  <a:gd name="T18" fmla="*/ 288 w 297"/>
                  <a:gd name="T19" fmla="*/ 18 h 18"/>
                  <a:gd name="T20" fmla="*/ 297 w 297"/>
                  <a:gd name="T21" fmla="*/ 14 h 18"/>
                  <a:gd name="T22" fmla="*/ 297 w 297"/>
                  <a:gd name="T23" fmla="*/ 9 h 18"/>
                  <a:gd name="T24" fmla="*/ 297 w 297"/>
                  <a:gd name="T25" fmla="*/ 9 h 18"/>
                  <a:gd name="T26" fmla="*/ 297 w 297"/>
                  <a:gd name="T27" fmla="*/ 4 h 18"/>
                  <a:gd name="T28" fmla="*/ 288 w 297"/>
                  <a:gd name="T29" fmla="*/ 0 h 18"/>
                  <a:gd name="T30" fmla="*/ 288 w 297"/>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18">
                    <a:moveTo>
                      <a:pt x="288" y="0"/>
                    </a:moveTo>
                    <a:lnTo>
                      <a:pt x="10" y="0"/>
                    </a:lnTo>
                    <a:lnTo>
                      <a:pt x="10" y="0"/>
                    </a:lnTo>
                    <a:lnTo>
                      <a:pt x="5" y="4"/>
                    </a:lnTo>
                    <a:lnTo>
                      <a:pt x="0" y="9"/>
                    </a:lnTo>
                    <a:lnTo>
                      <a:pt x="0" y="9"/>
                    </a:lnTo>
                    <a:lnTo>
                      <a:pt x="5" y="14"/>
                    </a:lnTo>
                    <a:lnTo>
                      <a:pt x="10" y="18"/>
                    </a:lnTo>
                    <a:lnTo>
                      <a:pt x="288" y="18"/>
                    </a:lnTo>
                    <a:lnTo>
                      <a:pt x="288" y="18"/>
                    </a:lnTo>
                    <a:lnTo>
                      <a:pt x="297" y="14"/>
                    </a:lnTo>
                    <a:lnTo>
                      <a:pt x="297" y="9"/>
                    </a:lnTo>
                    <a:lnTo>
                      <a:pt x="297" y="9"/>
                    </a:lnTo>
                    <a:lnTo>
                      <a:pt x="297" y="4"/>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Freeform 237"/>
              <p:cNvSpPr>
                <a:spLocks/>
              </p:cNvSpPr>
              <p:nvPr/>
            </p:nvSpPr>
            <p:spPr bwMode="auto">
              <a:xfrm>
                <a:off x="8262938" y="1154113"/>
                <a:ext cx="117475" cy="117475"/>
              </a:xfrm>
              <a:custGeom>
                <a:avLst/>
                <a:gdLst>
                  <a:gd name="T0" fmla="*/ 56 w 74"/>
                  <a:gd name="T1" fmla="*/ 0 h 74"/>
                  <a:gd name="T2" fmla="*/ 18 w 74"/>
                  <a:gd name="T3" fmla="*/ 0 h 74"/>
                  <a:gd name="T4" fmla="*/ 18 w 74"/>
                  <a:gd name="T5" fmla="*/ 0 h 74"/>
                  <a:gd name="T6" fmla="*/ 14 w 74"/>
                  <a:gd name="T7" fmla="*/ 0 h 74"/>
                  <a:gd name="T8" fmla="*/ 9 w 74"/>
                  <a:gd name="T9" fmla="*/ 5 h 74"/>
                  <a:gd name="T10" fmla="*/ 4 w 74"/>
                  <a:gd name="T11" fmla="*/ 9 h 74"/>
                  <a:gd name="T12" fmla="*/ 0 w 74"/>
                  <a:gd name="T13" fmla="*/ 19 h 74"/>
                  <a:gd name="T14" fmla="*/ 0 w 74"/>
                  <a:gd name="T15" fmla="*/ 56 h 74"/>
                  <a:gd name="T16" fmla="*/ 0 w 74"/>
                  <a:gd name="T17" fmla="*/ 56 h 74"/>
                  <a:gd name="T18" fmla="*/ 4 w 74"/>
                  <a:gd name="T19" fmla="*/ 65 h 74"/>
                  <a:gd name="T20" fmla="*/ 9 w 74"/>
                  <a:gd name="T21" fmla="*/ 70 h 74"/>
                  <a:gd name="T22" fmla="*/ 14 w 74"/>
                  <a:gd name="T23" fmla="*/ 74 h 74"/>
                  <a:gd name="T24" fmla="*/ 18 w 74"/>
                  <a:gd name="T25" fmla="*/ 74 h 74"/>
                  <a:gd name="T26" fmla="*/ 56 w 74"/>
                  <a:gd name="T27" fmla="*/ 74 h 74"/>
                  <a:gd name="T28" fmla="*/ 56 w 74"/>
                  <a:gd name="T29" fmla="*/ 74 h 74"/>
                  <a:gd name="T30" fmla="*/ 65 w 74"/>
                  <a:gd name="T31" fmla="*/ 74 h 74"/>
                  <a:gd name="T32" fmla="*/ 69 w 74"/>
                  <a:gd name="T33" fmla="*/ 70 h 74"/>
                  <a:gd name="T34" fmla="*/ 74 w 74"/>
                  <a:gd name="T35" fmla="*/ 65 h 74"/>
                  <a:gd name="T36" fmla="*/ 74 w 74"/>
                  <a:gd name="T37" fmla="*/ 56 h 74"/>
                  <a:gd name="T38" fmla="*/ 74 w 74"/>
                  <a:gd name="T39" fmla="*/ 19 h 74"/>
                  <a:gd name="T40" fmla="*/ 74 w 74"/>
                  <a:gd name="T41" fmla="*/ 19 h 74"/>
                  <a:gd name="T42" fmla="*/ 74 w 74"/>
                  <a:gd name="T43" fmla="*/ 9 h 74"/>
                  <a:gd name="T44" fmla="*/ 69 w 74"/>
                  <a:gd name="T45" fmla="*/ 5 h 74"/>
                  <a:gd name="T46" fmla="*/ 65 w 74"/>
                  <a:gd name="T47" fmla="*/ 0 h 74"/>
                  <a:gd name="T48" fmla="*/ 56 w 74"/>
                  <a:gd name="T49" fmla="*/ 0 h 74"/>
                  <a:gd name="T50" fmla="*/ 56 w 74"/>
                  <a:gd name="T5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74">
                    <a:moveTo>
                      <a:pt x="56" y="0"/>
                    </a:moveTo>
                    <a:lnTo>
                      <a:pt x="18" y="0"/>
                    </a:lnTo>
                    <a:lnTo>
                      <a:pt x="18" y="0"/>
                    </a:lnTo>
                    <a:lnTo>
                      <a:pt x="14" y="0"/>
                    </a:lnTo>
                    <a:lnTo>
                      <a:pt x="9" y="5"/>
                    </a:lnTo>
                    <a:lnTo>
                      <a:pt x="4" y="9"/>
                    </a:lnTo>
                    <a:lnTo>
                      <a:pt x="0" y="19"/>
                    </a:lnTo>
                    <a:lnTo>
                      <a:pt x="0" y="56"/>
                    </a:lnTo>
                    <a:lnTo>
                      <a:pt x="0" y="56"/>
                    </a:lnTo>
                    <a:lnTo>
                      <a:pt x="4" y="65"/>
                    </a:lnTo>
                    <a:lnTo>
                      <a:pt x="9" y="70"/>
                    </a:lnTo>
                    <a:lnTo>
                      <a:pt x="14" y="74"/>
                    </a:lnTo>
                    <a:lnTo>
                      <a:pt x="18" y="74"/>
                    </a:lnTo>
                    <a:lnTo>
                      <a:pt x="56" y="74"/>
                    </a:lnTo>
                    <a:lnTo>
                      <a:pt x="56" y="74"/>
                    </a:lnTo>
                    <a:lnTo>
                      <a:pt x="65" y="74"/>
                    </a:lnTo>
                    <a:lnTo>
                      <a:pt x="69" y="70"/>
                    </a:lnTo>
                    <a:lnTo>
                      <a:pt x="74" y="65"/>
                    </a:lnTo>
                    <a:lnTo>
                      <a:pt x="74" y="56"/>
                    </a:lnTo>
                    <a:lnTo>
                      <a:pt x="74" y="19"/>
                    </a:lnTo>
                    <a:lnTo>
                      <a:pt x="74" y="19"/>
                    </a:lnTo>
                    <a:lnTo>
                      <a:pt x="74" y="9"/>
                    </a:lnTo>
                    <a:lnTo>
                      <a:pt x="69" y="5"/>
                    </a:lnTo>
                    <a:lnTo>
                      <a:pt x="65" y="0"/>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238"/>
              <p:cNvSpPr>
                <a:spLocks/>
              </p:cNvSpPr>
              <p:nvPr/>
            </p:nvSpPr>
            <p:spPr bwMode="auto">
              <a:xfrm>
                <a:off x="8439150" y="947738"/>
                <a:ext cx="265112" cy="30163"/>
              </a:xfrm>
              <a:custGeom>
                <a:avLst/>
                <a:gdLst>
                  <a:gd name="T0" fmla="*/ 10 w 167"/>
                  <a:gd name="T1" fmla="*/ 19 h 19"/>
                  <a:gd name="T2" fmla="*/ 158 w 167"/>
                  <a:gd name="T3" fmla="*/ 19 h 19"/>
                  <a:gd name="T4" fmla="*/ 158 w 167"/>
                  <a:gd name="T5" fmla="*/ 19 h 19"/>
                  <a:gd name="T6" fmla="*/ 167 w 167"/>
                  <a:gd name="T7" fmla="*/ 14 h 19"/>
                  <a:gd name="T8" fmla="*/ 167 w 167"/>
                  <a:gd name="T9" fmla="*/ 9 h 19"/>
                  <a:gd name="T10" fmla="*/ 167 w 167"/>
                  <a:gd name="T11" fmla="*/ 9 h 19"/>
                  <a:gd name="T12" fmla="*/ 167 w 167"/>
                  <a:gd name="T13" fmla="*/ 5 h 19"/>
                  <a:gd name="T14" fmla="*/ 158 w 167"/>
                  <a:gd name="T15" fmla="*/ 0 h 19"/>
                  <a:gd name="T16" fmla="*/ 10 w 167"/>
                  <a:gd name="T17" fmla="*/ 0 h 19"/>
                  <a:gd name="T18" fmla="*/ 10 w 167"/>
                  <a:gd name="T19" fmla="*/ 0 h 19"/>
                  <a:gd name="T20" fmla="*/ 5 w 167"/>
                  <a:gd name="T21" fmla="*/ 5 h 19"/>
                  <a:gd name="T22" fmla="*/ 0 w 167"/>
                  <a:gd name="T23" fmla="*/ 9 h 19"/>
                  <a:gd name="T24" fmla="*/ 0 w 167"/>
                  <a:gd name="T25" fmla="*/ 9 h 19"/>
                  <a:gd name="T26" fmla="*/ 5 w 167"/>
                  <a:gd name="T27" fmla="*/ 14 h 19"/>
                  <a:gd name="T28" fmla="*/ 10 w 167"/>
                  <a:gd name="T29" fmla="*/ 19 h 19"/>
                  <a:gd name="T30" fmla="*/ 10 w 167"/>
                  <a:gd name="T3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9">
                    <a:moveTo>
                      <a:pt x="10" y="19"/>
                    </a:moveTo>
                    <a:lnTo>
                      <a:pt x="158" y="19"/>
                    </a:lnTo>
                    <a:lnTo>
                      <a:pt x="158" y="19"/>
                    </a:lnTo>
                    <a:lnTo>
                      <a:pt x="167" y="14"/>
                    </a:lnTo>
                    <a:lnTo>
                      <a:pt x="167" y="9"/>
                    </a:lnTo>
                    <a:lnTo>
                      <a:pt x="167" y="9"/>
                    </a:lnTo>
                    <a:lnTo>
                      <a:pt x="167" y="5"/>
                    </a:lnTo>
                    <a:lnTo>
                      <a:pt x="158" y="0"/>
                    </a:lnTo>
                    <a:lnTo>
                      <a:pt x="10" y="0"/>
                    </a:lnTo>
                    <a:lnTo>
                      <a:pt x="10" y="0"/>
                    </a:lnTo>
                    <a:lnTo>
                      <a:pt x="5" y="5"/>
                    </a:lnTo>
                    <a:lnTo>
                      <a:pt x="0" y="9"/>
                    </a:lnTo>
                    <a:lnTo>
                      <a:pt x="0" y="9"/>
                    </a:lnTo>
                    <a:lnTo>
                      <a:pt x="5" y="14"/>
                    </a:lnTo>
                    <a:lnTo>
                      <a:pt x="10" y="19"/>
                    </a:lnTo>
                    <a:lnTo>
                      <a:pt x="1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39"/>
              <p:cNvSpPr>
                <a:spLocks/>
              </p:cNvSpPr>
              <p:nvPr/>
            </p:nvSpPr>
            <p:spPr bwMode="auto">
              <a:xfrm>
                <a:off x="8439150" y="1036638"/>
                <a:ext cx="265112" cy="28575"/>
              </a:xfrm>
              <a:custGeom>
                <a:avLst/>
                <a:gdLst>
                  <a:gd name="T0" fmla="*/ 10 w 167"/>
                  <a:gd name="T1" fmla="*/ 18 h 18"/>
                  <a:gd name="T2" fmla="*/ 158 w 167"/>
                  <a:gd name="T3" fmla="*/ 18 h 18"/>
                  <a:gd name="T4" fmla="*/ 158 w 167"/>
                  <a:gd name="T5" fmla="*/ 18 h 18"/>
                  <a:gd name="T6" fmla="*/ 167 w 167"/>
                  <a:gd name="T7" fmla="*/ 14 h 18"/>
                  <a:gd name="T8" fmla="*/ 167 w 167"/>
                  <a:gd name="T9" fmla="*/ 9 h 18"/>
                  <a:gd name="T10" fmla="*/ 167 w 167"/>
                  <a:gd name="T11" fmla="*/ 9 h 18"/>
                  <a:gd name="T12" fmla="*/ 167 w 167"/>
                  <a:gd name="T13" fmla="*/ 4 h 18"/>
                  <a:gd name="T14" fmla="*/ 158 w 167"/>
                  <a:gd name="T15" fmla="*/ 0 h 18"/>
                  <a:gd name="T16" fmla="*/ 10 w 167"/>
                  <a:gd name="T17" fmla="*/ 0 h 18"/>
                  <a:gd name="T18" fmla="*/ 10 w 167"/>
                  <a:gd name="T19" fmla="*/ 0 h 18"/>
                  <a:gd name="T20" fmla="*/ 5 w 167"/>
                  <a:gd name="T21" fmla="*/ 4 h 18"/>
                  <a:gd name="T22" fmla="*/ 0 w 167"/>
                  <a:gd name="T23" fmla="*/ 9 h 18"/>
                  <a:gd name="T24" fmla="*/ 0 w 167"/>
                  <a:gd name="T25" fmla="*/ 9 h 18"/>
                  <a:gd name="T26" fmla="*/ 5 w 167"/>
                  <a:gd name="T27" fmla="*/ 14 h 18"/>
                  <a:gd name="T28" fmla="*/ 10 w 167"/>
                  <a:gd name="T29" fmla="*/ 18 h 18"/>
                  <a:gd name="T30" fmla="*/ 10 w 167"/>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8">
                    <a:moveTo>
                      <a:pt x="10" y="18"/>
                    </a:moveTo>
                    <a:lnTo>
                      <a:pt x="158" y="18"/>
                    </a:lnTo>
                    <a:lnTo>
                      <a:pt x="158" y="18"/>
                    </a:lnTo>
                    <a:lnTo>
                      <a:pt x="167" y="14"/>
                    </a:lnTo>
                    <a:lnTo>
                      <a:pt x="167" y="9"/>
                    </a:lnTo>
                    <a:lnTo>
                      <a:pt x="167" y="9"/>
                    </a:lnTo>
                    <a:lnTo>
                      <a:pt x="167" y="4"/>
                    </a:lnTo>
                    <a:lnTo>
                      <a:pt x="158" y="0"/>
                    </a:lnTo>
                    <a:lnTo>
                      <a:pt x="10" y="0"/>
                    </a:lnTo>
                    <a:lnTo>
                      <a:pt x="10" y="0"/>
                    </a:lnTo>
                    <a:lnTo>
                      <a:pt x="5" y="4"/>
                    </a:lnTo>
                    <a:lnTo>
                      <a:pt x="0" y="9"/>
                    </a:lnTo>
                    <a:lnTo>
                      <a:pt x="0" y="9"/>
                    </a:lnTo>
                    <a:lnTo>
                      <a:pt x="5" y="14"/>
                    </a:lnTo>
                    <a:lnTo>
                      <a:pt x="10" y="18"/>
                    </a:lnTo>
                    <a:lnTo>
                      <a:pt x="1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40"/>
              <p:cNvSpPr>
                <a:spLocks/>
              </p:cNvSpPr>
              <p:nvPr/>
            </p:nvSpPr>
            <p:spPr bwMode="auto">
              <a:xfrm>
                <a:off x="8262938" y="947738"/>
                <a:ext cx="117475" cy="117475"/>
              </a:xfrm>
              <a:custGeom>
                <a:avLst/>
                <a:gdLst>
                  <a:gd name="T0" fmla="*/ 56 w 74"/>
                  <a:gd name="T1" fmla="*/ 0 h 74"/>
                  <a:gd name="T2" fmla="*/ 18 w 74"/>
                  <a:gd name="T3" fmla="*/ 0 h 74"/>
                  <a:gd name="T4" fmla="*/ 18 w 74"/>
                  <a:gd name="T5" fmla="*/ 0 h 74"/>
                  <a:gd name="T6" fmla="*/ 14 w 74"/>
                  <a:gd name="T7" fmla="*/ 0 h 74"/>
                  <a:gd name="T8" fmla="*/ 9 w 74"/>
                  <a:gd name="T9" fmla="*/ 5 h 74"/>
                  <a:gd name="T10" fmla="*/ 4 w 74"/>
                  <a:gd name="T11" fmla="*/ 9 h 74"/>
                  <a:gd name="T12" fmla="*/ 0 w 74"/>
                  <a:gd name="T13" fmla="*/ 19 h 74"/>
                  <a:gd name="T14" fmla="*/ 0 w 74"/>
                  <a:gd name="T15" fmla="*/ 56 h 74"/>
                  <a:gd name="T16" fmla="*/ 0 w 74"/>
                  <a:gd name="T17" fmla="*/ 56 h 74"/>
                  <a:gd name="T18" fmla="*/ 4 w 74"/>
                  <a:gd name="T19" fmla="*/ 65 h 74"/>
                  <a:gd name="T20" fmla="*/ 9 w 74"/>
                  <a:gd name="T21" fmla="*/ 70 h 74"/>
                  <a:gd name="T22" fmla="*/ 14 w 74"/>
                  <a:gd name="T23" fmla="*/ 74 h 74"/>
                  <a:gd name="T24" fmla="*/ 18 w 74"/>
                  <a:gd name="T25" fmla="*/ 74 h 74"/>
                  <a:gd name="T26" fmla="*/ 56 w 74"/>
                  <a:gd name="T27" fmla="*/ 74 h 74"/>
                  <a:gd name="T28" fmla="*/ 56 w 74"/>
                  <a:gd name="T29" fmla="*/ 74 h 74"/>
                  <a:gd name="T30" fmla="*/ 65 w 74"/>
                  <a:gd name="T31" fmla="*/ 74 h 74"/>
                  <a:gd name="T32" fmla="*/ 69 w 74"/>
                  <a:gd name="T33" fmla="*/ 70 h 74"/>
                  <a:gd name="T34" fmla="*/ 74 w 74"/>
                  <a:gd name="T35" fmla="*/ 65 h 74"/>
                  <a:gd name="T36" fmla="*/ 74 w 74"/>
                  <a:gd name="T37" fmla="*/ 56 h 74"/>
                  <a:gd name="T38" fmla="*/ 74 w 74"/>
                  <a:gd name="T39" fmla="*/ 19 h 74"/>
                  <a:gd name="T40" fmla="*/ 74 w 74"/>
                  <a:gd name="T41" fmla="*/ 19 h 74"/>
                  <a:gd name="T42" fmla="*/ 74 w 74"/>
                  <a:gd name="T43" fmla="*/ 9 h 74"/>
                  <a:gd name="T44" fmla="*/ 69 w 74"/>
                  <a:gd name="T45" fmla="*/ 5 h 74"/>
                  <a:gd name="T46" fmla="*/ 65 w 74"/>
                  <a:gd name="T47" fmla="*/ 0 h 74"/>
                  <a:gd name="T48" fmla="*/ 56 w 74"/>
                  <a:gd name="T49" fmla="*/ 0 h 74"/>
                  <a:gd name="T50" fmla="*/ 56 w 74"/>
                  <a:gd name="T5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74">
                    <a:moveTo>
                      <a:pt x="56" y="0"/>
                    </a:moveTo>
                    <a:lnTo>
                      <a:pt x="18" y="0"/>
                    </a:lnTo>
                    <a:lnTo>
                      <a:pt x="18" y="0"/>
                    </a:lnTo>
                    <a:lnTo>
                      <a:pt x="14" y="0"/>
                    </a:lnTo>
                    <a:lnTo>
                      <a:pt x="9" y="5"/>
                    </a:lnTo>
                    <a:lnTo>
                      <a:pt x="4" y="9"/>
                    </a:lnTo>
                    <a:lnTo>
                      <a:pt x="0" y="19"/>
                    </a:lnTo>
                    <a:lnTo>
                      <a:pt x="0" y="56"/>
                    </a:lnTo>
                    <a:lnTo>
                      <a:pt x="0" y="56"/>
                    </a:lnTo>
                    <a:lnTo>
                      <a:pt x="4" y="65"/>
                    </a:lnTo>
                    <a:lnTo>
                      <a:pt x="9" y="70"/>
                    </a:lnTo>
                    <a:lnTo>
                      <a:pt x="14" y="74"/>
                    </a:lnTo>
                    <a:lnTo>
                      <a:pt x="18" y="74"/>
                    </a:lnTo>
                    <a:lnTo>
                      <a:pt x="56" y="74"/>
                    </a:lnTo>
                    <a:lnTo>
                      <a:pt x="56" y="74"/>
                    </a:lnTo>
                    <a:lnTo>
                      <a:pt x="65" y="74"/>
                    </a:lnTo>
                    <a:lnTo>
                      <a:pt x="69" y="70"/>
                    </a:lnTo>
                    <a:lnTo>
                      <a:pt x="74" y="65"/>
                    </a:lnTo>
                    <a:lnTo>
                      <a:pt x="74" y="56"/>
                    </a:lnTo>
                    <a:lnTo>
                      <a:pt x="74" y="19"/>
                    </a:lnTo>
                    <a:lnTo>
                      <a:pt x="74" y="19"/>
                    </a:lnTo>
                    <a:lnTo>
                      <a:pt x="74" y="9"/>
                    </a:lnTo>
                    <a:lnTo>
                      <a:pt x="69" y="5"/>
                    </a:lnTo>
                    <a:lnTo>
                      <a:pt x="65" y="0"/>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Freeform 241"/>
              <p:cNvSpPr>
                <a:spLocks/>
              </p:cNvSpPr>
              <p:nvPr/>
            </p:nvSpPr>
            <p:spPr bwMode="auto">
              <a:xfrm>
                <a:off x="8439150" y="1360488"/>
                <a:ext cx="265112" cy="30163"/>
              </a:xfrm>
              <a:custGeom>
                <a:avLst/>
                <a:gdLst>
                  <a:gd name="T0" fmla="*/ 158 w 167"/>
                  <a:gd name="T1" fmla="*/ 0 h 19"/>
                  <a:gd name="T2" fmla="*/ 10 w 167"/>
                  <a:gd name="T3" fmla="*/ 0 h 19"/>
                  <a:gd name="T4" fmla="*/ 10 w 167"/>
                  <a:gd name="T5" fmla="*/ 0 h 19"/>
                  <a:gd name="T6" fmla="*/ 5 w 167"/>
                  <a:gd name="T7" fmla="*/ 5 h 19"/>
                  <a:gd name="T8" fmla="*/ 0 w 167"/>
                  <a:gd name="T9" fmla="*/ 9 h 19"/>
                  <a:gd name="T10" fmla="*/ 0 w 167"/>
                  <a:gd name="T11" fmla="*/ 9 h 19"/>
                  <a:gd name="T12" fmla="*/ 5 w 167"/>
                  <a:gd name="T13" fmla="*/ 14 h 19"/>
                  <a:gd name="T14" fmla="*/ 10 w 167"/>
                  <a:gd name="T15" fmla="*/ 19 h 19"/>
                  <a:gd name="T16" fmla="*/ 158 w 167"/>
                  <a:gd name="T17" fmla="*/ 19 h 19"/>
                  <a:gd name="T18" fmla="*/ 158 w 167"/>
                  <a:gd name="T19" fmla="*/ 19 h 19"/>
                  <a:gd name="T20" fmla="*/ 167 w 167"/>
                  <a:gd name="T21" fmla="*/ 14 h 19"/>
                  <a:gd name="T22" fmla="*/ 167 w 167"/>
                  <a:gd name="T23" fmla="*/ 9 h 19"/>
                  <a:gd name="T24" fmla="*/ 167 w 167"/>
                  <a:gd name="T25" fmla="*/ 9 h 19"/>
                  <a:gd name="T26" fmla="*/ 167 w 167"/>
                  <a:gd name="T27" fmla="*/ 5 h 19"/>
                  <a:gd name="T28" fmla="*/ 158 w 167"/>
                  <a:gd name="T29" fmla="*/ 0 h 19"/>
                  <a:gd name="T30" fmla="*/ 158 w 16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9">
                    <a:moveTo>
                      <a:pt x="158" y="0"/>
                    </a:moveTo>
                    <a:lnTo>
                      <a:pt x="10" y="0"/>
                    </a:lnTo>
                    <a:lnTo>
                      <a:pt x="10" y="0"/>
                    </a:lnTo>
                    <a:lnTo>
                      <a:pt x="5" y="5"/>
                    </a:lnTo>
                    <a:lnTo>
                      <a:pt x="0" y="9"/>
                    </a:lnTo>
                    <a:lnTo>
                      <a:pt x="0" y="9"/>
                    </a:lnTo>
                    <a:lnTo>
                      <a:pt x="5" y="14"/>
                    </a:lnTo>
                    <a:lnTo>
                      <a:pt x="10" y="19"/>
                    </a:lnTo>
                    <a:lnTo>
                      <a:pt x="158" y="19"/>
                    </a:lnTo>
                    <a:lnTo>
                      <a:pt x="158" y="19"/>
                    </a:lnTo>
                    <a:lnTo>
                      <a:pt x="167" y="14"/>
                    </a:lnTo>
                    <a:lnTo>
                      <a:pt x="167" y="9"/>
                    </a:lnTo>
                    <a:lnTo>
                      <a:pt x="167" y="9"/>
                    </a:lnTo>
                    <a:lnTo>
                      <a:pt x="167" y="5"/>
                    </a:lnTo>
                    <a:lnTo>
                      <a:pt x="158" y="0"/>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242"/>
              <p:cNvSpPr>
                <a:spLocks/>
              </p:cNvSpPr>
              <p:nvPr/>
            </p:nvSpPr>
            <p:spPr bwMode="auto">
              <a:xfrm>
                <a:off x="8439150" y="1449388"/>
                <a:ext cx="265112" cy="28575"/>
              </a:xfrm>
              <a:custGeom>
                <a:avLst/>
                <a:gdLst>
                  <a:gd name="T0" fmla="*/ 158 w 167"/>
                  <a:gd name="T1" fmla="*/ 0 h 18"/>
                  <a:gd name="T2" fmla="*/ 10 w 167"/>
                  <a:gd name="T3" fmla="*/ 0 h 18"/>
                  <a:gd name="T4" fmla="*/ 10 w 167"/>
                  <a:gd name="T5" fmla="*/ 0 h 18"/>
                  <a:gd name="T6" fmla="*/ 5 w 167"/>
                  <a:gd name="T7" fmla="*/ 4 h 18"/>
                  <a:gd name="T8" fmla="*/ 0 w 167"/>
                  <a:gd name="T9" fmla="*/ 9 h 18"/>
                  <a:gd name="T10" fmla="*/ 0 w 167"/>
                  <a:gd name="T11" fmla="*/ 9 h 18"/>
                  <a:gd name="T12" fmla="*/ 5 w 167"/>
                  <a:gd name="T13" fmla="*/ 14 h 18"/>
                  <a:gd name="T14" fmla="*/ 10 w 167"/>
                  <a:gd name="T15" fmla="*/ 18 h 18"/>
                  <a:gd name="T16" fmla="*/ 158 w 167"/>
                  <a:gd name="T17" fmla="*/ 18 h 18"/>
                  <a:gd name="T18" fmla="*/ 158 w 167"/>
                  <a:gd name="T19" fmla="*/ 18 h 18"/>
                  <a:gd name="T20" fmla="*/ 167 w 167"/>
                  <a:gd name="T21" fmla="*/ 14 h 18"/>
                  <a:gd name="T22" fmla="*/ 167 w 167"/>
                  <a:gd name="T23" fmla="*/ 9 h 18"/>
                  <a:gd name="T24" fmla="*/ 167 w 167"/>
                  <a:gd name="T25" fmla="*/ 9 h 18"/>
                  <a:gd name="T26" fmla="*/ 167 w 167"/>
                  <a:gd name="T27" fmla="*/ 4 h 18"/>
                  <a:gd name="T28" fmla="*/ 158 w 167"/>
                  <a:gd name="T29" fmla="*/ 0 h 18"/>
                  <a:gd name="T30" fmla="*/ 158 w 167"/>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8">
                    <a:moveTo>
                      <a:pt x="158" y="0"/>
                    </a:moveTo>
                    <a:lnTo>
                      <a:pt x="10" y="0"/>
                    </a:lnTo>
                    <a:lnTo>
                      <a:pt x="10" y="0"/>
                    </a:lnTo>
                    <a:lnTo>
                      <a:pt x="5" y="4"/>
                    </a:lnTo>
                    <a:lnTo>
                      <a:pt x="0" y="9"/>
                    </a:lnTo>
                    <a:lnTo>
                      <a:pt x="0" y="9"/>
                    </a:lnTo>
                    <a:lnTo>
                      <a:pt x="5" y="14"/>
                    </a:lnTo>
                    <a:lnTo>
                      <a:pt x="10" y="18"/>
                    </a:lnTo>
                    <a:lnTo>
                      <a:pt x="158" y="18"/>
                    </a:lnTo>
                    <a:lnTo>
                      <a:pt x="158" y="18"/>
                    </a:lnTo>
                    <a:lnTo>
                      <a:pt x="167" y="14"/>
                    </a:lnTo>
                    <a:lnTo>
                      <a:pt x="167" y="9"/>
                    </a:lnTo>
                    <a:lnTo>
                      <a:pt x="167" y="9"/>
                    </a:lnTo>
                    <a:lnTo>
                      <a:pt x="167" y="4"/>
                    </a:lnTo>
                    <a:lnTo>
                      <a:pt x="158" y="0"/>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243"/>
              <p:cNvSpPr>
                <a:spLocks/>
              </p:cNvSpPr>
              <p:nvPr/>
            </p:nvSpPr>
            <p:spPr bwMode="auto">
              <a:xfrm>
                <a:off x="8262938" y="1360488"/>
                <a:ext cx="117475" cy="117475"/>
              </a:xfrm>
              <a:custGeom>
                <a:avLst/>
                <a:gdLst>
                  <a:gd name="T0" fmla="*/ 56 w 74"/>
                  <a:gd name="T1" fmla="*/ 0 h 74"/>
                  <a:gd name="T2" fmla="*/ 18 w 74"/>
                  <a:gd name="T3" fmla="*/ 0 h 74"/>
                  <a:gd name="T4" fmla="*/ 18 w 74"/>
                  <a:gd name="T5" fmla="*/ 0 h 74"/>
                  <a:gd name="T6" fmla="*/ 14 w 74"/>
                  <a:gd name="T7" fmla="*/ 0 h 74"/>
                  <a:gd name="T8" fmla="*/ 9 w 74"/>
                  <a:gd name="T9" fmla="*/ 5 h 74"/>
                  <a:gd name="T10" fmla="*/ 4 w 74"/>
                  <a:gd name="T11" fmla="*/ 9 h 74"/>
                  <a:gd name="T12" fmla="*/ 0 w 74"/>
                  <a:gd name="T13" fmla="*/ 19 h 74"/>
                  <a:gd name="T14" fmla="*/ 0 w 74"/>
                  <a:gd name="T15" fmla="*/ 56 h 74"/>
                  <a:gd name="T16" fmla="*/ 0 w 74"/>
                  <a:gd name="T17" fmla="*/ 56 h 74"/>
                  <a:gd name="T18" fmla="*/ 4 w 74"/>
                  <a:gd name="T19" fmla="*/ 65 h 74"/>
                  <a:gd name="T20" fmla="*/ 9 w 74"/>
                  <a:gd name="T21" fmla="*/ 70 h 74"/>
                  <a:gd name="T22" fmla="*/ 14 w 74"/>
                  <a:gd name="T23" fmla="*/ 74 h 74"/>
                  <a:gd name="T24" fmla="*/ 18 w 74"/>
                  <a:gd name="T25" fmla="*/ 74 h 74"/>
                  <a:gd name="T26" fmla="*/ 56 w 74"/>
                  <a:gd name="T27" fmla="*/ 74 h 74"/>
                  <a:gd name="T28" fmla="*/ 56 w 74"/>
                  <a:gd name="T29" fmla="*/ 74 h 74"/>
                  <a:gd name="T30" fmla="*/ 65 w 74"/>
                  <a:gd name="T31" fmla="*/ 74 h 74"/>
                  <a:gd name="T32" fmla="*/ 69 w 74"/>
                  <a:gd name="T33" fmla="*/ 70 h 74"/>
                  <a:gd name="T34" fmla="*/ 74 w 74"/>
                  <a:gd name="T35" fmla="*/ 65 h 74"/>
                  <a:gd name="T36" fmla="*/ 74 w 74"/>
                  <a:gd name="T37" fmla="*/ 56 h 74"/>
                  <a:gd name="T38" fmla="*/ 74 w 74"/>
                  <a:gd name="T39" fmla="*/ 19 h 74"/>
                  <a:gd name="T40" fmla="*/ 74 w 74"/>
                  <a:gd name="T41" fmla="*/ 19 h 74"/>
                  <a:gd name="T42" fmla="*/ 74 w 74"/>
                  <a:gd name="T43" fmla="*/ 9 h 74"/>
                  <a:gd name="T44" fmla="*/ 69 w 74"/>
                  <a:gd name="T45" fmla="*/ 5 h 74"/>
                  <a:gd name="T46" fmla="*/ 65 w 74"/>
                  <a:gd name="T47" fmla="*/ 0 h 74"/>
                  <a:gd name="T48" fmla="*/ 56 w 74"/>
                  <a:gd name="T49" fmla="*/ 0 h 74"/>
                  <a:gd name="T50" fmla="*/ 56 w 74"/>
                  <a:gd name="T5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74">
                    <a:moveTo>
                      <a:pt x="56" y="0"/>
                    </a:moveTo>
                    <a:lnTo>
                      <a:pt x="18" y="0"/>
                    </a:lnTo>
                    <a:lnTo>
                      <a:pt x="18" y="0"/>
                    </a:lnTo>
                    <a:lnTo>
                      <a:pt x="14" y="0"/>
                    </a:lnTo>
                    <a:lnTo>
                      <a:pt x="9" y="5"/>
                    </a:lnTo>
                    <a:lnTo>
                      <a:pt x="4" y="9"/>
                    </a:lnTo>
                    <a:lnTo>
                      <a:pt x="0" y="19"/>
                    </a:lnTo>
                    <a:lnTo>
                      <a:pt x="0" y="56"/>
                    </a:lnTo>
                    <a:lnTo>
                      <a:pt x="0" y="56"/>
                    </a:lnTo>
                    <a:lnTo>
                      <a:pt x="4" y="65"/>
                    </a:lnTo>
                    <a:lnTo>
                      <a:pt x="9" y="70"/>
                    </a:lnTo>
                    <a:lnTo>
                      <a:pt x="14" y="74"/>
                    </a:lnTo>
                    <a:lnTo>
                      <a:pt x="18" y="74"/>
                    </a:lnTo>
                    <a:lnTo>
                      <a:pt x="56" y="74"/>
                    </a:lnTo>
                    <a:lnTo>
                      <a:pt x="56" y="74"/>
                    </a:lnTo>
                    <a:lnTo>
                      <a:pt x="65" y="74"/>
                    </a:lnTo>
                    <a:lnTo>
                      <a:pt x="69" y="70"/>
                    </a:lnTo>
                    <a:lnTo>
                      <a:pt x="74" y="65"/>
                    </a:lnTo>
                    <a:lnTo>
                      <a:pt x="74" y="56"/>
                    </a:lnTo>
                    <a:lnTo>
                      <a:pt x="74" y="19"/>
                    </a:lnTo>
                    <a:lnTo>
                      <a:pt x="74" y="19"/>
                    </a:lnTo>
                    <a:lnTo>
                      <a:pt x="74" y="9"/>
                    </a:lnTo>
                    <a:lnTo>
                      <a:pt x="69" y="5"/>
                    </a:lnTo>
                    <a:lnTo>
                      <a:pt x="65" y="0"/>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Freeform 244"/>
              <p:cNvSpPr>
                <a:spLocks/>
              </p:cNvSpPr>
              <p:nvPr/>
            </p:nvSpPr>
            <p:spPr bwMode="auto">
              <a:xfrm>
                <a:off x="8439150" y="741363"/>
                <a:ext cx="265112" cy="30163"/>
              </a:xfrm>
              <a:custGeom>
                <a:avLst/>
                <a:gdLst>
                  <a:gd name="T0" fmla="*/ 10 w 167"/>
                  <a:gd name="T1" fmla="*/ 19 h 19"/>
                  <a:gd name="T2" fmla="*/ 158 w 167"/>
                  <a:gd name="T3" fmla="*/ 19 h 19"/>
                  <a:gd name="T4" fmla="*/ 158 w 167"/>
                  <a:gd name="T5" fmla="*/ 19 h 19"/>
                  <a:gd name="T6" fmla="*/ 167 w 167"/>
                  <a:gd name="T7" fmla="*/ 14 h 19"/>
                  <a:gd name="T8" fmla="*/ 167 w 167"/>
                  <a:gd name="T9" fmla="*/ 9 h 19"/>
                  <a:gd name="T10" fmla="*/ 167 w 167"/>
                  <a:gd name="T11" fmla="*/ 9 h 19"/>
                  <a:gd name="T12" fmla="*/ 167 w 167"/>
                  <a:gd name="T13" fmla="*/ 5 h 19"/>
                  <a:gd name="T14" fmla="*/ 158 w 167"/>
                  <a:gd name="T15" fmla="*/ 0 h 19"/>
                  <a:gd name="T16" fmla="*/ 10 w 167"/>
                  <a:gd name="T17" fmla="*/ 0 h 19"/>
                  <a:gd name="T18" fmla="*/ 10 w 167"/>
                  <a:gd name="T19" fmla="*/ 0 h 19"/>
                  <a:gd name="T20" fmla="*/ 5 w 167"/>
                  <a:gd name="T21" fmla="*/ 5 h 19"/>
                  <a:gd name="T22" fmla="*/ 0 w 167"/>
                  <a:gd name="T23" fmla="*/ 9 h 19"/>
                  <a:gd name="T24" fmla="*/ 0 w 167"/>
                  <a:gd name="T25" fmla="*/ 9 h 19"/>
                  <a:gd name="T26" fmla="*/ 5 w 167"/>
                  <a:gd name="T27" fmla="*/ 14 h 19"/>
                  <a:gd name="T28" fmla="*/ 10 w 167"/>
                  <a:gd name="T29" fmla="*/ 19 h 19"/>
                  <a:gd name="T30" fmla="*/ 10 w 167"/>
                  <a:gd name="T3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9">
                    <a:moveTo>
                      <a:pt x="10" y="19"/>
                    </a:moveTo>
                    <a:lnTo>
                      <a:pt x="158" y="19"/>
                    </a:lnTo>
                    <a:lnTo>
                      <a:pt x="158" y="19"/>
                    </a:lnTo>
                    <a:lnTo>
                      <a:pt x="167" y="14"/>
                    </a:lnTo>
                    <a:lnTo>
                      <a:pt x="167" y="9"/>
                    </a:lnTo>
                    <a:lnTo>
                      <a:pt x="167" y="9"/>
                    </a:lnTo>
                    <a:lnTo>
                      <a:pt x="167" y="5"/>
                    </a:lnTo>
                    <a:lnTo>
                      <a:pt x="158" y="0"/>
                    </a:lnTo>
                    <a:lnTo>
                      <a:pt x="10" y="0"/>
                    </a:lnTo>
                    <a:lnTo>
                      <a:pt x="10" y="0"/>
                    </a:lnTo>
                    <a:lnTo>
                      <a:pt x="5" y="5"/>
                    </a:lnTo>
                    <a:lnTo>
                      <a:pt x="0" y="9"/>
                    </a:lnTo>
                    <a:lnTo>
                      <a:pt x="0" y="9"/>
                    </a:lnTo>
                    <a:lnTo>
                      <a:pt x="5" y="14"/>
                    </a:lnTo>
                    <a:lnTo>
                      <a:pt x="10" y="19"/>
                    </a:lnTo>
                    <a:lnTo>
                      <a:pt x="1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245"/>
              <p:cNvSpPr>
                <a:spLocks/>
              </p:cNvSpPr>
              <p:nvPr/>
            </p:nvSpPr>
            <p:spPr bwMode="auto">
              <a:xfrm>
                <a:off x="8439150" y="830263"/>
                <a:ext cx="265112" cy="28575"/>
              </a:xfrm>
              <a:custGeom>
                <a:avLst/>
                <a:gdLst>
                  <a:gd name="T0" fmla="*/ 10 w 167"/>
                  <a:gd name="T1" fmla="*/ 18 h 18"/>
                  <a:gd name="T2" fmla="*/ 158 w 167"/>
                  <a:gd name="T3" fmla="*/ 18 h 18"/>
                  <a:gd name="T4" fmla="*/ 158 w 167"/>
                  <a:gd name="T5" fmla="*/ 18 h 18"/>
                  <a:gd name="T6" fmla="*/ 167 w 167"/>
                  <a:gd name="T7" fmla="*/ 14 h 18"/>
                  <a:gd name="T8" fmla="*/ 167 w 167"/>
                  <a:gd name="T9" fmla="*/ 9 h 18"/>
                  <a:gd name="T10" fmla="*/ 167 w 167"/>
                  <a:gd name="T11" fmla="*/ 9 h 18"/>
                  <a:gd name="T12" fmla="*/ 167 w 167"/>
                  <a:gd name="T13" fmla="*/ 4 h 18"/>
                  <a:gd name="T14" fmla="*/ 158 w 167"/>
                  <a:gd name="T15" fmla="*/ 0 h 18"/>
                  <a:gd name="T16" fmla="*/ 10 w 167"/>
                  <a:gd name="T17" fmla="*/ 0 h 18"/>
                  <a:gd name="T18" fmla="*/ 10 w 167"/>
                  <a:gd name="T19" fmla="*/ 0 h 18"/>
                  <a:gd name="T20" fmla="*/ 5 w 167"/>
                  <a:gd name="T21" fmla="*/ 4 h 18"/>
                  <a:gd name="T22" fmla="*/ 0 w 167"/>
                  <a:gd name="T23" fmla="*/ 9 h 18"/>
                  <a:gd name="T24" fmla="*/ 0 w 167"/>
                  <a:gd name="T25" fmla="*/ 9 h 18"/>
                  <a:gd name="T26" fmla="*/ 5 w 167"/>
                  <a:gd name="T27" fmla="*/ 14 h 18"/>
                  <a:gd name="T28" fmla="*/ 10 w 167"/>
                  <a:gd name="T29" fmla="*/ 18 h 18"/>
                  <a:gd name="T30" fmla="*/ 10 w 167"/>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8">
                    <a:moveTo>
                      <a:pt x="10" y="18"/>
                    </a:moveTo>
                    <a:lnTo>
                      <a:pt x="158" y="18"/>
                    </a:lnTo>
                    <a:lnTo>
                      <a:pt x="158" y="18"/>
                    </a:lnTo>
                    <a:lnTo>
                      <a:pt x="167" y="14"/>
                    </a:lnTo>
                    <a:lnTo>
                      <a:pt x="167" y="9"/>
                    </a:lnTo>
                    <a:lnTo>
                      <a:pt x="167" y="9"/>
                    </a:lnTo>
                    <a:lnTo>
                      <a:pt x="167" y="4"/>
                    </a:lnTo>
                    <a:lnTo>
                      <a:pt x="158" y="0"/>
                    </a:lnTo>
                    <a:lnTo>
                      <a:pt x="10" y="0"/>
                    </a:lnTo>
                    <a:lnTo>
                      <a:pt x="10" y="0"/>
                    </a:lnTo>
                    <a:lnTo>
                      <a:pt x="5" y="4"/>
                    </a:lnTo>
                    <a:lnTo>
                      <a:pt x="0" y="9"/>
                    </a:lnTo>
                    <a:lnTo>
                      <a:pt x="0" y="9"/>
                    </a:lnTo>
                    <a:lnTo>
                      <a:pt x="5" y="14"/>
                    </a:lnTo>
                    <a:lnTo>
                      <a:pt x="10" y="18"/>
                    </a:lnTo>
                    <a:lnTo>
                      <a:pt x="1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246"/>
              <p:cNvSpPr>
                <a:spLocks/>
              </p:cNvSpPr>
              <p:nvPr/>
            </p:nvSpPr>
            <p:spPr bwMode="auto">
              <a:xfrm>
                <a:off x="8262938" y="741363"/>
                <a:ext cx="117475" cy="117475"/>
              </a:xfrm>
              <a:custGeom>
                <a:avLst/>
                <a:gdLst>
                  <a:gd name="T0" fmla="*/ 56 w 74"/>
                  <a:gd name="T1" fmla="*/ 0 h 74"/>
                  <a:gd name="T2" fmla="*/ 18 w 74"/>
                  <a:gd name="T3" fmla="*/ 0 h 74"/>
                  <a:gd name="T4" fmla="*/ 18 w 74"/>
                  <a:gd name="T5" fmla="*/ 0 h 74"/>
                  <a:gd name="T6" fmla="*/ 14 w 74"/>
                  <a:gd name="T7" fmla="*/ 0 h 74"/>
                  <a:gd name="T8" fmla="*/ 9 w 74"/>
                  <a:gd name="T9" fmla="*/ 5 h 74"/>
                  <a:gd name="T10" fmla="*/ 4 w 74"/>
                  <a:gd name="T11" fmla="*/ 9 h 74"/>
                  <a:gd name="T12" fmla="*/ 0 w 74"/>
                  <a:gd name="T13" fmla="*/ 19 h 74"/>
                  <a:gd name="T14" fmla="*/ 0 w 74"/>
                  <a:gd name="T15" fmla="*/ 56 h 74"/>
                  <a:gd name="T16" fmla="*/ 0 w 74"/>
                  <a:gd name="T17" fmla="*/ 56 h 74"/>
                  <a:gd name="T18" fmla="*/ 4 w 74"/>
                  <a:gd name="T19" fmla="*/ 65 h 74"/>
                  <a:gd name="T20" fmla="*/ 9 w 74"/>
                  <a:gd name="T21" fmla="*/ 70 h 74"/>
                  <a:gd name="T22" fmla="*/ 14 w 74"/>
                  <a:gd name="T23" fmla="*/ 74 h 74"/>
                  <a:gd name="T24" fmla="*/ 18 w 74"/>
                  <a:gd name="T25" fmla="*/ 74 h 74"/>
                  <a:gd name="T26" fmla="*/ 56 w 74"/>
                  <a:gd name="T27" fmla="*/ 74 h 74"/>
                  <a:gd name="T28" fmla="*/ 56 w 74"/>
                  <a:gd name="T29" fmla="*/ 74 h 74"/>
                  <a:gd name="T30" fmla="*/ 65 w 74"/>
                  <a:gd name="T31" fmla="*/ 74 h 74"/>
                  <a:gd name="T32" fmla="*/ 69 w 74"/>
                  <a:gd name="T33" fmla="*/ 70 h 74"/>
                  <a:gd name="T34" fmla="*/ 74 w 74"/>
                  <a:gd name="T35" fmla="*/ 65 h 74"/>
                  <a:gd name="T36" fmla="*/ 74 w 74"/>
                  <a:gd name="T37" fmla="*/ 56 h 74"/>
                  <a:gd name="T38" fmla="*/ 74 w 74"/>
                  <a:gd name="T39" fmla="*/ 19 h 74"/>
                  <a:gd name="T40" fmla="*/ 74 w 74"/>
                  <a:gd name="T41" fmla="*/ 19 h 74"/>
                  <a:gd name="T42" fmla="*/ 74 w 74"/>
                  <a:gd name="T43" fmla="*/ 9 h 74"/>
                  <a:gd name="T44" fmla="*/ 69 w 74"/>
                  <a:gd name="T45" fmla="*/ 5 h 74"/>
                  <a:gd name="T46" fmla="*/ 65 w 74"/>
                  <a:gd name="T47" fmla="*/ 0 h 74"/>
                  <a:gd name="T48" fmla="*/ 56 w 74"/>
                  <a:gd name="T49" fmla="*/ 0 h 74"/>
                  <a:gd name="T50" fmla="*/ 56 w 74"/>
                  <a:gd name="T5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74">
                    <a:moveTo>
                      <a:pt x="56" y="0"/>
                    </a:moveTo>
                    <a:lnTo>
                      <a:pt x="18" y="0"/>
                    </a:lnTo>
                    <a:lnTo>
                      <a:pt x="18" y="0"/>
                    </a:lnTo>
                    <a:lnTo>
                      <a:pt x="14" y="0"/>
                    </a:lnTo>
                    <a:lnTo>
                      <a:pt x="9" y="5"/>
                    </a:lnTo>
                    <a:lnTo>
                      <a:pt x="4" y="9"/>
                    </a:lnTo>
                    <a:lnTo>
                      <a:pt x="0" y="19"/>
                    </a:lnTo>
                    <a:lnTo>
                      <a:pt x="0" y="56"/>
                    </a:lnTo>
                    <a:lnTo>
                      <a:pt x="0" y="56"/>
                    </a:lnTo>
                    <a:lnTo>
                      <a:pt x="4" y="65"/>
                    </a:lnTo>
                    <a:lnTo>
                      <a:pt x="9" y="70"/>
                    </a:lnTo>
                    <a:lnTo>
                      <a:pt x="14" y="74"/>
                    </a:lnTo>
                    <a:lnTo>
                      <a:pt x="18" y="74"/>
                    </a:lnTo>
                    <a:lnTo>
                      <a:pt x="56" y="74"/>
                    </a:lnTo>
                    <a:lnTo>
                      <a:pt x="56" y="74"/>
                    </a:lnTo>
                    <a:lnTo>
                      <a:pt x="65" y="74"/>
                    </a:lnTo>
                    <a:lnTo>
                      <a:pt x="69" y="70"/>
                    </a:lnTo>
                    <a:lnTo>
                      <a:pt x="74" y="65"/>
                    </a:lnTo>
                    <a:lnTo>
                      <a:pt x="74" y="56"/>
                    </a:lnTo>
                    <a:lnTo>
                      <a:pt x="74" y="19"/>
                    </a:lnTo>
                    <a:lnTo>
                      <a:pt x="74" y="19"/>
                    </a:lnTo>
                    <a:lnTo>
                      <a:pt x="74" y="9"/>
                    </a:lnTo>
                    <a:lnTo>
                      <a:pt x="69" y="5"/>
                    </a:lnTo>
                    <a:lnTo>
                      <a:pt x="65" y="0"/>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247"/>
              <p:cNvSpPr>
                <a:spLocks noEditPoints="1"/>
              </p:cNvSpPr>
              <p:nvPr/>
            </p:nvSpPr>
            <p:spPr bwMode="auto">
              <a:xfrm>
                <a:off x="8145463" y="476250"/>
                <a:ext cx="1060450" cy="1179513"/>
              </a:xfrm>
              <a:custGeom>
                <a:avLst/>
                <a:gdLst>
                  <a:gd name="T0" fmla="*/ 556 w 668"/>
                  <a:gd name="T1" fmla="*/ 74 h 743"/>
                  <a:gd name="T2" fmla="*/ 547 w 668"/>
                  <a:gd name="T3" fmla="*/ 56 h 743"/>
                  <a:gd name="T4" fmla="*/ 371 w 668"/>
                  <a:gd name="T5" fmla="*/ 37 h 743"/>
                  <a:gd name="T6" fmla="*/ 366 w 668"/>
                  <a:gd name="T7" fmla="*/ 23 h 743"/>
                  <a:gd name="T8" fmla="*/ 334 w 668"/>
                  <a:gd name="T9" fmla="*/ 19 h 743"/>
                  <a:gd name="T10" fmla="*/ 329 w 668"/>
                  <a:gd name="T11" fmla="*/ 5 h 743"/>
                  <a:gd name="T12" fmla="*/ 241 w 668"/>
                  <a:gd name="T13" fmla="*/ 0 h 743"/>
                  <a:gd name="T14" fmla="*/ 232 w 668"/>
                  <a:gd name="T15" fmla="*/ 5 h 743"/>
                  <a:gd name="T16" fmla="*/ 204 w 668"/>
                  <a:gd name="T17" fmla="*/ 19 h 743"/>
                  <a:gd name="T18" fmla="*/ 195 w 668"/>
                  <a:gd name="T19" fmla="*/ 23 h 743"/>
                  <a:gd name="T20" fmla="*/ 185 w 668"/>
                  <a:gd name="T21" fmla="*/ 56 h 743"/>
                  <a:gd name="T22" fmla="*/ 14 w 668"/>
                  <a:gd name="T23" fmla="*/ 56 h 743"/>
                  <a:gd name="T24" fmla="*/ 0 w 668"/>
                  <a:gd name="T25" fmla="*/ 74 h 743"/>
                  <a:gd name="T26" fmla="*/ 4 w 668"/>
                  <a:gd name="T27" fmla="*/ 733 h 743"/>
                  <a:gd name="T28" fmla="*/ 18 w 668"/>
                  <a:gd name="T29" fmla="*/ 743 h 743"/>
                  <a:gd name="T30" fmla="*/ 538 w 668"/>
                  <a:gd name="T31" fmla="*/ 743 h 743"/>
                  <a:gd name="T32" fmla="*/ 556 w 668"/>
                  <a:gd name="T33" fmla="*/ 733 h 743"/>
                  <a:gd name="T34" fmla="*/ 556 w 668"/>
                  <a:gd name="T35" fmla="*/ 385 h 743"/>
                  <a:gd name="T36" fmla="*/ 603 w 668"/>
                  <a:gd name="T37" fmla="*/ 367 h 743"/>
                  <a:gd name="T38" fmla="*/ 649 w 668"/>
                  <a:gd name="T39" fmla="*/ 320 h 743"/>
                  <a:gd name="T40" fmla="*/ 668 w 668"/>
                  <a:gd name="T41" fmla="*/ 251 h 743"/>
                  <a:gd name="T42" fmla="*/ 659 w 668"/>
                  <a:gd name="T43" fmla="*/ 204 h 743"/>
                  <a:gd name="T44" fmla="*/ 621 w 668"/>
                  <a:gd name="T45" fmla="*/ 149 h 743"/>
                  <a:gd name="T46" fmla="*/ 556 w 668"/>
                  <a:gd name="T47" fmla="*/ 116 h 743"/>
                  <a:gd name="T48" fmla="*/ 529 w 668"/>
                  <a:gd name="T49" fmla="*/ 576 h 743"/>
                  <a:gd name="T50" fmla="*/ 413 w 668"/>
                  <a:gd name="T51" fmla="*/ 580 h 743"/>
                  <a:gd name="T52" fmla="*/ 389 w 668"/>
                  <a:gd name="T53" fmla="*/ 613 h 743"/>
                  <a:gd name="T54" fmla="*/ 55 w 668"/>
                  <a:gd name="T55" fmla="*/ 706 h 743"/>
                  <a:gd name="T56" fmla="*/ 41 w 668"/>
                  <a:gd name="T57" fmla="*/ 696 h 743"/>
                  <a:gd name="T58" fmla="*/ 37 w 668"/>
                  <a:gd name="T59" fmla="*/ 111 h 743"/>
                  <a:gd name="T60" fmla="*/ 51 w 668"/>
                  <a:gd name="T61" fmla="*/ 93 h 743"/>
                  <a:gd name="T62" fmla="*/ 185 w 668"/>
                  <a:gd name="T63" fmla="*/ 93 h 743"/>
                  <a:gd name="T64" fmla="*/ 199 w 668"/>
                  <a:gd name="T65" fmla="*/ 111 h 743"/>
                  <a:gd name="T66" fmla="*/ 352 w 668"/>
                  <a:gd name="T67" fmla="*/ 111 h 743"/>
                  <a:gd name="T68" fmla="*/ 371 w 668"/>
                  <a:gd name="T69" fmla="*/ 102 h 743"/>
                  <a:gd name="T70" fmla="*/ 510 w 668"/>
                  <a:gd name="T71" fmla="*/ 93 h 743"/>
                  <a:gd name="T72" fmla="*/ 524 w 668"/>
                  <a:gd name="T73" fmla="*/ 102 h 743"/>
                  <a:gd name="T74" fmla="*/ 501 w 668"/>
                  <a:gd name="T75" fmla="*/ 116 h 743"/>
                  <a:gd name="T76" fmla="*/ 427 w 668"/>
                  <a:gd name="T77" fmla="*/ 153 h 743"/>
                  <a:gd name="T78" fmla="*/ 389 w 668"/>
                  <a:gd name="T79" fmla="*/ 223 h 743"/>
                  <a:gd name="T80" fmla="*/ 389 w 668"/>
                  <a:gd name="T81" fmla="*/ 279 h 743"/>
                  <a:gd name="T82" fmla="*/ 427 w 668"/>
                  <a:gd name="T83" fmla="*/ 348 h 743"/>
                  <a:gd name="T84" fmla="*/ 501 w 668"/>
                  <a:gd name="T85" fmla="*/ 385 h 743"/>
                  <a:gd name="T86" fmla="*/ 408 w 668"/>
                  <a:gd name="T87" fmla="*/ 706 h 743"/>
                  <a:gd name="T88" fmla="*/ 413 w 668"/>
                  <a:gd name="T89" fmla="*/ 603 h 743"/>
                  <a:gd name="T90" fmla="*/ 427 w 668"/>
                  <a:gd name="T91" fmla="*/ 594 h 743"/>
                  <a:gd name="T92" fmla="*/ 408 w 668"/>
                  <a:gd name="T93" fmla="*/ 706 h 743"/>
                  <a:gd name="T94" fmla="*/ 306 w 668"/>
                  <a:gd name="T95" fmla="*/ 19 h 743"/>
                  <a:gd name="T96" fmla="*/ 315 w 668"/>
                  <a:gd name="T97" fmla="*/ 37 h 743"/>
                  <a:gd name="T98" fmla="*/ 246 w 668"/>
                  <a:gd name="T99" fmla="*/ 28 h 743"/>
                  <a:gd name="T100" fmla="*/ 259 w 668"/>
                  <a:gd name="T101" fmla="*/ 19 h 743"/>
                  <a:gd name="T102" fmla="*/ 529 w 668"/>
                  <a:gd name="T103" fmla="*/ 334 h 743"/>
                  <a:gd name="T104" fmla="*/ 464 w 668"/>
                  <a:gd name="T105" fmla="*/ 251 h 743"/>
                  <a:gd name="T106" fmla="*/ 556 w 668"/>
                  <a:gd name="T107" fmla="*/ 209 h 743"/>
                  <a:gd name="T108" fmla="*/ 556 w 668"/>
                  <a:gd name="T109" fmla="*/ 28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8" h="743">
                    <a:moveTo>
                      <a:pt x="556" y="116"/>
                    </a:moveTo>
                    <a:lnTo>
                      <a:pt x="556" y="74"/>
                    </a:lnTo>
                    <a:lnTo>
                      <a:pt x="556" y="74"/>
                    </a:lnTo>
                    <a:lnTo>
                      <a:pt x="556" y="65"/>
                    </a:lnTo>
                    <a:lnTo>
                      <a:pt x="552" y="60"/>
                    </a:lnTo>
                    <a:lnTo>
                      <a:pt x="547" y="56"/>
                    </a:lnTo>
                    <a:lnTo>
                      <a:pt x="538" y="56"/>
                    </a:lnTo>
                    <a:lnTo>
                      <a:pt x="371" y="56"/>
                    </a:lnTo>
                    <a:lnTo>
                      <a:pt x="371" y="37"/>
                    </a:lnTo>
                    <a:lnTo>
                      <a:pt x="371" y="37"/>
                    </a:lnTo>
                    <a:lnTo>
                      <a:pt x="371" y="28"/>
                    </a:lnTo>
                    <a:lnTo>
                      <a:pt x="366" y="23"/>
                    </a:lnTo>
                    <a:lnTo>
                      <a:pt x="362" y="19"/>
                    </a:lnTo>
                    <a:lnTo>
                      <a:pt x="352" y="19"/>
                    </a:lnTo>
                    <a:lnTo>
                      <a:pt x="334" y="19"/>
                    </a:lnTo>
                    <a:lnTo>
                      <a:pt x="334" y="19"/>
                    </a:lnTo>
                    <a:lnTo>
                      <a:pt x="334" y="9"/>
                    </a:lnTo>
                    <a:lnTo>
                      <a:pt x="329" y="5"/>
                    </a:lnTo>
                    <a:lnTo>
                      <a:pt x="324" y="0"/>
                    </a:lnTo>
                    <a:lnTo>
                      <a:pt x="315" y="0"/>
                    </a:lnTo>
                    <a:lnTo>
                      <a:pt x="241" y="0"/>
                    </a:lnTo>
                    <a:lnTo>
                      <a:pt x="241" y="0"/>
                    </a:lnTo>
                    <a:lnTo>
                      <a:pt x="236" y="0"/>
                    </a:lnTo>
                    <a:lnTo>
                      <a:pt x="232" y="5"/>
                    </a:lnTo>
                    <a:lnTo>
                      <a:pt x="227" y="9"/>
                    </a:lnTo>
                    <a:lnTo>
                      <a:pt x="222" y="19"/>
                    </a:lnTo>
                    <a:lnTo>
                      <a:pt x="204" y="19"/>
                    </a:lnTo>
                    <a:lnTo>
                      <a:pt x="204" y="19"/>
                    </a:lnTo>
                    <a:lnTo>
                      <a:pt x="199" y="19"/>
                    </a:lnTo>
                    <a:lnTo>
                      <a:pt x="195" y="23"/>
                    </a:lnTo>
                    <a:lnTo>
                      <a:pt x="190" y="28"/>
                    </a:lnTo>
                    <a:lnTo>
                      <a:pt x="185" y="37"/>
                    </a:lnTo>
                    <a:lnTo>
                      <a:pt x="185" y="56"/>
                    </a:lnTo>
                    <a:lnTo>
                      <a:pt x="18" y="56"/>
                    </a:lnTo>
                    <a:lnTo>
                      <a:pt x="18" y="56"/>
                    </a:lnTo>
                    <a:lnTo>
                      <a:pt x="14" y="56"/>
                    </a:lnTo>
                    <a:lnTo>
                      <a:pt x="9" y="60"/>
                    </a:lnTo>
                    <a:lnTo>
                      <a:pt x="4" y="65"/>
                    </a:lnTo>
                    <a:lnTo>
                      <a:pt x="0" y="74"/>
                    </a:lnTo>
                    <a:lnTo>
                      <a:pt x="0" y="724"/>
                    </a:lnTo>
                    <a:lnTo>
                      <a:pt x="0" y="724"/>
                    </a:lnTo>
                    <a:lnTo>
                      <a:pt x="4" y="733"/>
                    </a:lnTo>
                    <a:lnTo>
                      <a:pt x="9" y="738"/>
                    </a:lnTo>
                    <a:lnTo>
                      <a:pt x="14" y="743"/>
                    </a:lnTo>
                    <a:lnTo>
                      <a:pt x="18" y="743"/>
                    </a:lnTo>
                    <a:lnTo>
                      <a:pt x="389" y="743"/>
                    </a:lnTo>
                    <a:lnTo>
                      <a:pt x="538" y="743"/>
                    </a:lnTo>
                    <a:lnTo>
                      <a:pt x="538" y="743"/>
                    </a:lnTo>
                    <a:lnTo>
                      <a:pt x="547" y="743"/>
                    </a:lnTo>
                    <a:lnTo>
                      <a:pt x="552" y="738"/>
                    </a:lnTo>
                    <a:lnTo>
                      <a:pt x="556" y="733"/>
                    </a:lnTo>
                    <a:lnTo>
                      <a:pt x="556" y="724"/>
                    </a:lnTo>
                    <a:lnTo>
                      <a:pt x="556" y="576"/>
                    </a:lnTo>
                    <a:lnTo>
                      <a:pt x="556" y="385"/>
                    </a:lnTo>
                    <a:lnTo>
                      <a:pt x="556" y="385"/>
                    </a:lnTo>
                    <a:lnTo>
                      <a:pt x="580" y="381"/>
                    </a:lnTo>
                    <a:lnTo>
                      <a:pt x="603" y="367"/>
                    </a:lnTo>
                    <a:lnTo>
                      <a:pt x="621" y="353"/>
                    </a:lnTo>
                    <a:lnTo>
                      <a:pt x="635" y="339"/>
                    </a:lnTo>
                    <a:lnTo>
                      <a:pt x="649" y="320"/>
                    </a:lnTo>
                    <a:lnTo>
                      <a:pt x="659" y="297"/>
                    </a:lnTo>
                    <a:lnTo>
                      <a:pt x="663" y="274"/>
                    </a:lnTo>
                    <a:lnTo>
                      <a:pt x="668" y="251"/>
                    </a:lnTo>
                    <a:lnTo>
                      <a:pt x="668" y="251"/>
                    </a:lnTo>
                    <a:lnTo>
                      <a:pt x="663" y="227"/>
                    </a:lnTo>
                    <a:lnTo>
                      <a:pt x="659" y="204"/>
                    </a:lnTo>
                    <a:lnTo>
                      <a:pt x="649" y="181"/>
                    </a:lnTo>
                    <a:lnTo>
                      <a:pt x="635" y="162"/>
                    </a:lnTo>
                    <a:lnTo>
                      <a:pt x="621" y="149"/>
                    </a:lnTo>
                    <a:lnTo>
                      <a:pt x="603" y="135"/>
                    </a:lnTo>
                    <a:lnTo>
                      <a:pt x="580" y="121"/>
                    </a:lnTo>
                    <a:lnTo>
                      <a:pt x="556" y="116"/>
                    </a:lnTo>
                    <a:lnTo>
                      <a:pt x="556" y="116"/>
                    </a:lnTo>
                    <a:close/>
                    <a:moveTo>
                      <a:pt x="529" y="390"/>
                    </a:moveTo>
                    <a:lnTo>
                      <a:pt x="529" y="576"/>
                    </a:lnTo>
                    <a:lnTo>
                      <a:pt x="427" y="576"/>
                    </a:lnTo>
                    <a:lnTo>
                      <a:pt x="427" y="576"/>
                    </a:lnTo>
                    <a:lnTo>
                      <a:pt x="413" y="580"/>
                    </a:lnTo>
                    <a:lnTo>
                      <a:pt x="403" y="585"/>
                    </a:lnTo>
                    <a:lnTo>
                      <a:pt x="394" y="599"/>
                    </a:lnTo>
                    <a:lnTo>
                      <a:pt x="389" y="613"/>
                    </a:lnTo>
                    <a:lnTo>
                      <a:pt x="389" y="706"/>
                    </a:lnTo>
                    <a:lnTo>
                      <a:pt x="55" y="706"/>
                    </a:lnTo>
                    <a:lnTo>
                      <a:pt x="55" y="706"/>
                    </a:lnTo>
                    <a:lnTo>
                      <a:pt x="51" y="706"/>
                    </a:lnTo>
                    <a:lnTo>
                      <a:pt x="46" y="701"/>
                    </a:lnTo>
                    <a:lnTo>
                      <a:pt x="41" y="696"/>
                    </a:lnTo>
                    <a:lnTo>
                      <a:pt x="37" y="687"/>
                    </a:lnTo>
                    <a:lnTo>
                      <a:pt x="37" y="111"/>
                    </a:lnTo>
                    <a:lnTo>
                      <a:pt x="37" y="111"/>
                    </a:lnTo>
                    <a:lnTo>
                      <a:pt x="41" y="102"/>
                    </a:lnTo>
                    <a:lnTo>
                      <a:pt x="46" y="97"/>
                    </a:lnTo>
                    <a:lnTo>
                      <a:pt x="51" y="93"/>
                    </a:lnTo>
                    <a:lnTo>
                      <a:pt x="55" y="93"/>
                    </a:lnTo>
                    <a:lnTo>
                      <a:pt x="185" y="93"/>
                    </a:lnTo>
                    <a:lnTo>
                      <a:pt x="185" y="93"/>
                    </a:lnTo>
                    <a:lnTo>
                      <a:pt x="190" y="102"/>
                    </a:lnTo>
                    <a:lnTo>
                      <a:pt x="195" y="107"/>
                    </a:lnTo>
                    <a:lnTo>
                      <a:pt x="199" y="111"/>
                    </a:lnTo>
                    <a:lnTo>
                      <a:pt x="204" y="111"/>
                    </a:lnTo>
                    <a:lnTo>
                      <a:pt x="352" y="111"/>
                    </a:lnTo>
                    <a:lnTo>
                      <a:pt x="352" y="111"/>
                    </a:lnTo>
                    <a:lnTo>
                      <a:pt x="362" y="111"/>
                    </a:lnTo>
                    <a:lnTo>
                      <a:pt x="366" y="107"/>
                    </a:lnTo>
                    <a:lnTo>
                      <a:pt x="371" y="102"/>
                    </a:lnTo>
                    <a:lnTo>
                      <a:pt x="371" y="93"/>
                    </a:lnTo>
                    <a:lnTo>
                      <a:pt x="510" y="93"/>
                    </a:lnTo>
                    <a:lnTo>
                      <a:pt x="510" y="93"/>
                    </a:lnTo>
                    <a:lnTo>
                      <a:pt x="515" y="93"/>
                    </a:lnTo>
                    <a:lnTo>
                      <a:pt x="519" y="97"/>
                    </a:lnTo>
                    <a:lnTo>
                      <a:pt x="524" y="102"/>
                    </a:lnTo>
                    <a:lnTo>
                      <a:pt x="529" y="111"/>
                    </a:lnTo>
                    <a:lnTo>
                      <a:pt x="529" y="111"/>
                    </a:lnTo>
                    <a:lnTo>
                      <a:pt x="501" y="116"/>
                    </a:lnTo>
                    <a:lnTo>
                      <a:pt x="473" y="121"/>
                    </a:lnTo>
                    <a:lnTo>
                      <a:pt x="450" y="135"/>
                    </a:lnTo>
                    <a:lnTo>
                      <a:pt x="427" y="153"/>
                    </a:lnTo>
                    <a:lnTo>
                      <a:pt x="413" y="172"/>
                    </a:lnTo>
                    <a:lnTo>
                      <a:pt x="399" y="195"/>
                    </a:lnTo>
                    <a:lnTo>
                      <a:pt x="389" y="223"/>
                    </a:lnTo>
                    <a:lnTo>
                      <a:pt x="389" y="251"/>
                    </a:lnTo>
                    <a:lnTo>
                      <a:pt x="389" y="251"/>
                    </a:lnTo>
                    <a:lnTo>
                      <a:pt x="389" y="279"/>
                    </a:lnTo>
                    <a:lnTo>
                      <a:pt x="399" y="306"/>
                    </a:lnTo>
                    <a:lnTo>
                      <a:pt x="413" y="330"/>
                    </a:lnTo>
                    <a:lnTo>
                      <a:pt x="427" y="348"/>
                    </a:lnTo>
                    <a:lnTo>
                      <a:pt x="450" y="367"/>
                    </a:lnTo>
                    <a:lnTo>
                      <a:pt x="473" y="381"/>
                    </a:lnTo>
                    <a:lnTo>
                      <a:pt x="501" y="385"/>
                    </a:lnTo>
                    <a:lnTo>
                      <a:pt x="529" y="390"/>
                    </a:lnTo>
                    <a:lnTo>
                      <a:pt x="529" y="390"/>
                    </a:lnTo>
                    <a:close/>
                    <a:moveTo>
                      <a:pt x="408" y="706"/>
                    </a:moveTo>
                    <a:lnTo>
                      <a:pt x="408" y="613"/>
                    </a:lnTo>
                    <a:lnTo>
                      <a:pt x="408" y="613"/>
                    </a:lnTo>
                    <a:lnTo>
                      <a:pt x="413" y="603"/>
                    </a:lnTo>
                    <a:lnTo>
                      <a:pt x="417" y="599"/>
                    </a:lnTo>
                    <a:lnTo>
                      <a:pt x="422" y="594"/>
                    </a:lnTo>
                    <a:lnTo>
                      <a:pt x="427" y="594"/>
                    </a:lnTo>
                    <a:lnTo>
                      <a:pt x="515" y="594"/>
                    </a:lnTo>
                    <a:lnTo>
                      <a:pt x="524" y="594"/>
                    </a:lnTo>
                    <a:lnTo>
                      <a:pt x="408" y="706"/>
                    </a:lnTo>
                    <a:close/>
                    <a:moveTo>
                      <a:pt x="297" y="19"/>
                    </a:moveTo>
                    <a:lnTo>
                      <a:pt x="297" y="19"/>
                    </a:lnTo>
                    <a:lnTo>
                      <a:pt x="306" y="19"/>
                    </a:lnTo>
                    <a:lnTo>
                      <a:pt x="311" y="23"/>
                    </a:lnTo>
                    <a:lnTo>
                      <a:pt x="315" y="28"/>
                    </a:lnTo>
                    <a:lnTo>
                      <a:pt x="315" y="37"/>
                    </a:lnTo>
                    <a:lnTo>
                      <a:pt x="241" y="37"/>
                    </a:lnTo>
                    <a:lnTo>
                      <a:pt x="241" y="37"/>
                    </a:lnTo>
                    <a:lnTo>
                      <a:pt x="246" y="28"/>
                    </a:lnTo>
                    <a:lnTo>
                      <a:pt x="250" y="23"/>
                    </a:lnTo>
                    <a:lnTo>
                      <a:pt x="255" y="19"/>
                    </a:lnTo>
                    <a:lnTo>
                      <a:pt x="259" y="19"/>
                    </a:lnTo>
                    <a:lnTo>
                      <a:pt x="297" y="19"/>
                    </a:lnTo>
                    <a:close/>
                    <a:moveTo>
                      <a:pt x="556" y="283"/>
                    </a:moveTo>
                    <a:lnTo>
                      <a:pt x="529" y="334"/>
                    </a:lnTo>
                    <a:lnTo>
                      <a:pt x="515" y="353"/>
                    </a:lnTo>
                    <a:lnTo>
                      <a:pt x="440" y="279"/>
                    </a:lnTo>
                    <a:lnTo>
                      <a:pt x="464" y="251"/>
                    </a:lnTo>
                    <a:lnTo>
                      <a:pt x="505" y="297"/>
                    </a:lnTo>
                    <a:lnTo>
                      <a:pt x="529" y="265"/>
                    </a:lnTo>
                    <a:lnTo>
                      <a:pt x="556" y="209"/>
                    </a:lnTo>
                    <a:lnTo>
                      <a:pt x="584" y="167"/>
                    </a:lnTo>
                    <a:lnTo>
                      <a:pt x="617" y="186"/>
                    </a:lnTo>
                    <a:lnTo>
                      <a:pt x="556"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32" name="Group 31"/>
          <p:cNvGrpSpPr/>
          <p:nvPr/>
        </p:nvGrpSpPr>
        <p:grpSpPr>
          <a:xfrm>
            <a:off x="7663129" y="3646758"/>
            <a:ext cx="885559" cy="364989"/>
            <a:chOff x="7021694" y="3656029"/>
            <a:chExt cx="884056" cy="364989"/>
          </a:xfrm>
        </p:grpSpPr>
        <p:sp>
          <p:nvSpPr>
            <p:cNvPr id="255" name="Rectangle 254"/>
            <p:cNvSpPr/>
            <p:nvPr/>
          </p:nvSpPr>
          <p:spPr>
            <a:xfrm>
              <a:off x="7021694" y="3656029"/>
              <a:ext cx="884056" cy="364989"/>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smtClean="0">
                  <a:solidFill>
                    <a:schemeClr val="bg1"/>
                  </a:solidFill>
                </a:rPr>
                <a:t>Data</a:t>
              </a:r>
              <a:endParaRPr lang="en-US" sz="900" dirty="0">
                <a:solidFill>
                  <a:schemeClr val="bg1"/>
                </a:solidFill>
              </a:endParaRPr>
            </a:p>
          </p:txBody>
        </p:sp>
        <p:grpSp>
          <p:nvGrpSpPr>
            <p:cNvPr id="249" name="Group 248">
              <a:extLst>
                <a:ext uri="{FF2B5EF4-FFF2-40B4-BE49-F238E27FC236}">
                  <a16:creationId xmlns="" xmlns:a16="http://schemas.microsoft.com/office/drawing/2014/main" id="{B4AA0D59-FC42-459E-911B-028AC405A02E}"/>
                </a:ext>
              </a:extLst>
            </p:cNvPr>
            <p:cNvGrpSpPr>
              <a:grpSpLocks noChangeAspect="1"/>
            </p:cNvGrpSpPr>
            <p:nvPr/>
          </p:nvGrpSpPr>
          <p:grpSpPr>
            <a:xfrm>
              <a:off x="7074218" y="3724810"/>
              <a:ext cx="199209" cy="226837"/>
              <a:chOff x="469356" y="3434398"/>
              <a:chExt cx="217488" cy="247650"/>
            </a:xfrm>
            <a:solidFill>
              <a:schemeClr val="bg1"/>
            </a:solidFill>
          </p:grpSpPr>
          <p:sp>
            <p:nvSpPr>
              <p:cNvPr id="250" name="Freeform 24">
                <a:extLst>
                  <a:ext uri="{FF2B5EF4-FFF2-40B4-BE49-F238E27FC236}">
                    <a16:creationId xmlns="" xmlns:a16="http://schemas.microsoft.com/office/drawing/2014/main" id="{CC6B765C-4057-4419-8ABF-3001F69EA6EC}"/>
                  </a:ext>
                </a:extLst>
              </p:cNvPr>
              <p:cNvSpPr>
                <a:spLocks/>
              </p:cNvSpPr>
              <p:nvPr/>
            </p:nvSpPr>
            <p:spPr bwMode="auto">
              <a:xfrm>
                <a:off x="469356" y="3599498"/>
                <a:ext cx="217488" cy="82550"/>
              </a:xfrm>
              <a:custGeom>
                <a:avLst/>
                <a:gdLst/>
                <a:ahLst/>
                <a:cxnLst>
                  <a:cxn ang="0">
                    <a:pos x="29" y="11"/>
                  </a:cxn>
                  <a:cxn ang="0">
                    <a:pos x="0" y="0"/>
                  </a:cxn>
                  <a:cxn ang="0">
                    <a:pos x="0" y="2"/>
                  </a:cxn>
                  <a:cxn ang="0">
                    <a:pos x="0" y="9"/>
                  </a:cxn>
                  <a:cxn ang="0">
                    <a:pos x="29" y="22"/>
                  </a:cxn>
                  <a:cxn ang="0">
                    <a:pos x="58" y="9"/>
                  </a:cxn>
                  <a:cxn ang="0">
                    <a:pos x="58" y="2"/>
                  </a:cxn>
                  <a:cxn ang="0">
                    <a:pos x="58" y="0"/>
                  </a:cxn>
                  <a:cxn ang="0">
                    <a:pos x="29" y="11"/>
                  </a:cxn>
                </a:cxnLst>
                <a:rect l="0" t="0" r="r" b="b"/>
                <a:pathLst>
                  <a:path w="58" h="22">
                    <a:moveTo>
                      <a:pt x="29" y="11"/>
                    </a:moveTo>
                    <a:cubicBezTo>
                      <a:pt x="13" y="11"/>
                      <a:pt x="2" y="6"/>
                      <a:pt x="0" y="0"/>
                    </a:cubicBezTo>
                    <a:cubicBezTo>
                      <a:pt x="0" y="1"/>
                      <a:pt x="0" y="1"/>
                      <a:pt x="0" y="2"/>
                    </a:cubicBezTo>
                    <a:cubicBezTo>
                      <a:pt x="0" y="2"/>
                      <a:pt x="0" y="9"/>
                      <a:pt x="0" y="9"/>
                    </a:cubicBezTo>
                    <a:cubicBezTo>
                      <a:pt x="0" y="16"/>
                      <a:pt x="12" y="22"/>
                      <a:pt x="29" y="22"/>
                    </a:cubicBezTo>
                    <a:cubicBezTo>
                      <a:pt x="46" y="22"/>
                      <a:pt x="58" y="16"/>
                      <a:pt x="58" y="9"/>
                    </a:cubicBezTo>
                    <a:cubicBezTo>
                      <a:pt x="58" y="9"/>
                      <a:pt x="58" y="2"/>
                      <a:pt x="58" y="2"/>
                    </a:cubicBezTo>
                    <a:cubicBezTo>
                      <a:pt x="58" y="1"/>
                      <a:pt x="58" y="1"/>
                      <a:pt x="58" y="0"/>
                    </a:cubicBezTo>
                    <a:cubicBezTo>
                      <a:pt x="56" y="6"/>
                      <a:pt x="45" y="11"/>
                      <a:pt x="2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25">
                <a:extLst>
                  <a:ext uri="{FF2B5EF4-FFF2-40B4-BE49-F238E27FC236}">
                    <a16:creationId xmlns="" xmlns:a16="http://schemas.microsoft.com/office/drawing/2014/main" id="{A0E7F074-A5E4-49DD-A0C0-B93E6CE4C92A}"/>
                  </a:ext>
                </a:extLst>
              </p:cNvPr>
              <p:cNvSpPr>
                <a:spLocks/>
              </p:cNvSpPr>
              <p:nvPr/>
            </p:nvSpPr>
            <p:spPr bwMode="auto">
              <a:xfrm>
                <a:off x="469356" y="3539173"/>
                <a:ext cx="217488" cy="77787"/>
              </a:xfrm>
              <a:custGeom>
                <a:avLst/>
                <a:gdLst/>
                <a:ahLst/>
                <a:cxnLst>
                  <a:cxn ang="0">
                    <a:pos x="29" y="11"/>
                  </a:cxn>
                  <a:cxn ang="0">
                    <a:pos x="0" y="0"/>
                  </a:cxn>
                  <a:cxn ang="0">
                    <a:pos x="0" y="1"/>
                  </a:cxn>
                  <a:cxn ang="0">
                    <a:pos x="0" y="9"/>
                  </a:cxn>
                  <a:cxn ang="0">
                    <a:pos x="29" y="21"/>
                  </a:cxn>
                  <a:cxn ang="0">
                    <a:pos x="58" y="9"/>
                  </a:cxn>
                  <a:cxn ang="0">
                    <a:pos x="58" y="1"/>
                  </a:cxn>
                  <a:cxn ang="0">
                    <a:pos x="58" y="0"/>
                  </a:cxn>
                  <a:cxn ang="0">
                    <a:pos x="29" y="11"/>
                  </a:cxn>
                </a:cxnLst>
                <a:rect l="0" t="0" r="r" b="b"/>
                <a:pathLst>
                  <a:path w="58" h="21">
                    <a:moveTo>
                      <a:pt x="29" y="11"/>
                    </a:moveTo>
                    <a:cubicBezTo>
                      <a:pt x="13" y="11"/>
                      <a:pt x="2" y="6"/>
                      <a:pt x="0" y="0"/>
                    </a:cubicBezTo>
                    <a:cubicBezTo>
                      <a:pt x="0" y="0"/>
                      <a:pt x="0" y="1"/>
                      <a:pt x="0" y="1"/>
                    </a:cubicBezTo>
                    <a:cubicBezTo>
                      <a:pt x="0" y="2"/>
                      <a:pt x="0" y="8"/>
                      <a:pt x="0" y="9"/>
                    </a:cubicBezTo>
                    <a:cubicBezTo>
                      <a:pt x="0" y="16"/>
                      <a:pt x="12" y="21"/>
                      <a:pt x="29" y="21"/>
                    </a:cubicBezTo>
                    <a:cubicBezTo>
                      <a:pt x="46" y="21"/>
                      <a:pt x="58" y="16"/>
                      <a:pt x="58" y="9"/>
                    </a:cubicBezTo>
                    <a:cubicBezTo>
                      <a:pt x="58" y="8"/>
                      <a:pt x="58" y="2"/>
                      <a:pt x="58" y="1"/>
                    </a:cubicBezTo>
                    <a:cubicBezTo>
                      <a:pt x="58" y="1"/>
                      <a:pt x="58" y="0"/>
                      <a:pt x="58" y="0"/>
                    </a:cubicBezTo>
                    <a:cubicBezTo>
                      <a:pt x="56" y="6"/>
                      <a:pt x="45" y="11"/>
                      <a:pt x="2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26">
                <a:extLst>
                  <a:ext uri="{FF2B5EF4-FFF2-40B4-BE49-F238E27FC236}">
                    <a16:creationId xmlns="" xmlns:a16="http://schemas.microsoft.com/office/drawing/2014/main" id="{B0B7CB5C-6C0A-4171-83A3-E354DBDB7986}"/>
                  </a:ext>
                </a:extLst>
              </p:cNvPr>
              <p:cNvSpPr>
                <a:spLocks/>
              </p:cNvSpPr>
              <p:nvPr/>
            </p:nvSpPr>
            <p:spPr bwMode="auto">
              <a:xfrm>
                <a:off x="469356" y="3434398"/>
                <a:ext cx="217488" cy="123825"/>
              </a:xfrm>
              <a:custGeom>
                <a:avLst/>
                <a:gdLst/>
                <a:ahLst/>
                <a:cxnLst>
                  <a:cxn ang="0">
                    <a:pos x="29" y="0"/>
                  </a:cxn>
                  <a:cxn ang="0">
                    <a:pos x="0" y="13"/>
                  </a:cxn>
                  <a:cxn ang="0">
                    <a:pos x="0" y="20"/>
                  </a:cxn>
                  <a:cxn ang="0">
                    <a:pos x="29" y="33"/>
                  </a:cxn>
                  <a:cxn ang="0">
                    <a:pos x="58" y="20"/>
                  </a:cxn>
                  <a:cxn ang="0">
                    <a:pos x="58" y="13"/>
                  </a:cxn>
                  <a:cxn ang="0">
                    <a:pos x="29" y="0"/>
                  </a:cxn>
                </a:cxnLst>
                <a:rect l="0" t="0" r="r" b="b"/>
                <a:pathLst>
                  <a:path w="58" h="33">
                    <a:moveTo>
                      <a:pt x="29" y="0"/>
                    </a:moveTo>
                    <a:cubicBezTo>
                      <a:pt x="12" y="0"/>
                      <a:pt x="0" y="6"/>
                      <a:pt x="0" y="13"/>
                    </a:cubicBezTo>
                    <a:cubicBezTo>
                      <a:pt x="0" y="13"/>
                      <a:pt x="0" y="20"/>
                      <a:pt x="0" y="20"/>
                    </a:cubicBezTo>
                    <a:cubicBezTo>
                      <a:pt x="0" y="27"/>
                      <a:pt x="12" y="33"/>
                      <a:pt x="29" y="33"/>
                    </a:cubicBezTo>
                    <a:cubicBezTo>
                      <a:pt x="46" y="33"/>
                      <a:pt x="58" y="27"/>
                      <a:pt x="58" y="20"/>
                    </a:cubicBezTo>
                    <a:cubicBezTo>
                      <a:pt x="58" y="20"/>
                      <a:pt x="58" y="13"/>
                      <a:pt x="58" y="13"/>
                    </a:cubicBezTo>
                    <a:cubicBezTo>
                      <a:pt x="58" y="6"/>
                      <a:pt x="46"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56" name="Right Arrow 255"/>
          <p:cNvSpPr/>
          <p:nvPr/>
        </p:nvSpPr>
        <p:spPr>
          <a:xfrm>
            <a:off x="7007694" y="3601599"/>
            <a:ext cx="703697" cy="418026"/>
          </a:xfrm>
          <a:prstGeom prst="rightArrow">
            <a:avLst>
              <a:gd name="adj1" fmla="val 50000"/>
              <a:gd name="adj2" fmla="val 48825"/>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67" name="Rectangle 266"/>
          <p:cNvSpPr/>
          <p:nvPr/>
        </p:nvSpPr>
        <p:spPr>
          <a:xfrm>
            <a:off x="6572249" y="4229918"/>
            <a:ext cx="1863725" cy="207756"/>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smtClean="0">
                <a:solidFill>
                  <a:schemeClr val="bg1"/>
                </a:solidFill>
              </a:rPr>
              <a:t>Network Segmentation</a:t>
            </a:r>
            <a:endParaRPr lang="en-US" sz="900" dirty="0">
              <a:solidFill>
                <a:schemeClr val="bg1"/>
              </a:solidFill>
            </a:endParaRPr>
          </a:p>
        </p:txBody>
      </p:sp>
      <p:grpSp>
        <p:nvGrpSpPr>
          <p:cNvPr id="257" name="Group 256">
            <a:extLst>
              <a:ext uri="{FF2B5EF4-FFF2-40B4-BE49-F238E27FC236}">
                <a16:creationId xmlns="" xmlns:a16="http://schemas.microsoft.com/office/drawing/2014/main" id="{8215684A-DD61-49EB-A0E1-048A5C572AC6}"/>
              </a:ext>
            </a:extLst>
          </p:cNvPr>
          <p:cNvGrpSpPr>
            <a:grpSpLocks noChangeAspect="1"/>
          </p:cNvGrpSpPr>
          <p:nvPr/>
        </p:nvGrpSpPr>
        <p:grpSpPr bwMode="auto">
          <a:xfrm>
            <a:off x="6612793" y="4238770"/>
            <a:ext cx="166370" cy="173620"/>
            <a:chOff x="4037" y="2275"/>
            <a:chExt cx="1721" cy="1796"/>
          </a:xfrm>
          <a:solidFill>
            <a:schemeClr val="bg1"/>
          </a:solidFill>
        </p:grpSpPr>
        <p:sp>
          <p:nvSpPr>
            <p:cNvPr id="258" name="Freeform 46">
              <a:extLst>
                <a:ext uri="{FF2B5EF4-FFF2-40B4-BE49-F238E27FC236}">
                  <a16:creationId xmlns="" xmlns:a16="http://schemas.microsoft.com/office/drawing/2014/main" id="{35105D10-B472-4EAF-8420-DF04923299DB}"/>
                </a:ext>
              </a:extLst>
            </p:cNvPr>
            <p:cNvSpPr>
              <a:spLocks noEditPoints="1"/>
            </p:cNvSpPr>
            <p:nvPr/>
          </p:nvSpPr>
          <p:spPr bwMode="auto">
            <a:xfrm>
              <a:off x="4719" y="3685"/>
              <a:ext cx="357" cy="386"/>
            </a:xfrm>
            <a:custGeom>
              <a:avLst/>
              <a:gdLst/>
              <a:ahLst/>
              <a:cxnLst>
                <a:cxn ang="0">
                  <a:pos x="96" y="79"/>
                </a:cxn>
                <a:cxn ang="0">
                  <a:pos x="105" y="86"/>
                </a:cxn>
                <a:cxn ang="0">
                  <a:pos x="137" y="100"/>
                </a:cxn>
                <a:cxn ang="0">
                  <a:pos x="153" y="155"/>
                </a:cxn>
                <a:cxn ang="0">
                  <a:pos x="153" y="165"/>
                </a:cxn>
                <a:cxn ang="0">
                  <a:pos x="0" y="165"/>
                </a:cxn>
                <a:cxn ang="0">
                  <a:pos x="0" y="155"/>
                </a:cxn>
                <a:cxn ang="0">
                  <a:pos x="16" y="100"/>
                </a:cxn>
                <a:cxn ang="0">
                  <a:pos x="48" y="86"/>
                </a:cxn>
                <a:cxn ang="0">
                  <a:pos x="58" y="79"/>
                </a:cxn>
                <a:cxn ang="0">
                  <a:pos x="49" y="63"/>
                </a:cxn>
                <a:cxn ang="0">
                  <a:pos x="47" y="62"/>
                </a:cxn>
                <a:cxn ang="0">
                  <a:pos x="43" y="38"/>
                </a:cxn>
                <a:cxn ang="0">
                  <a:pos x="44" y="37"/>
                </a:cxn>
                <a:cxn ang="0">
                  <a:pos x="44" y="29"/>
                </a:cxn>
                <a:cxn ang="0">
                  <a:pos x="46" y="19"/>
                </a:cxn>
                <a:cxn ang="0">
                  <a:pos x="56" y="7"/>
                </a:cxn>
                <a:cxn ang="0">
                  <a:pos x="75" y="0"/>
                </a:cxn>
                <a:cxn ang="0">
                  <a:pos x="78" y="0"/>
                </a:cxn>
                <a:cxn ang="0">
                  <a:pos x="97" y="7"/>
                </a:cxn>
                <a:cxn ang="0">
                  <a:pos x="107" y="19"/>
                </a:cxn>
                <a:cxn ang="0">
                  <a:pos x="109" y="29"/>
                </a:cxn>
                <a:cxn ang="0">
                  <a:pos x="109" y="37"/>
                </a:cxn>
                <a:cxn ang="0">
                  <a:pos x="110" y="38"/>
                </a:cxn>
                <a:cxn ang="0">
                  <a:pos x="106" y="62"/>
                </a:cxn>
                <a:cxn ang="0">
                  <a:pos x="104" y="63"/>
                </a:cxn>
                <a:cxn ang="0">
                  <a:pos x="96" y="79"/>
                </a:cxn>
                <a:cxn ang="0">
                  <a:pos x="62" y="83"/>
                </a:cxn>
                <a:cxn ang="0">
                  <a:pos x="54" y="89"/>
                </a:cxn>
                <a:cxn ang="0">
                  <a:pos x="69" y="122"/>
                </a:cxn>
                <a:cxn ang="0">
                  <a:pos x="71" y="106"/>
                </a:cxn>
                <a:cxn ang="0">
                  <a:pos x="71" y="104"/>
                </a:cxn>
                <a:cxn ang="0">
                  <a:pos x="69" y="100"/>
                </a:cxn>
                <a:cxn ang="0">
                  <a:pos x="70" y="91"/>
                </a:cxn>
                <a:cxn ang="0">
                  <a:pos x="77" y="92"/>
                </a:cxn>
                <a:cxn ang="0">
                  <a:pos x="83" y="91"/>
                </a:cxn>
                <a:cxn ang="0">
                  <a:pos x="84" y="100"/>
                </a:cxn>
                <a:cxn ang="0">
                  <a:pos x="82" y="104"/>
                </a:cxn>
                <a:cxn ang="0">
                  <a:pos x="82" y="106"/>
                </a:cxn>
                <a:cxn ang="0">
                  <a:pos x="84" y="123"/>
                </a:cxn>
                <a:cxn ang="0">
                  <a:pos x="99" y="89"/>
                </a:cxn>
                <a:cxn ang="0">
                  <a:pos x="91" y="83"/>
                </a:cxn>
                <a:cxn ang="0">
                  <a:pos x="83" y="88"/>
                </a:cxn>
                <a:cxn ang="0">
                  <a:pos x="70" y="88"/>
                </a:cxn>
                <a:cxn ang="0">
                  <a:pos x="62" y="83"/>
                </a:cxn>
              </a:cxnLst>
              <a:rect l="0" t="0" r="r" b="b"/>
              <a:pathLst>
                <a:path w="153" h="165">
                  <a:moveTo>
                    <a:pt x="96" y="79"/>
                  </a:moveTo>
                  <a:cubicBezTo>
                    <a:pt x="98" y="82"/>
                    <a:pt x="102" y="85"/>
                    <a:pt x="105" y="86"/>
                  </a:cubicBezTo>
                  <a:cubicBezTo>
                    <a:pt x="137" y="100"/>
                    <a:pt x="137" y="100"/>
                    <a:pt x="137" y="100"/>
                  </a:cubicBezTo>
                  <a:cubicBezTo>
                    <a:pt x="152" y="105"/>
                    <a:pt x="153" y="142"/>
                    <a:pt x="153" y="155"/>
                  </a:cubicBezTo>
                  <a:cubicBezTo>
                    <a:pt x="153" y="165"/>
                    <a:pt x="153" y="165"/>
                    <a:pt x="153" y="165"/>
                  </a:cubicBezTo>
                  <a:cubicBezTo>
                    <a:pt x="0" y="165"/>
                    <a:pt x="0" y="165"/>
                    <a:pt x="0" y="165"/>
                  </a:cubicBezTo>
                  <a:cubicBezTo>
                    <a:pt x="0" y="155"/>
                    <a:pt x="0" y="155"/>
                    <a:pt x="0" y="155"/>
                  </a:cubicBezTo>
                  <a:cubicBezTo>
                    <a:pt x="0" y="142"/>
                    <a:pt x="1" y="105"/>
                    <a:pt x="16" y="100"/>
                  </a:cubicBezTo>
                  <a:cubicBezTo>
                    <a:pt x="48" y="86"/>
                    <a:pt x="48" y="86"/>
                    <a:pt x="48" y="86"/>
                  </a:cubicBezTo>
                  <a:cubicBezTo>
                    <a:pt x="51" y="85"/>
                    <a:pt x="56" y="82"/>
                    <a:pt x="58" y="79"/>
                  </a:cubicBezTo>
                  <a:cubicBezTo>
                    <a:pt x="54" y="74"/>
                    <a:pt x="50" y="68"/>
                    <a:pt x="49" y="63"/>
                  </a:cubicBezTo>
                  <a:cubicBezTo>
                    <a:pt x="47" y="62"/>
                    <a:pt x="47" y="62"/>
                    <a:pt x="47" y="62"/>
                  </a:cubicBezTo>
                  <a:cubicBezTo>
                    <a:pt x="44" y="53"/>
                    <a:pt x="43" y="47"/>
                    <a:pt x="43" y="38"/>
                  </a:cubicBezTo>
                  <a:cubicBezTo>
                    <a:pt x="44" y="37"/>
                    <a:pt x="44" y="37"/>
                    <a:pt x="44" y="37"/>
                  </a:cubicBezTo>
                  <a:cubicBezTo>
                    <a:pt x="44" y="34"/>
                    <a:pt x="44" y="32"/>
                    <a:pt x="44" y="29"/>
                  </a:cubicBezTo>
                  <a:cubicBezTo>
                    <a:pt x="45" y="26"/>
                    <a:pt x="45" y="22"/>
                    <a:pt x="46" y="19"/>
                  </a:cubicBezTo>
                  <a:cubicBezTo>
                    <a:pt x="48" y="14"/>
                    <a:pt x="52" y="10"/>
                    <a:pt x="56" y="7"/>
                  </a:cubicBezTo>
                  <a:cubicBezTo>
                    <a:pt x="62" y="3"/>
                    <a:pt x="68" y="0"/>
                    <a:pt x="75" y="0"/>
                  </a:cubicBezTo>
                  <a:cubicBezTo>
                    <a:pt x="78" y="0"/>
                    <a:pt x="78" y="0"/>
                    <a:pt x="78" y="0"/>
                  </a:cubicBezTo>
                  <a:cubicBezTo>
                    <a:pt x="85" y="0"/>
                    <a:pt x="92" y="3"/>
                    <a:pt x="97" y="7"/>
                  </a:cubicBezTo>
                  <a:cubicBezTo>
                    <a:pt x="101" y="10"/>
                    <a:pt x="105" y="14"/>
                    <a:pt x="107" y="19"/>
                  </a:cubicBezTo>
                  <a:cubicBezTo>
                    <a:pt x="108" y="22"/>
                    <a:pt x="109" y="26"/>
                    <a:pt x="109" y="29"/>
                  </a:cubicBezTo>
                  <a:cubicBezTo>
                    <a:pt x="109" y="32"/>
                    <a:pt x="109" y="34"/>
                    <a:pt x="109" y="37"/>
                  </a:cubicBezTo>
                  <a:cubicBezTo>
                    <a:pt x="110" y="38"/>
                    <a:pt x="110" y="38"/>
                    <a:pt x="110" y="38"/>
                  </a:cubicBezTo>
                  <a:cubicBezTo>
                    <a:pt x="111" y="47"/>
                    <a:pt x="109" y="53"/>
                    <a:pt x="106" y="62"/>
                  </a:cubicBezTo>
                  <a:cubicBezTo>
                    <a:pt x="104" y="63"/>
                    <a:pt x="104" y="63"/>
                    <a:pt x="104" y="63"/>
                  </a:cubicBezTo>
                  <a:cubicBezTo>
                    <a:pt x="103" y="68"/>
                    <a:pt x="99" y="74"/>
                    <a:pt x="96" y="79"/>
                  </a:cubicBezTo>
                  <a:moveTo>
                    <a:pt x="62" y="83"/>
                  </a:moveTo>
                  <a:cubicBezTo>
                    <a:pt x="60" y="85"/>
                    <a:pt x="57" y="88"/>
                    <a:pt x="54" y="89"/>
                  </a:cubicBezTo>
                  <a:cubicBezTo>
                    <a:pt x="69" y="122"/>
                    <a:pt x="69" y="122"/>
                    <a:pt x="69" y="122"/>
                  </a:cubicBezTo>
                  <a:cubicBezTo>
                    <a:pt x="70" y="116"/>
                    <a:pt x="70" y="110"/>
                    <a:pt x="71" y="106"/>
                  </a:cubicBezTo>
                  <a:cubicBezTo>
                    <a:pt x="71" y="105"/>
                    <a:pt x="72" y="104"/>
                    <a:pt x="71" y="104"/>
                  </a:cubicBezTo>
                  <a:cubicBezTo>
                    <a:pt x="70" y="103"/>
                    <a:pt x="69" y="101"/>
                    <a:pt x="69" y="100"/>
                  </a:cubicBezTo>
                  <a:cubicBezTo>
                    <a:pt x="68" y="97"/>
                    <a:pt x="68" y="91"/>
                    <a:pt x="70" y="91"/>
                  </a:cubicBezTo>
                  <a:cubicBezTo>
                    <a:pt x="72" y="91"/>
                    <a:pt x="75" y="92"/>
                    <a:pt x="77" y="92"/>
                  </a:cubicBezTo>
                  <a:cubicBezTo>
                    <a:pt x="78" y="92"/>
                    <a:pt x="81" y="91"/>
                    <a:pt x="83" y="91"/>
                  </a:cubicBezTo>
                  <a:cubicBezTo>
                    <a:pt x="85" y="91"/>
                    <a:pt x="85" y="97"/>
                    <a:pt x="84" y="100"/>
                  </a:cubicBezTo>
                  <a:cubicBezTo>
                    <a:pt x="84" y="101"/>
                    <a:pt x="83" y="103"/>
                    <a:pt x="82" y="104"/>
                  </a:cubicBezTo>
                  <a:cubicBezTo>
                    <a:pt x="82" y="104"/>
                    <a:pt x="82" y="105"/>
                    <a:pt x="82" y="106"/>
                  </a:cubicBezTo>
                  <a:cubicBezTo>
                    <a:pt x="83" y="110"/>
                    <a:pt x="84" y="116"/>
                    <a:pt x="84" y="123"/>
                  </a:cubicBezTo>
                  <a:cubicBezTo>
                    <a:pt x="99" y="89"/>
                    <a:pt x="99" y="89"/>
                    <a:pt x="99" y="89"/>
                  </a:cubicBezTo>
                  <a:cubicBezTo>
                    <a:pt x="96" y="88"/>
                    <a:pt x="93" y="85"/>
                    <a:pt x="91" y="83"/>
                  </a:cubicBezTo>
                  <a:cubicBezTo>
                    <a:pt x="89" y="85"/>
                    <a:pt x="86" y="87"/>
                    <a:pt x="83" y="88"/>
                  </a:cubicBezTo>
                  <a:cubicBezTo>
                    <a:pt x="79" y="89"/>
                    <a:pt x="74" y="89"/>
                    <a:pt x="70" y="88"/>
                  </a:cubicBezTo>
                  <a:cubicBezTo>
                    <a:pt x="67" y="87"/>
                    <a:pt x="64" y="85"/>
                    <a:pt x="62"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9" name="Freeform 47">
              <a:extLst>
                <a:ext uri="{FF2B5EF4-FFF2-40B4-BE49-F238E27FC236}">
                  <a16:creationId xmlns="" xmlns:a16="http://schemas.microsoft.com/office/drawing/2014/main" id="{20C2640F-3817-4098-878A-A0D45EE9A3E6}"/>
                </a:ext>
              </a:extLst>
            </p:cNvPr>
            <p:cNvSpPr>
              <a:spLocks noEditPoints="1"/>
            </p:cNvSpPr>
            <p:nvPr/>
          </p:nvSpPr>
          <p:spPr bwMode="auto">
            <a:xfrm>
              <a:off x="5403" y="3001"/>
              <a:ext cx="355" cy="386"/>
            </a:xfrm>
            <a:custGeom>
              <a:avLst/>
              <a:gdLst/>
              <a:ahLst/>
              <a:cxnLst>
                <a:cxn ang="0">
                  <a:pos x="95" y="78"/>
                </a:cxn>
                <a:cxn ang="0">
                  <a:pos x="105" y="85"/>
                </a:cxn>
                <a:cxn ang="0">
                  <a:pos x="137" y="99"/>
                </a:cxn>
                <a:cxn ang="0">
                  <a:pos x="152" y="155"/>
                </a:cxn>
                <a:cxn ang="0">
                  <a:pos x="152" y="165"/>
                </a:cxn>
                <a:cxn ang="0">
                  <a:pos x="0" y="165"/>
                </a:cxn>
                <a:cxn ang="0">
                  <a:pos x="0" y="155"/>
                </a:cxn>
                <a:cxn ang="0">
                  <a:pos x="15" y="99"/>
                </a:cxn>
                <a:cxn ang="0">
                  <a:pos x="47" y="85"/>
                </a:cxn>
                <a:cxn ang="0">
                  <a:pos x="57" y="78"/>
                </a:cxn>
                <a:cxn ang="0">
                  <a:pos x="48" y="62"/>
                </a:cxn>
                <a:cxn ang="0">
                  <a:pos x="46" y="61"/>
                </a:cxn>
                <a:cxn ang="0">
                  <a:pos x="42" y="37"/>
                </a:cxn>
                <a:cxn ang="0">
                  <a:pos x="44" y="36"/>
                </a:cxn>
                <a:cxn ang="0">
                  <a:pos x="44" y="29"/>
                </a:cxn>
                <a:cxn ang="0">
                  <a:pos x="45" y="18"/>
                </a:cxn>
                <a:cxn ang="0">
                  <a:pos x="55" y="6"/>
                </a:cxn>
                <a:cxn ang="0">
                  <a:pos x="74" y="0"/>
                </a:cxn>
                <a:cxn ang="0">
                  <a:pos x="77" y="0"/>
                </a:cxn>
                <a:cxn ang="0">
                  <a:pos x="96" y="6"/>
                </a:cxn>
                <a:cxn ang="0">
                  <a:pos x="106" y="18"/>
                </a:cxn>
                <a:cxn ang="0">
                  <a:pos x="108" y="29"/>
                </a:cxn>
                <a:cxn ang="0">
                  <a:pos x="108" y="36"/>
                </a:cxn>
                <a:cxn ang="0">
                  <a:pos x="110" y="37"/>
                </a:cxn>
                <a:cxn ang="0">
                  <a:pos x="106" y="61"/>
                </a:cxn>
                <a:cxn ang="0">
                  <a:pos x="104" y="62"/>
                </a:cxn>
                <a:cxn ang="0">
                  <a:pos x="95" y="78"/>
                </a:cxn>
                <a:cxn ang="0">
                  <a:pos x="61" y="82"/>
                </a:cxn>
                <a:cxn ang="0">
                  <a:pos x="53" y="89"/>
                </a:cxn>
                <a:cxn ang="0">
                  <a:pos x="68" y="122"/>
                </a:cxn>
                <a:cxn ang="0">
                  <a:pos x="71" y="105"/>
                </a:cxn>
                <a:cxn ang="0">
                  <a:pos x="70" y="103"/>
                </a:cxn>
                <a:cxn ang="0">
                  <a:pos x="68" y="99"/>
                </a:cxn>
                <a:cxn ang="0">
                  <a:pos x="70" y="90"/>
                </a:cxn>
                <a:cxn ang="0">
                  <a:pos x="76" y="91"/>
                </a:cxn>
                <a:cxn ang="0">
                  <a:pos x="82" y="90"/>
                </a:cxn>
                <a:cxn ang="0">
                  <a:pos x="84" y="99"/>
                </a:cxn>
                <a:cxn ang="0">
                  <a:pos x="81" y="103"/>
                </a:cxn>
                <a:cxn ang="0">
                  <a:pos x="81" y="105"/>
                </a:cxn>
                <a:cxn ang="0">
                  <a:pos x="84" y="122"/>
                </a:cxn>
                <a:cxn ang="0">
                  <a:pos x="99" y="89"/>
                </a:cxn>
                <a:cxn ang="0">
                  <a:pos x="91" y="82"/>
                </a:cxn>
                <a:cxn ang="0">
                  <a:pos x="82" y="87"/>
                </a:cxn>
                <a:cxn ang="0">
                  <a:pos x="70" y="87"/>
                </a:cxn>
                <a:cxn ang="0">
                  <a:pos x="61" y="82"/>
                </a:cxn>
              </a:cxnLst>
              <a:rect l="0" t="0" r="r" b="b"/>
              <a:pathLst>
                <a:path w="152" h="165">
                  <a:moveTo>
                    <a:pt x="95" y="78"/>
                  </a:moveTo>
                  <a:cubicBezTo>
                    <a:pt x="97" y="82"/>
                    <a:pt x="101" y="84"/>
                    <a:pt x="105" y="85"/>
                  </a:cubicBezTo>
                  <a:cubicBezTo>
                    <a:pt x="137" y="99"/>
                    <a:pt x="137" y="99"/>
                    <a:pt x="137" y="99"/>
                  </a:cubicBezTo>
                  <a:cubicBezTo>
                    <a:pt x="152" y="104"/>
                    <a:pt x="152" y="141"/>
                    <a:pt x="152" y="155"/>
                  </a:cubicBezTo>
                  <a:cubicBezTo>
                    <a:pt x="152" y="165"/>
                    <a:pt x="152" y="165"/>
                    <a:pt x="152" y="165"/>
                  </a:cubicBezTo>
                  <a:cubicBezTo>
                    <a:pt x="0" y="165"/>
                    <a:pt x="0" y="165"/>
                    <a:pt x="0" y="165"/>
                  </a:cubicBezTo>
                  <a:cubicBezTo>
                    <a:pt x="0" y="155"/>
                    <a:pt x="0" y="155"/>
                    <a:pt x="0" y="155"/>
                  </a:cubicBezTo>
                  <a:cubicBezTo>
                    <a:pt x="0" y="141"/>
                    <a:pt x="0" y="104"/>
                    <a:pt x="15" y="99"/>
                  </a:cubicBezTo>
                  <a:cubicBezTo>
                    <a:pt x="47" y="85"/>
                    <a:pt x="47" y="85"/>
                    <a:pt x="47" y="85"/>
                  </a:cubicBezTo>
                  <a:cubicBezTo>
                    <a:pt x="51" y="84"/>
                    <a:pt x="55" y="82"/>
                    <a:pt x="57" y="78"/>
                  </a:cubicBezTo>
                  <a:cubicBezTo>
                    <a:pt x="53" y="74"/>
                    <a:pt x="50" y="68"/>
                    <a:pt x="48" y="62"/>
                  </a:cubicBezTo>
                  <a:cubicBezTo>
                    <a:pt x="46" y="61"/>
                    <a:pt x="46" y="61"/>
                    <a:pt x="46" y="61"/>
                  </a:cubicBezTo>
                  <a:cubicBezTo>
                    <a:pt x="43" y="53"/>
                    <a:pt x="42" y="46"/>
                    <a:pt x="42" y="37"/>
                  </a:cubicBezTo>
                  <a:cubicBezTo>
                    <a:pt x="44" y="36"/>
                    <a:pt x="44" y="36"/>
                    <a:pt x="44" y="36"/>
                  </a:cubicBezTo>
                  <a:cubicBezTo>
                    <a:pt x="44" y="34"/>
                    <a:pt x="44" y="31"/>
                    <a:pt x="44" y="29"/>
                  </a:cubicBezTo>
                  <a:cubicBezTo>
                    <a:pt x="44" y="25"/>
                    <a:pt x="44" y="21"/>
                    <a:pt x="45" y="18"/>
                  </a:cubicBezTo>
                  <a:cubicBezTo>
                    <a:pt x="47" y="13"/>
                    <a:pt x="51" y="9"/>
                    <a:pt x="55" y="6"/>
                  </a:cubicBezTo>
                  <a:cubicBezTo>
                    <a:pt x="61" y="2"/>
                    <a:pt x="68" y="0"/>
                    <a:pt x="74" y="0"/>
                  </a:cubicBezTo>
                  <a:cubicBezTo>
                    <a:pt x="77" y="0"/>
                    <a:pt x="77" y="0"/>
                    <a:pt x="77" y="0"/>
                  </a:cubicBezTo>
                  <a:cubicBezTo>
                    <a:pt x="84" y="0"/>
                    <a:pt x="91" y="2"/>
                    <a:pt x="96" y="6"/>
                  </a:cubicBezTo>
                  <a:cubicBezTo>
                    <a:pt x="101" y="9"/>
                    <a:pt x="105" y="13"/>
                    <a:pt x="106" y="18"/>
                  </a:cubicBezTo>
                  <a:cubicBezTo>
                    <a:pt x="108" y="21"/>
                    <a:pt x="108" y="25"/>
                    <a:pt x="108" y="29"/>
                  </a:cubicBezTo>
                  <a:cubicBezTo>
                    <a:pt x="108" y="31"/>
                    <a:pt x="108" y="34"/>
                    <a:pt x="108" y="36"/>
                  </a:cubicBezTo>
                  <a:cubicBezTo>
                    <a:pt x="110" y="37"/>
                    <a:pt x="110" y="37"/>
                    <a:pt x="110" y="37"/>
                  </a:cubicBezTo>
                  <a:cubicBezTo>
                    <a:pt x="110" y="46"/>
                    <a:pt x="109" y="53"/>
                    <a:pt x="106" y="61"/>
                  </a:cubicBezTo>
                  <a:cubicBezTo>
                    <a:pt x="104" y="62"/>
                    <a:pt x="104" y="62"/>
                    <a:pt x="104" y="62"/>
                  </a:cubicBezTo>
                  <a:cubicBezTo>
                    <a:pt x="102" y="68"/>
                    <a:pt x="99" y="74"/>
                    <a:pt x="95" y="78"/>
                  </a:cubicBezTo>
                  <a:moveTo>
                    <a:pt x="61" y="82"/>
                  </a:moveTo>
                  <a:cubicBezTo>
                    <a:pt x="59" y="85"/>
                    <a:pt x="56" y="87"/>
                    <a:pt x="53" y="89"/>
                  </a:cubicBezTo>
                  <a:cubicBezTo>
                    <a:pt x="68" y="122"/>
                    <a:pt x="68" y="122"/>
                    <a:pt x="68" y="122"/>
                  </a:cubicBezTo>
                  <a:cubicBezTo>
                    <a:pt x="69" y="115"/>
                    <a:pt x="70" y="109"/>
                    <a:pt x="71" y="105"/>
                  </a:cubicBezTo>
                  <a:cubicBezTo>
                    <a:pt x="71" y="104"/>
                    <a:pt x="71" y="103"/>
                    <a:pt x="70" y="103"/>
                  </a:cubicBezTo>
                  <a:cubicBezTo>
                    <a:pt x="70" y="102"/>
                    <a:pt x="68" y="101"/>
                    <a:pt x="68" y="99"/>
                  </a:cubicBezTo>
                  <a:cubicBezTo>
                    <a:pt x="68" y="97"/>
                    <a:pt x="67" y="90"/>
                    <a:pt x="70" y="90"/>
                  </a:cubicBezTo>
                  <a:cubicBezTo>
                    <a:pt x="71" y="91"/>
                    <a:pt x="74" y="91"/>
                    <a:pt x="76" y="91"/>
                  </a:cubicBezTo>
                  <a:cubicBezTo>
                    <a:pt x="78" y="91"/>
                    <a:pt x="80" y="91"/>
                    <a:pt x="82" y="90"/>
                  </a:cubicBezTo>
                  <a:cubicBezTo>
                    <a:pt x="85" y="90"/>
                    <a:pt x="84" y="97"/>
                    <a:pt x="84" y="99"/>
                  </a:cubicBezTo>
                  <a:cubicBezTo>
                    <a:pt x="84" y="101"/>
                    <a:pt x="82" y="102"/>
                    <a:pt x="81" y="103"/>
                  </a:cubicBezTo>
                  <a:cubicBezTo>
                    <a:pt x="81" y="103"/>
                    <a:pt x="81" y="104"/>
                    <a:pt x="81" y="105"/>
                  </a:cubicBezTo>
                  <a:cubicBezTo>
                    <a:pt x="82" y="109"/>
                    <a:pt x="83" y="115"/>
                    <a:pt x="84" y="122"/>
                  </a:cubicBezTo>
                  <a:cubicBezTo>
                    <a:pt x="99" y="89"/>
                    <a:pt x="99" y="89"/>
                    <a:pt x="99" y="89"/>
                  </a:cubicBezTo>
                  <a:cubicBezTo>
                    <a:pt x="96" y="87"/>
                    <a:pt x="93" y="85"/>
                    <a:pt x="91" y="82"/>
                  </a:cubicBezTo>
                  <a:cubicBezTo>
                    <a:pt x="88" y="84"/>
                    <a:pt x="85" y="86"/>
                    <a:pt x="82" y="87"/>
                  </a:cubicBezTo>
                  <a:cubicBezTo>
                    <a:pt x="78" y="88"/>
                    <a:pt x="74" y="88"/>
                    <a:pt x="70" y="87"/>
                  </a:cubicBezTo>
                  <a:cubicBezTo>
                    <a:pt x="67" y="86"/>
                    <a:pt x="64" y="84"/>
                    <a:pt x="61"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0" name="Freeform 48">
              <a:extLst>
                <a:ext uri="{FF2B5EF4-FFF2-40B4-BE49-F238E27FC236}">
                  <a16:creationId xmlns="" xmlns:a16="http://schemas.microsoft.com/office/drawing/2014/main" id="{009353E9-3E5A-4FE1-8F45-51B69C01076F}"/>
                </a:ext>
              </a:extLst>
            </p:cNvPr>
            <p:cNvSpPr>
              <a:spLocks noEditPoints="1"/>
            </p:cNvSpPr>
            <p:nvPr/>
          </p:nvSpPr>
          <p:spPr bwMode="auto">
            <a:xfrm>
              <a:off x="4541" y="3001"/>
              <a:ext cx="712" cy="472"/>
            </a:xfrm>
            <a:custGeom>
              <a:avLst/>
              <a:gdLst/>
              <a:ahLst/>
              <a:cxnLst>
                <a:cxn ang="0">
                  <a:pos x="29" y="159"/>
                </a:cxn>
                <a:cxn ang="0">
                  <a:pos x="29" y="0"/>
                </a:cxn>
                <a:cxn ang="0">
                  <a:pos x="276" y="0"/>
                </a:cxn>
                <a:cxn ang="0">
                  <a:pos x="276" y="159"/>
                </a:cxn>
                <a:cxn ang="0">
                  <a:pos x="305" y="185"/>
                </a:cxn>
                <a:cxn ang="0">
                  <a:pos x="305" y="202"/>
                </a:cxn>
                <a:cxn ang="0">
                  <a:pos x="0" y="202"/>
                </a:cxn>
                <a:cxn ang="0">
                  <a:pos x="0" y="185"/>
                </a:cxn>
                <a:cxn ang="0">
                  <a:pos x="29" y="159"/>
                </a:cxn>
                <a:cxn ang="0">
                  <a:pos x="48" y="139"/>
                </a:cxn>
                <a:cxn ang="0">
                  <a:pos x="257" y="139"/>
                </a:cxn>
                <a:cxn ang="0">
                  <a:pos x="257" y="19"/>
                </a:cxn>
                <a:cxn ang="0">
                  <a:pos x="48" y="19"/>
                </a:cxn>
                <a:cxn ang="0">
                  <a:pos x="48" y="139"/>
                </a:cxn>
              </a:cxnLst>
              <a:rect l="0" t="0" r="r" b="b"/>
              <a:pathLst>
                <a:path w="305" h="202">
                  <a:moveTo>
                    <a:pt x="29" y="159"/>
                  </a:moveTo>
                  <a:cubicBezTo>
                    <a:pt x="29" y="0"/>
                    <a:pt x="29" y="0"/>
                    <a:pt x="29" y="0"/>
                  </a:cubicBezTo>
                  <a:cubicBezTo>
                    <a:pt x="276" y="0"/>
                    <a:pt x="276" y="0"/>
                    <a:pt x="276" y="0"/>
                  </a:cubicBezTo>
                  <a:cubicBezTo>
                    <a:pt x="276" y="159"/>
                    <a:pt x="276" y="159"/>
                    <a:pt x="276" y="159"/>
                  </a:cubicBezTo>
                  <a:cubicBezTo>
                    <a:pt x="286" y="167"/>
                    <a:pt x="295" y="176"/>
                    <a:pt x="305" y="185"/>
                  </a:cubicBezTo>
                  <a:cubicBezTo>
                    <a:pt x="305" y="202"/>
                    <a:pt x="305" y="202"/>
                    <a:pt x="305" y="202"/>
                  </a:cubicBezTo>
                  <a:cubicBezTo>
                    <a:pt x="0" y="202"/>
                    <a:pt x="0" y="202"/>
                    <a:pt x="0" y="202"/>
                  </a:cubicBezTo>
                  <a:cubicBezTo>
                    <a:pt x="0" y="185"/>
                    <a:pt x="0" y="185"/>
                    <a:pt x="0" y="185"/>
                  </a:cubicBezTo>
                  <a:cubicBezTo>
                    <a:pt x="10" y="176"/>
                    <a:pt x="20" y="167"/>
                    <a:pt x="29" y="159"/>
                  </a:cubicBezTo>
                  <a:moveTo>
                    <a:pt x="48" y="139"/>
                  </a:moveTo>
                  <a:cubicBezTo>
                    <a:pt x="257" y="139"/>
                    <a:pt x="257" y="139"/>
                    <a:pt x="257" y="139"/>
                  </a:cubicBezTo>
                  <a:cubicBezTo>
                    <a:pt x="257" y="19"/>
                    <a:pt x="257" y="19"/>
                    <a:pt x="257" y="19"/>
                  </a:cubicBezTo>
                  <a:cubicBezTo>
                    <a:pt x="48" y="19"/>
                    <a:pt x="48" y="19"/>
                    <a:pt x="48" y="19"/>
                  </a:cubicBezTo>
                  <a:lnTo>
                    <a:pt x="48" y="1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1" name="Freeform 49">
              <a:extLst>
                <a:ext uri="{FF2B5EF4-FFF2-40B4-BE49-F238E27FC236}">
                  <a16:creationId xmlns="" xmlns:a16="http://schemas.microsoft.com/office/drawing/2014/main" id="{07FD8566-9293-4E21-82C4-980E165B0E17}"/>
                </a:ext>
              </a:extLst>
            </p:cNvPr>
            <p:cNvSpPr>
              <a:spLocks noEditPoints="1"/>
            </p:cNvSpPr>
            <p:nvPr/>
          </p:nvSpPr>
          <p:spPr bwMode="auto">
            <a:xfrm>
              <a:off x="4037" y="3001"/>
              <a:ext cx="357" cy="386"/>
            </a:xfrm>
            <a:custGeom>
              <a:avLst/>
              <a:gdLst/>
              <a:ahLst/>
              <a:cxnLst>
                <a:cxn ang="0">
                  <a:pos x="96" y="78"/>
                </a:cxn>
                <a:cxn ang="0">
                  <a:pos x="105" y="85"/>
                </a:cxn>
                <a:cxn ang="0">
                  <a:pos x="137" y="99"/>
                </a:cxn>
                <a:cxn ang="0">
                  <a:pos x="153" y="155"/>
                </a:cxn>
                <a:cxn ang="0">
                  <a:pos x="153" y="165"/>
                </a:cxn>
                <a:cxn ang="0">
                  <a:pos x="0" y="165"/>
                </a:cxn>
                <a:cxn ang="0">
                  <a:pos x="0" y="155"/>
                </a:cxn>
                <a:cxn ang="0">
                  <a:pos x="16" y="99"/>
                </a:cxn>
                <a:cxn ang="0">
                  <a:pos x="48" y="85"/>
                </a:cxn>
                <a:cxn ang="0">
                  <a:pos x="58" y="78"/>
                </a:cxn>
                <a:cxn ang="0">
                  <a:pos x="49" y="62"/>
                </a:cxn>
                <a:cxn ang="0">
                  <a:pos x="47" y="61"/>
                </a:cxn>
                <a:cxn ang="0">
                  <a:pos x="43" y="37"/>
                </a:cxn>
                <a:cxn ang="0">
                  <a:pos x="45" y="36"/>
                </a:cxn>
                <a:cxn ang="0">
                  <a:pos x="45"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7" y="61"/>
                </a:cxn>
                <a:cxn ang="0">
                  <a:pos x="105"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5" y="99"/>
                </a:cxn>
                <a:cxn ang="0">
                  <a:pos x="82" y="103"/>
                </a:cxn>
                <a:cxn ang="0">
                  <a:pos x="82" y="105"/>
                </a:cxn>
                <a:cxn ang="0">
                  <a:pos x="84" y="122"/>
                </a:cxn>
                <a:cxn ang="0">
                  <a:pos x="99" y="89"/>
                </a:cxn>
                <a:cxn ang="0">
                  <a:pos x="92" y="82"/>
                </a:cxn>
                <a:cxn ang="0">
                  <a:pos x="83" y="87"/>
                </a:cxn>
                <a:cxn ang="0">
                  <a:pos x="70" y="87"/>
                </a:cxn>
                <a:cxn ang="0">
                  <a:pos x="62" y="82"/>
                </a:cxn>
              </a:cxnLst>
              <a:rect l="0" t="0" r="r" b="b"/>
              <a:pathLst>
                <a:path w="153" h="165">
                  <a:moveTo>
                    <a:pt x="96" y="78"/>
                  </a:moveTo>
                  <a:cubicBezTo>
                    <a:pt x="98" y="82"/>
                    <a:pt x="102" y="84"/>
                    <a:pt x="105" y="85"/>
                  </a:cubicBezTo>
                  <a:cubicBezTo>
                    <a:pt x="137" y="99"/>
                    <a:pt x="137" y="99"/>
                    <a:pt x="137" y="99"/>
                  </a:cubicBezTo>
                  <a:cubicBezTo>
                    <a:pt x="152" y="104"/>
                    <a:pt x="153" y="141"/>
                    <a:pt x="153" y="155"/>
                  </a:cubicBezTo>
                  <a:cubicBezTo>
                    <a:pt x="153" y="165"/>
                    <a:pt x="153" y="165"/>
                    <a:pt x="153" y="165"/>
                  </a:cubicBezTo>
                  <a:cubicBezTo>
                    <a:pt x="0" y="165"/>
                    <a:pt x="0" y="165"/>
                    <a:pt x="0" y="165"/>
                  </a:cubicBezTo>
                  <a:cubicBezTo>
                    <a:pt x="0" y="155"/>
                    <a:pt x="0" y="155"/>
                    <a:pt x="0" y="155"/>
                  </a:cubicBezTo>
                  <a:cubicBezTo>
                    <a:pt x="0" y="141"/>
                    <a:pt x="1" y="104"/>
                    <a:pt x="16" y="99"/>
                  </a:cubicBezTo>
                  <a:cubicBezTo>
                    <a:pt x="48" y="85"/>
                    <a:pt x="48" y="85"/>
                    <a:pt x="48" y="85"/>
                  </a:cubicBezTo>
                  <a:cubicBezTo>
                    <a:pt x="52" y="84"/>
                    <a:pt x="56" y="82"/>
                    <a:pt x="58" y="78"/>
                  </a:cubicBezTo>
                  <a:cubicBezTo>
                    <a:pt x="54" y="74"/>
                    <a:pt x="50" y="68"/>
                    <a:pt x="49" y="62"/>
                  </a:cubicBezTo>
                  <a:cubicBezTo>
                    <a:pt x="47" y="61"/>
                    <a:pt x="47" y="61"/>
                    <a:pt x="47" y="61"/>
                  </a:cubicBezTo>
                  <a:cubicBezTo>
                    <a:pt x="44" y="53"/>
                    <a:pt x="43" y="46"/>
                    <a:pt x="43" y="37"/>
                  </a:cubicBezTo>
                  <a:cubicBezTo>
                    <a:pt x="45" y="36"/>
                    <a:pt x="45" y="36"/>
                    <a:pt x="45" y="36"/>
                  </a:cubicBezTo>
                  <a:cubicBezTo>
                    <a:pt x="44" y="34"/>
                    <a:pt x="44" y="31"/>
                    <a:pt x="45" y="29"/>
                  </a:cubicBezTo>
                  <a:cubicBezTo>
                    <a:pt x="45" y="25"/>
                    <a:pt x="45" y="21"/>
                    <a:pt x="46" y="18"/>
                  </a:cubicBezTo>
                  <a:cubicBezTo>
                    <a:pt x="48" y="13"/>
                    <a:pt x="52" y="9"/>
                    <a:pt x="56" y="6"/>
                  </a:cubicBezTo>
                  <a:cubicBezTo>
                    <a:pt x="62" y="2"/>
                    <a:pt x="69" y="0"/>
                    <a:pt x="75" y="0"/>
                  </a:cubicBezTo>
                  <a:cubicBezTo>
                    <a:pt x="78" y="0"/>
                    <a:pt x="78" y="0"/>
                    <a:pt x="78" y="0"/>
                  </a:cubicBezTo>
                  <a:cubicBezTo>
                    <a:pt x="85" y="0"/>
                    <a:pt x="92" y="2"/>
                    <a:pt x="97" y="6"/>
                  </a:cubicBezTo>
                  <a:cubicBezTo>
                    <a:pt x="102" y="9"/>
                    <a:pt x="106" y="13"/>
                    <a:pt x="107" y="18"/>
                  </a:cubicBezTo>
                  <a:cubicBezTo>
                    <a:pt x="108" y="21"/>
                    <a:pt x="109" y="25"/>
                    <a:pt x="109" y="29"/>
                  </a:cubicBezTo>
                  <a:cubicBezTo>
                    <a:pt x="109" y="31"/>
                    <a:pt x="109" y="34"/>
                    <a:pt x="109" y="36"/>
                  </a:cubicBezTo>
                  <a:cubicBezTo>
                    <a:pt x="110" y="37"/>
                    <a:pt x="110" y="37"/>
                    <a:pt x="110" y="37"/>
                  </a:cubicBezTo>
                  <a:cubicBezTo>
                    <a:pt x="111" y="46"/>
                    <a:pt x="110" y="53"/>
                    <a:pt x="107" y="61"/>
                  </a:cubicBezTo>
                  <a:cubicBezTo>
                    <a:pt x="105" y="62"/>
                    <a:pt x="105" y="62"/>
                    <a:pt x="105"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9" y="91"/>
                    <a:pt x="81" y="91"/>
                    <a:pt x="83" y="90"/>
                  </a:cubicBezTo>
                  <a:cubicBezTo>
                    <a:pt x="85" y="90"/>
                    <a:pt x="85" y="97"/>
                    <a:pt x="85"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2"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2" name="Freeform 50">
              <a:extLst>
                <a:ext uri="{FF2B5EF4-FFF2-40B4-BE49-F238E27FC236}">
                  <a16:creationId xmlns="" xmlns:a16="http://schemas.microsoft.com/office/drawing/2014/main" id="{B24EBCDA-F7EA-4121-9E78-8F9B4F8E49F8}"/>
                </a:ext>
              </a:extLst>
            </p:cNvPr>
            <p:cNvSpPr>
              <a:spLocks/>
            </p:cNvSpPr>
            <p:nvPr/>
          </p:nvSpPr>
          <p:spPr bwMode="auto">
            <a:xfrm>
              <a:off x="4142" y="3426"/>
              <a:ext cx="647" cy="558"/>
            </a:xfrm>
            <a:custGeom>
              <a:avLst/>
              <a:gdLst/>
              <a:ahLst/>
              <a:cxnLst>
                <a:cxn ang="0">
                  <a:pos x="257" y="195"/>
                </a:cxn>
                <a:cxn ang="0">
                  <a:pos x="277" y="186"/>
                </a:cxn>
                <a:cxn ang="0">
                  <a:pos x="63" y="0"/>
                </a:cxn>
                <a:cxn ang="0">
                  <a:pos x="0" y="0"/>
                </a:cxn>
                <a:cxn ang="0">
                  <a:pos x="232" y="239"/>
                </a:cxn>
                <a:cxn ang="0">
                  <a:pos x="257" y="195"/>
                </a:cxn>
              </a:cxnLst>
              <a:rect l="0" t="0" r="r" b="b"/>
              <a:pathLst>
                <a:path w="277" h="239">
                  <a:moveTo>
                    <a:pt x="257" y="195"/>
                  </a:moveTo>
                  <a:cubicBezTo>
                    <a:pt x="277" y="186"/>
                    <a:pt x="277" y="186"/>
                    <a:pt x="277" y="186"/>
                  </a:cubicBezTo>
                  <a:cubicBezTo>
                    <a:pt x="175" y="169"/>
                    <a:pt x="93" y="96"/>
                    <a:pt x="63" y="0"/>
                  </a:cubicBezTo>
                  <a:cubicBezTo>
                    <a:pt x="0" y="0"/>
                    <a:pt x="0" y="0"/>
                    <a:pt x="0" y="0"/>
                  </a:cubicBezTo>
                  <a:cubicBezTo>
                    <a:pt x="29" y="115"/>
                    <a:pt x="118" y="206"/>
                    <a:pt x="232" y="239"/>
                  </a:cubicBezTo>
                  <a:cubicBezTo>
                    <a:pt x="235" y="214"/>
                    <a:pt x="243" y="200"/>
                    <a:pt x="257"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3" name="Freeform 51">
              <a:extLst>
                <a:ext uri="{FF2B5EF4-FFF2-40B4-BE49-F238E27FC236}">
                  <a16:creationId xmlns="" xmlns:a16="http://schemas.microsoft.com/office/drawing/2014/main" id="{0385A901-1F82-4853-AC47-07E520642C44}"/>
                </a:ext>
              </a:extLst>
            </p:cNvPr>
            <p:cNvSpPr>
              <a:spLocks/>
            </p:cNvSpPr>
            <p:nvPr/>
          </p:nvSpPr>
          <p:spPr bwMode="auto">
            <a:xfrm>
              <a:off x="5046" y="2467"/>
              <a:ext cx="588" cy="532"/>
            </a:xfrm>
            <a:custGeom>
              <a:avLst/>
              <a:gdLst/>
              <a:ahLst/>
              <a:cxnLst>
                <a:cxn ang="0">
                  <a:pos x="30" y="71"/>
                </a:cxn>
                <a:cxn ang="0">
                  <a:pos x="191" y="228"/>
                </a:cxn>
                <a:cxn ang="0">
                  <a:pos x="199" y="221"/>
                </a:cxn>
                <a:cxn ang="0">
                  <a:pos x="228" y="212"/>
                </a:cxn>
                <a:cxn ang="0">
                  <a:pos x="230" y="212"/>
                </a:cxn>
                <a:cxn ang="0">
                  <a:pos x="252" y="217"/>
                </a:cxn>
                <a:cxn ang="0">
                  <a:pos x="0" y="0"/>
                </a:cxn>
                <a:cxn ang="0">
                  <a:pos x="3" y="1"/>
                </a:cxn>
                <a:cxn ang="0">
                  <a:pos x="30" y="71"/>
                </a:cxn>
              </a:cxnLst>
              <a:rect l="0" t="0" r="r" b="b"/>
              <a:pathLst>
                <a:path w="252" h="228">
                  <a:moveTo>
                    <a:pt x="30" y="71"/>
                  </a:moveTo>
                  <a:cubicBezTo>
                    <a:pt x="103" y="98"/>
                    <a:pt x="162" y="155"/>
                    <a:pt x="191" y="228"/>
                  </a:cubicBezTo>
                  <a:cubicBezTo>
                    <a:pt x="193" y="225"/>
                    <a:pt x="196" y="223"/>
                    <a:pt x="199" y="221"/>
                  </a:cubicBezTo>
                  <a:cubicBezTo>
                    <a:pt x="208" y="215"/>
                    <a:pt x="218" y="212"/>
                    <a:pt x="228" y="212"/>
                  </a:cubicBezTo>
                  <a:cubicBezTo>
                    <a:pt x="230" y="212"/>
                    <a:pt x="230" y="212"/>
                    <a:pt x="230" y="212"/>
                  </a:cubicBezTo>
                  <a:cubicBezTo>
                    <a:pt x="238" y="212"/>
                    <a:pt x="245" y="213"/>
                    <a:pt x="252" y="217"/>
                  </a:cubicBezTo>
                  <a:cubicBezTo>
                    <a:pt x="213" y="106"/>
                    <a:pt x="117" y="22"/>
                    <a:pt x="0" y="0"/>
                  </a:cubicBezTo>
                  <a:cubicBezTo>
                    <a:pt x="3" y="1"/>
                    <a:pt x="3" y="1"/>
                    <a:pt x="3" y="1"/>
                  </a:cubicBezTo>
                  <a:cubicBezTo>
                    <a:pt x="21" y="8"/>
                    <a:pt x="30" y="30"/>
                    <a:pt x="3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4" name="Freeform 52">
              <a:extLst>
                <a:ext uri="{FF2B5EF4-FFF2-40B4-BE49-F238E27FC236}">
                  <a16:creationId xmlns="" xmlns:a16="http://schemas.microsoft.com/office/drawing/2014/main" id="{F9674195-4CB1-4DBD-850F-C7A17EBFD112}"/>
                </a:ext>
              </a:extLst>
            </p:cNvPr>
            <p:cNvSpPr>
              <a:spLocks/>
            </p:cNvSpPr>
            <p:nvPr/>
          </p:nvSpPr>
          <p:spPr bwMode="auto">
            <a:xfrm>
              <a:off x="4161" y="2467"/>
              <a:ext cx="588" cy="530"/>
            </a:xfrm>
            <a:custGeom>
              <a:avLst/>
              <a:gdLst/>
              <a:ahLst/>
              <a:cxnLst>
                <a:cxn ang="0">
                  <a:pos x="25" y="212"/>
                </a:cxn>
                <a:cxn ang="0">
                  <a:pos x="54" y="221"/>
                </a:cxn>
                <a:cxn ang="0">
                  <a:pos x="61" y="227"/>
                </a:cxn>
                <a:cxn ang="0">
                  <a:pos x="222" y="71"/>
                </a:cxn>
                <a:cxn ang="0">
                  <a:pos x="249" y="1"/>
                </a:cxn>
                <a:cxn ang="0">
                  <a:pos x="252" y="0"/>
                </a:cxn>
                <a:cxn ang="0">
                  <a:pos x="0" y="217"/>
                </a:cxn>
                <a:cxn ang="0">
                  <a:pos x="22" y="212"/>
                </a:cxn>
                <a:cxn ang="0">
                  <a:pos x="25" y="212"/>
                </a:cxn>
              </a:cxnLst>
              <a:rect l="0" t="0" r="r" b="b"/>
              <a:pathLst>
                <a:path w="252" h="227">
                  <a:moveTo>
                    <a:pt x="25" y="212"/>
                  </a:moveTo>
                  <a:cubicBezTo>
                    <a:pt x="35" y="212"/>
                    <a:pt x="45" y="215"/>
                    <a:pt x="54" y="221"/>
                  </a:cubicBezTo>
                  <a:cubicBezTo>
                    <a:pt x="57" y="223"/>
                    <a:pt x="59" y="225"/>
                    <a:pt x="61" y="227"/>
                  </a:cubicBezTo>
                  <a:cubicBezTo>
                    <a:pt x="90" y="155"/>
                    <a:pt x="149" y="98"/>
                    <a:pt x="222" y="71"/>
                  </a:cubicBezTo>
                  <a:cubicBezTo>
                    <a:pt x="222" y="30"/>
                    <a:pt x="231" y="8"/>
                    <a:pt x="249" y="1"/>
                  </a:cubicBezTo>
                  <a:cubicBezTo>
                    <a:pt x="252" y="0"/>
                    <a:pt x="252" y="0"/>
                    <a:pt x="252" y="0"/>
                  </a:cubicBezTo>
                  <a:cubicBezTo>
                    <a:pt x="135" y="22"/>
                    <a:pt x="39" y="106"/>
                    <a:pt x="0" y="217"/>
                  </a:cubicBezTo>
                  <a:cubicBezTo>
                    <a:pt x="7" y="213"/>
                    <a:pt x="15" y="212"/>
                    <a:pt x="22" y="212"/>
                  </a:cubicBezTo>
                  <a:lnTo>
                    <a:pt x="25" y="2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5" name="Freeform 53">
              <a:extLst>
                <a:ext uri="{FF2B5EF4-FFF2-40B4-BE49-F238E27FC236}">
                  <a16:creationId xmlns="" xmlns:a16="http://schemas.microsoft.com/office/drawing/2014/main" id="{16C939F1-89F5-411F-AE32-BFDB476B58E6}"/>
                </a:ext>
              </a:extLst>
            </p:cNvPr>
            <p:cNvSpPr>
              <a:spLocks/>
            </p:cNvSpPr>
            <p:nvPr/>
          </p:nvSpPr>
          <p:spPr bwMode="auto">
            <a:xfrm>
              <a:off x="5006" y="3426"/>
              <a:ext cx="647" cy="558"/>
            </a:xfrm>
            <a:custGeom>
              <a:avLst/>
              <a:gdLst/>
              <a:ahLst/>
              <a:cxnLst>
                <a:cxn ang="0">
                  <a:pos x="0" y="186"/>
                </a:cxn>
                <a:cxn ang="0">
                  <a:pos x="20" y="195"/>
                </a:cxn>
                <a:cxn ang="0">
                  <a:pos x="45" y="239"/>
                </a:cxn>
                <a:cxn ang="0">
                  <a:pos x="277" y="0"/>
                </a:cxn>
                <a:cxn ang="0">
                  <a:pos x="214" y="0"/>
                </a:cxn>
                <a:cxn ang="0">
                  <a:pos x="0" y="186"/>
                </a:cxn>
              </a:cxnLst>
              <a:rect l="0" t="0" r="r" b="b"/>
              <a:pathLst>
                <a:path w="277" h="239">
                  <a:moveTo>
                    <a:pt x="0" y="186"/>
                  </a:moveTo>
                  <a:cubicBezTo>
                    <a:pt x="20" y="195"/>
                    <a:pt x="20" y="195"/>
                    <a:pt x="20" y="195"/>
                  </a:cubicBezTo>
                  <a:cubicBezTo>
                    <a:pt x="34" y="200"/>
                    <a:pt x="42" y="214"/>
                    <a:pt x="45" y="239"/>
                  </a:cubicBezTo>
                  <a:cubicBezTo>
                    <a:pt x="159" y="206"/>
                    <a:pt x="248" y="115"/>
                    <a:pt x="277" y="0"/>
                  </a:cubicBezTo>
                  <a:cubicBezTo>
                    <a:pt x="214" y="0"/>
                    <a:pt x="214" y="0"/>
                    <a:pt x="214" y="0"/>
                  </a:cubicBezTo>
                  <a:cubicBezTo>
                    <a:pt x="184" y="96"/>
                    <a:pt x="102" y="169"/>
                    <a:pt x="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6" name="Freeform 54">
              <a:extLst>
                <a:ext uri="{FF2B5EF4-FFF2-40B4-BE49-F238E27FC236}">
                  <a16:creationId xmlns="" xmlns:a16="http://schemas.microsoft.com/office/drawing/2014/main" id="{A90F75E1-CD56-4E91-8D5E-43503BB6ED52}"/>
                </a:ext>
              </a:extLst>
            </p:cNvPr>
            <p:cNvSpPr>
              <a:spLocks noEditPoints="1"/>
            </p:cNvSpPr>
            <p:nvPr/>
          </p:nvSpPr>
          <p:spPr bwMode="auto">
            <a:xfrm>
              <a:off x="4719" y="2275"/>
              <a:ext cx="357" cy="386"/>
            </a:xfrm>
            <a:custGeom>
              <a:avLst/>
              <a:gdLst/>
              <a:ahLst/>
              <a:cxnLst>
                <a:cxn ang="0">
                  <a:pos x="96" y="78"/>
                </a:cxn>
                <a:cxn ang="0">
                  <a:pos x="105" y="86"/>
                </a:cxn>
                <a:cxn ang="0">
                  <a:pos x="137" y="99"/>
                </a:cxn>
                <a:cxn ang="0">
                  <a:pos x="153" y="155"/>
                </a:cxn>
                <a:cxn ang="0">
                  <a:pos x="153" y="165"/>
                </a:cxn>
                <a:cxn ang="0">
                  <a:pos x="0" y="165"/>
                </a:cxn>
                <a:cxn ang="0">
                  <a:pos x="0" y="155"/>
                </a:cxn>
                <a:cxn ang="0">
                  <a:pos x="16" y="99"/>
                </a:cxn>
                <a:cxn ang="0">
                  <a:pos x="48" y="86"/>
                </a:cxn>
                <a:cxn ang="0">
                  <a:pos x="58" y="78"/>
                </a:cxn>
                <a:cxn ang="0">
                  <a:pos x="49" y="62"/>
                </a:cxn>
                <a:cxn ang="0">
                  <a:pos x="47" y="61"/>
                </a:cxn>
                <a:cxn ang="0">
                  <a:pos x="43" y="37"/>
                </a:cxn>
                <a:cxn ang="0">
                  <a:pos x="44" y="36"/>
                </a:cxn>
                <a:cxn ang="0">
                  <a:pos x="44"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6" y="61"/>
                </a:cxn>
                <a:cxn ang="0">
                  <a:pos x="104"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4" y="99"/>
                </a:cxn>
                <a:cxn ang="0">
                  <a:pos x="82" y="103"/>
                </a:cxn>
                <a:cxn ang="0">
                  <a:pos x="82" y="105"/>
                </a:cxn>
                <a:cxn ang="0">
                  <a:pos x="84" y="122"/>
                </a:cxn>
                <a:cxn ang="0">
                  <a:pos x="99" y="89"/>
                </a:cxn>
                <a:cxn ang="0">
                  <a:pos x="91" y="82"/>
                </a:cxn>
                <a:cxn ang="0">
                  <a:pos x="83" y="87"/>
                </a:cxn>
                <a:cxn ang="0">
                  <a:pos x="70" y="87"/>
                </a:cxn>
                <a:cxn ang="0">
                  <a:pos x="62" y="82"/>
                </a:cxn>
              </a:cxnLst>
              <a:rect l="0" t="0" r="r" b="b"/>
              <a:pathLst>
                <a:path w="153" h="165">
                  <a:moveTo>
                    <a:pt x="96" y="78"/>
                  </a:moveTo>
                  <a:cubicBezTo>
                    <a:pt x="98" y="82"/>
                    <a:pt x="102" y="84"/>
                    <a:pt x="105" y="86"/>
                  </a:cubicBezTo>
                  <a:cubicBezTo>
                    <a:pt x="137" y="99"/>
                    <a:pt x="137" y="99"/>
                    <a:pt x="137" y="99"/>
                  </a:cubicBezTo>
                  <a:cubicBezTo>
                    <a:pt x="152" y="105"/>
                    <a:pt x="153" y="141"/>
                    <a:pt x="153" y="155"/>
                  </a:cubicBezTo>
                  <a:cubicBezTo>
                    <a:pt x="153" y="165"/>
                    <a:pt x="153" y="165"/>
                    <a:pt x="153" y="165"/>
                  </a:cubicBezTo>
                  <a:cubicBezTo>
                    <a:pt x="0" y="165"/>
                    <a:pt x="0" y="165"/>
                    <a:pt x="0" y="165"/>
                  </a:cubicBezTo>
                  <a:cubicBezTo>
                    <a:pt x="0" y="155"/>
                    <a:pt x="0" y="155"/>
                    <a:pt x="0" y="155"/>
                  </a:cubicBezTo>
                  <a:cubicBezTo>
                    <a:pt x="0" y="141"/>
                    <a:pt x="1" y="105"/>
                    <a:pt x="16" y="99"/>
                  </a:cubicBezTo>
                  <a:cubicBezTo>
                    <a:pt x="48" y="86"/>
                    <a:pt x="48" y="86"/>
                    <a:pt x="48" y="86"/>
                  </a:cubicBezTo>
                  <a:cubicBezTo>
                    <a:pt x="51" y="84"/>
                    <a:pt x="56" y="82"/>
                    <a:pt x="58" y="78"/>
                  </a:cubicBezTo>
                  <a:cubicBezTo>
                    <a:pt x="54" y="74"/>
                    <a:pt x="50" y="68"/>
                    <a:pt x="49" y="62"/>
                  </a:cubicBezTo>
                  <a:cubicBezTo>
                    <a:pt x="47" y="61"/>
                    <a:pt x="47" y="61"/>
                    <a:pt x="47" y="61"/>
                  </a:cubicBezTo>
                  <a:cubicBezTo>
                    <a:pt x="44" y="53"/>
                    <a:pt x="43" y="46"/>
                    <a:pt x="43" y="37"/>
                  </a:cubicBezTo>
                  <a:cubicBezTo>
                    <a:pt x="44" y="36"/>
                    <a:pt x="44" y="36"/>
                    <a:pt x="44" y="36"/>
                  </a:cubicBezTo>
                  <a:cubicBezTo>
                    <a:pt x="44" y="34"/>
                    <a:pt x="44" y="31"/>
                    <a:pt x="44" y="29"/>
                  </a:cubicBezTo>
                  <a:cubicBezTo>
                    <a:pt x="45" y="25"/>
                    <a:pt x="45" y="21"/>
                    <a:pt x="46" y="18"/>
                  </a:cubicBezTo>
                  <a:cubicBezTo>
                    <a:pt x="48" y="13"/>
                    <a:pt x="52" y="9"/>
                    <a:pt x="56" y="6"/>
                  </a:cubicBezTo>
                  <a:cubicBezTo>
                    <a:pt x="62" y="2"/>
                    <a:pt x="68" y="0"/>
                    <a:pt x="75" y="0"/>
                  </a:cubicBezTo>
                  <a:cubicBezTo>
                    <a:pt x="78" y="0"/>
                    <a:pt x="78" y="0"/>
                    <a:pt x="78" y="0"/>
                  </a:cubicBezTo>
                  <a:cubicBezTo>
                    <a:pt x="85" y="0"/>
                    <a:pt x="92" y="2"/>
                    <a:pt x="97" y="6"/>
                  </a:cubicBezTo>
                  <a:cubicBezTo>
                    <a:pt x="101" y="9"/>
                    <a:pt x="105" y="13"/>
                    <a:pt x="107" y="18"/>
                  </a:cubicBezTo>
                  <a:cubicBezTo>
                    <a:pt x="108" y="21"/>
                    <a:pt x="109" y="25"/>
                    <a:pt x="109" y="29"/>
                  </a:cubicBezTo>
                  <a:cubicBezTo>
                    <a:pt x="109" y="31"/>
                    <a:pt x="109" y="34"/>
                    <a:pt x="109" y="36"/>
                  </a:cubicBezTo>
                  <a:cubicBezTo>
                    <a:pt x="110" y="37"/>
                    <a:pt x="110" y="37"/>
                    <a:pt x="110" y="37"/>
                  </a:cubicBezTo>
                  <a:cubicBezTo>
                    <a:pt x="111" y="46"/>
                    <a:pt x="109" y="53"/>
                    <a:pt x="106" y="61"/>
                  </a:cubicBezTo>
                  <a:cubicBezTo>
                    <a:pt x="104" y="62"/>
                    <a:pt x="104" y="62"/>
                    <a:pt x="104"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8" y="91"/>
                    <a:pt x="81" y="91"/>
                    <a:pt x="83" y="90"/>
                  </a:cubicBezTo>
                  <a:cubicBezTo>
                    <a:pt x="85" y="90"/>
                    <a:pt x="85" y="97"/>
                    <a:pt x="84"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1"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43" name="Group 42"/>
          <p:cNvGrpSpPr/>
          <p:nvPr/>
        </p:nvGrpSpPr>
        <p:grpSpPr>
          <a:xfrm>
            <a:off x="5594350" y="4572107"/>
            <a:ext cx="1346200" cy="364989"/>
            <a:chOff x="7086027" y="4575582"/>
            <a:chExt cx="1346200" cy="364989"/>
          </a:xfrm>
        </p:grpSpPr>
        <p:sp>
          <p:nvSpPr>
            <p:cNvPr id="271" name="Rectangle 270"/>
            <p:cNvSpPr/>
            <p:nvPr/>
          </p:nvSpPr>
          <p:spPr>
            <a:xfrm>
              <a:off x="7086027" y="4575582"/>
              <a:ext cx="1346200" cy="364989"/>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smtClean="0">
                  <a:solidFill>
                    <a:schemeClr val="bg1"/>
                  </a:solidFill>
                </a:rPr>
                <a:t>Application</a:t>
              </a:r>
              <a:endParaRPr lang="en-US" sz="900" dirty="0">
                <a:solidFill>
                  <a:schemeClr val="bg1"/>
                </a:solidFill>
              </a:endParaRPr>
            </a:p>
          </p:txBody>
        </p:sp>
        <p:grpSp>
          <p:nvGrpSpPr>
            <p:cNvPr id="268" name="Group 267">
              <a:extLst>
                <a:ext uri="{FF2B5EF4-FFF2-40B4-BE49-F238E27FC236}">
                  <a16:creationId xmlns="" xmlns:a16="http://schemas.microsoft.com/office/drawing/2014/main" id="{5FECFB35-07F0-4C27-8062-9592DF14F5E0}"/>
                </a:ext>
              </a:extLst>
            </p:cNvPr>
            <p:cNvGrpSpPr>
              <a:grpSpLocks noChangeAspect="1"/>
            </p:cNvGrpSpPr>
            <p:nvPr/>
          </p:nvGrpSpPr>
          <p:grpSpPr bwMode="auto">
            <a:xfrm>
              <a:off x="7179626" y="4630204"/>
              <a:ext cx="295845" cy="249739"/>
              <a:chOff x="2586" y="1628"/>
              <a:chExt cx="924" cy="780"/>
            </a:xfrm>
            <a:solidFill>
              <a:srgbClr val="FFFFFF"/>
            </a:solidFill>
          </p:grpSpPr>
          <p:sp>
            <p:nvSpPr>
              <p:cNvPr id="269" name="Freeform 43">
                <a:extLst>
                  <a:ext uri="{FF2B5EF4-FFF2-40B4-BE49-F238E27FC236}">
                    <a16:creationId xmlns="" xmlns:a16="http://schemas.microsoft.com/office/drawing/2014/main" id="{F932305A-A7EA-486B-BC18-C1C611453A2D}"/>
                  </a:ext>
                </a:extLst>
              </p:cNvPr>
              <p:cNvSpPr>
                <a:spLocks noEditPoints="1"/>
              </p:cNvSpPr>
              <p:nvPr/>
            </p:nvSpPr>
            <p:spPr bwMode="auto">
              <a:xfrm>
                <a:off x="2586" y="1628"/>
                <a:ext cx="924" cy="780"/>
              </a:xfrm>
              <a:custGeom>
                <a:avLst/>
                <a:gdLst/>
                <a:ahLst/>
                <a:cxnLst>
                  <a:cxn ang="0">
                    <a:pos x="241" y="0"/>
                  </a:cxn>
                  <a:cxn ang="0">
                    <a:pos x="7" y="0"/>
                  </a:cxn>
                  <a:cxn ang="0">
                    <a:pos x="0" y="6"/>
                  </a:cxn>
                  <a:cxn ang="0">
                    <a:pos x="0" y="156"/>
                  </a:cxn>
                  <a:cxn ang="0">
                    <a:pos x="7" y="162"/>
                  </a:cxn>
                  <a:cxn ang="0">
                    <a:pos x="85" y="162"/>
                  </a:cxn>
                  <a:cxn ang="0">
                    <a:pos x="78" y="198"/>
                  </a:cxn>
                  <a:cxn ang="0">
                    <a:pos x="52" y="198"/>
                  </a:cxn>
                  <a:cxn ang="0">
                    <a:pos x="52" y="209"/>
                  </a:cxn>
                  <a:cxn ang="0">
                    <a:pos x="196" y="209"/>
                  </a:cxn>
                  <a:cxn ang="0">
                    <a:pos x="196" y="198"/>
                  </a:cxn>
                  <a:cxn ang="0">
                    <a:pos x="170" y="198"/>
                  </a:cxn>
                  <a:cxn ang="0">
                    <a:pos x="165" y="162"/>
                  </a:cxn>
                  <a:cxn ang="0">
                    <a:pos x="241" y="162"/>
                  </a:cxn>
                  <a:cxn ang="0">
                    <a:pos x="248" y="156"/>
                  </a:cxn>
                  <a:cxn ang="0">
                    <a:pos x="248" y="6"/>
                  </a:cxn>
                  <a:cxn ang="0">
                    <a:pos x="241" y="0"/>
                  </a:cxn>
                  <a:cxn ang="0">
                    <a:pos x="226" y="144"/>
                  </a:cxn>
                  <a:cxn ang="0">
                    <a:pos x="22" y="144"/>
                  </a:cxn>
                  <a:cxn ang="0">
                    <a:pos x="22" y="18"/>
                  </a:cxn>
                  <a:cxn ang="0">
                    <a:pos x="226" y="18"/>
                  </a:cxn>
                  <a:cxn ang="0">
                    <a:pos x="226" y="144"/>
                  </a:cxn>
                </a:cxnLst>
                <a:rect l="0" t="0" r="r" b="b"/>
                <a:pathLst>
                  <a:path w="248" h="209">
                    <a:moveTo>
                      <a:pt x="241" y="0"/>
                    </a:moveTo>
                    <a:cubicBezTo>
                      <a:pt x="7" y="0"/>
                      <a:pt x="7" y="0"/>
                      <a:pt x="7" y="0"/>
                    </a:cubicBezTo>
                    <a:cubicBezTo>
                      <a:pt x="3" y="0"/>
                      <a:pt x="0" y="3"/>
                      <a:pt x="0" y="6"/>
                    </a:cubicBezTo>
                    <a:cubicBezTo>
                      <a:pt x="0" y="156"/>
                      <a:pt x="0" y="156"/>
                      <a:pt x="0" y="156"/>
                    </a:cubicBezTo>
                    <a:cubicBezTo>
                      <a:pt x="0" y="159"/>
                      <a:pt x="3" y="162"/>
                      <a:pt x="7" y="162"/>
                    </a:cubicBezTo>
                    <a:cubicBezTo>
                      <a:pt x="85" y="162"/>
                      <a:pt x="85" y="162"/>
                      <a:pt x="85" y="162"/>
                    </a:cubicBezTo>
                    <a:cubicBezTo>
                      <a:pt x="78" y="198"/>
                      <a:pt x="78" y="198"/>
                      <a:pt x="78" y="198"/>
                    </a:cubicBezTo>
                    <a:cubicBezTo>
                      <a:pt x="52" y="198"/>
                      <a:pt x="52" y="198"/>
                      <a:pt x="52" y="198"/>
                    </a:cubicBezTo>
                    <a:cubicBezTo>
                      <a:pt x="52" y="209"/>
                      <a:pt x="52" y="209"/>
                      <a:pt x="52" y="209"/>
                    </a:cubicBezTo>
                    <a:cubicBezTo>
                      <a:pt x="196" y="209"/>
                      <a:pt x="196" y="209"/>
                      <a:pt x="196" y="209"/>
                    </a:cubicBezTo>
                    <a:cubicBezTo>
                      <a:pt x="196" y="198"/>
                      <a:pt x="196" y="198"/>
                      <a:pt x="196" y="198"/>
                    </a:cubicBezTo>
                    <a:cubicBezTo>
                      <a:pt x="170" y="198"/>
                      <a:pt x="170" y="198"/>
                      <a:pt x="170" y="198"/>
                    </a:cubicBezTo>
                    <a:cubicBezTo>
                      <a:pt x="165" y="162"/>
                      <a:pt x="165" y="162"/>
                      <a:pt x="165" y="162"/>
                    </a:cubicBezTo>
                    <a:cubicBezTo>
                      <a:pt x="241" y="162"/>
                      <a:pt x="241" y="162"/>
                      <a:pt x="241" y="162"/>
                    </a:cubicBezTo>
                    <a:cubicBezTo>
                      <a:pt x="245" y="162"/>
                      <a:pt x="248" y="159"/>
                      <a:pt x="248" y="156"/>
                    </a:cubicBezTo>
                    <a:cubicBezTo>
                      <a:pt x="248" y="6"/>
                      <a:pt x="248" y="6"/>
                      <a:pt x="248" y="6"/>
                    </a:cubicBezTo>
                    <a:cubicBezTo>
                      <a:pt x="248" y="3"/>
                      <a:pt x="245" y="0"/>
                      <a:pt x="241" y="0"/>
                    </a:cubicBezTo>
                    <a:moveTo>
                      <a:pt x="226" y="144"/>
                    </a:moveTo>
                    <a:cubicBezTo>
                      <a:pt x="22" y="144"/>
                      <a:pt x="22" y="144"/>
                      <a:pt x="22" y="144"/>
                    </a:cubicBezTo>
                    <a:cubicBezTo>
                      <a:pt x="22" y="18"/>
                      <a:pt x="22" y="18"/>
                      <a:pt x="22" y="18"/>
                    </a:cubicBezTo>
                    <a:cubicBezTo>
                      <a:pt x="226" y="18"/>
                      <a:pt x="226" y="18"/>
                      <a:pt x="226" y="18"/>
                    </a:cubicBezTo>
                    <a:lnTo>
                      <a:pt x="22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0" name="Freeform 44">
                <a:extLst>
                  <a:ext uri="{FF2B5EF4-FFF2-40B4-BE49-F238E27FC236}">
                    <a16:creationId xmlns="" xmlns:a16="http://schemas.microsoft.com/office/drawing/2014/main" id="{70F69472-0B19-4004-91AC-EC9A10E333D3}"/>
                  </a:ext>
                </a:extLst>
              </p:cNvPr>
              <p:cNvSpPr>
                <a:spLocks noEditPoints="1"/>
              </p:cNvSpPr>
              <p:nvPr/>
            </p:nvSpPr>
            <p:spPr bwMode="auto">
              <a:xfrm>
                <a:off x="2683" y="1714"/>
                <a:ext cx="730" cy="436"/>
              </a:xfrm>
              <a:custGeom>
                <a:avLst/>
                <a:gdLst/>
                <a:ahLst/>
                <a:cxnLst>
                  <a:cxn ang="0">
                    <a:pos x="4" y="21"/>
                  </a:cxn>
                  <a:cxn ang="0">
                    <a:pos x="193" y="113"/>
                  </a:cxn>
                  <a:cxn ang="0">
                    <a:pos x="0" y="117"/>
                  </a:cxn>
                  <a:cxn ang="0">
                    <a:pos x="8" y="0"/>
                  </a:cxn>
                  <a:cxn ang="0">
                    <a:pos x="196" y="11"/>
                  </a:cxn>
                  <a:cxn ang="0">
                    <a:pos x="0" y="117"/>
                  </a:cxn>
                  <a:cxn ang="0">
                    <a:pos x="167" y="96"/>
                  </a:cxn>
                  <a:cxn ang="0">
                    <a:pos x="134" y="94"/>
                  </a:cxn>
                  <a:cxn ang="0">
                    <a:pos x="134" y="86"/>
                  </a:cxn>
                  <a:cxn ang="0">
                    <a:pos x="167" y="83"/>
                  </a:cxn>
                  <a:cxn ang="0">
                    <a:pos x="134" y="86"/>
                  </a:cxn>
                  <a:cxn ang="0">
                    <a:pos x="167" y="74"/>
                  </a:cxn>
                  <a:cxn ang="0">
                    <a:pos x="151" y="71"/>
                  </a:cxn>
                  <a:cxn ang="0">
                    <a:pos x="151" y="64"/>
                  </a:cxn>
                  <a:cxn ang="0">
                    <a:pos x="167" y="62"/>
                  </a:cxn>
                  <a:cxn ang="0">
                    <a:pos x="151" y="64"/>
                  </a:cxn>
                  <a:cxn ang="0">
                    <a:pos x="167" y="55"/>
                  </a:cxn>
                  <a:cxn ang="0">
                    <a:pos x="151" y="52"/>
                  </a:cxn>
                  <a:cxn ang="0">
                    <a:pos x="115" y="77"/>
                  </a:cxn>
                  <a:cxn ang="0">
                    <a:pos x="146" y="52"/>
                  </a:cxn>
                  <a:cxn ang="0">
                    <a:pos x="115" y="77"/>
                  </a:cxn>
                  <a:cxn ang="0">
                    <a:pos x="48" y="98"/>
                  </a:cxn>
                  <a:cxn ang="0">
                    <a:pos x="40" y="74"/>
                  </a:cxn>
                  <a:cxn ang="0">
                    <a:pos x="20" y="73"/>
                  </a:cxn>
                  <a:cxn ang="0">
                    <a:pos x="41" y="67"/>
                  </a:cxn>
                  <a:cxn ang="0">
                    <a:pos x="55" y="72"/>
                  </a:cxn>
                  <a:cxn ang="0">
                    <a:pos x="56" y="73"/>
                  </a:cxn>
                  <a:cxn ang="0">
                    <a:pos x="67" y="77"/>
                  </a:cxn>
                  <a:cxn ang="0">
                    <a:pos x="71" y="58"/>
                  </a:cxn>
                  <a:cxn ang="0">
                    <a:pos x="77" y="62"/>
                  </a:cxn>
                  <a:cxn ang="0">
                    <a:pos x="89" y="50"/>
                  </a:cxn>
                  <a:cxn ang="0">
                    <a:pos x="73" y="46"/>
                  </a:cxn>
                  <a:cxn ang="0">
                    <a:pos x="66" y="53"/>
                  </a:cxn>
                  <a:cxn ang="0">
                    <a:pos x="65" y="55"/>
                  </a:cxn>
                  <a:cxn ang="0">
                    <a:pos x="59" y="67"/>
                  </a:cxn>
                  <a:cxn ang="0">
                    <a:pos x="53" y="61"/>
                  </a:cxn>
                  <a:cxn ang="0">
                    <a:pos x="40" y="60"/>
                  </a:cxn>
                  <a:cxn ang="0">
                    <a:pos x="28" y="98"/>
                  </a:cxn>
                  <a:cxn ang="0">
                    <a:pos x="36" y="80"/>
                  </a:cxn>
                  <a:cxn ang="0">
                    <a:pos x="28" y="98"/>
                  </a:cxn>
                  <a:cxn ang="0">
                    <a:pos x="84" y="98"/>
                  </a:cxn>
                  <a:cxn ang="0">
                    <a:pos x="76" y="64"/>
                  </a:cxn>
                  <a:cxn ang="0">
                    <a:pos x="64" y="98"/>
                  </a:cxn>
                  <a:cxn ang="0">
                    <a:pos x="72" y="83"/>
                  </a:cxn>
                  <a:cxn ang="0">
                    <a:pos x="64" y="98"/>
                  </a:cxn>
                  <a:cxn ang="0">
                    <a:pos x="60" y="98"/>
                  </a:cxn>
                  <a:cxn ang="0">
                    <a:pos x="52" y="78"/>
                  </a:cxn>
                  <a:cxn ang="0">
                    <a:pos x="151" y="11"/>
                  </a:cxn>
                  <a:cxn ang="0">
                    <a:pos x="144" y="11"/>
                  </a:cxn>
                  <a:cxn ang="0">
                    <a:pos x="151" y="11"/>
                  </a:cxn>
                  <a:cxn ang="0">
                    <a:pos x="162" y="14"/>
                  </a:cxn>
                  <a:cxn ang="0">
                    <a:pos x="162" y="7"/>
                  </a:cxn>
                  <a:cxn ang="0">
                    <a:pos x="180" y="11"/>
                  </a:cxn>
                  <a:cxn ang="0">
                    <a:pos x="173" y="11"/>
                  </a:cxn>
                  <a:cxn ang="0">
                    <a:pos x="180" y="11"/>
                  </a:cxn>
                </a:cxnLst>
                <a:rect l="0" t="0" r="r" b="b"/>
                <a:pathLst>
                  <a:path w="196" h="117">
                    <a:moveTo>
                      <a:pt x="193" y="21"/>
                    </a:moveTo>
                    <a:cubicBezTo>
                      <a:pt x="4" y="21"/>
                      <a:pt x="4" y="21"/>
                      <a:pt x="4" y="21"/>
                    </a:cubicBezTo>
                    <a:cubicBezTo>
                      <a:pt x="4" y="113"/>
                      <a:pt x="4" y="113"/>
                      <a:pt x="4" y="113"/>
                    </a:cubicBezTo>
                    <a:cubicBezTo>
                      <a:pt x="193" y="113"/>
                      <a:pt x="193" y="113"/>
                      <a:pt x="193" y="113"/>
                    </a:cubicBezTo>
                    <a:lnTo>
                      <a:pt x="193" y="21"/>
                    </a:lnTo>
                    <a:close/>
                    <a:moveTo>
                      <a:pt x="0" y="117"/>
                    </a:moveTo>
                    <a:cubicBezTo>
                      <a:pt x="0" y="11"/>
                      <a:pt x="0" y="11"/>
                      <a:pt x="0" y="11"/>
                    </a:cubicBezTo>
                    <a:cubicBezTo>
                      <a:pt x="0" y="5"/>
                      <a:pt x="2" y="0"/>
                      <a:pt x="8" y="0"/>
                    </a:cubicBezTo>
                    <a:cubicBezTo>
                      <a:pt x="188" y="0"/>
                      <a:pt x="188" y="0"/>
                      <a:pt x="188" y="0"/>
                    </a:cubicBezTo>
                    <a:cubicBezTo>
                      <a:pt x="194" y="0"/>
                      <a:pt x="196" y="5"/>
                      <a:pt x="196" y="11"/>
                    </a:cubicBezTo>
                    <a:cubicBezTo>
                      <a:pt x="196" y="117"/>
                      <a:pt x="196" y="117"/>
                      <a:pt x="196" y="117"/>
                    </a:cubicBezTo>
                    <a:lnTo>
                      <a:pt x="0" y="117"/>
                    </a:lnTo>
                    <a:close/>
                    <a:moveTo>
                      <a:pt x="134" y="96"/>
                    </a:moveTo>
                    <a:cubicBezTo>
                      <a:pt x="167" y="96"/>
                      <a:pt x="167" y="96"/>
                      <a:pt x="167" y="96"/>
                    </a:cubicBezTo>
                    <a:cubicBezTo>
                      <a:pt x="167" y="94"/>
                      <a:pt x="167" y="94"/>
                      <a:pt x="167" y="94"/>
                    </a:cubicBezTo>
                    <a:cubicBezTo>
                      <a:pt x="134" y="94"/>
                      <a:pt x="134" y="94"/>
                      <a:pt x="134" y="94"/>
                    </a:cubicBezTo>
                    <a:lnTo>
                      <a:pt x="134" y="96"/>
                    </a:lnTo>
                    <a:close/>
                    <a:moveTo>
                      <a:pt x="134" y="86"/>
                    </a:moveTo>
                    <a:cubicBezTo>
                      <a:pt x="167" y="86"/>
                      <a:pt x="167" y="86"/>
                      <a:pt x="167" y="86"/>
                    </a:cubicBezTo>
                    <a:cubicBezTo>
                      <a:pt x="167" y="83"/>
                      <a:pt x="167" y="83"/>
                      <a:pt x="167" y="83"/>
                    </a:cubicBezTo>
                    <a:cubicBezTo>
                      <a:pt x="134" y="83"/>
                      <a:pt x="134" y="83"/>
                      <a:pt x="134" y="83"/>
                    </a:cubicBezTo>
                    <a:lnTo>
                      <a:pt x="134" y="86"/>
                    </a:lnTo>
                    <a:close/>
                    <a:moveTo>
                      <a:pt x="151" y="74"/>
                    </a:moveTo>
                    <a:cubicBezTo>
                      <a:pt x="167" y="74"/>
                      <a:pt x="167" y="74"/>
                      <a:pt x="167" y="74"/>
                    </a:cubicBezTo>
                    <a:cubicBezTo>
                      <a:pt x="167" y="71"/>
                      <a:pt x="167" y="71"/>
                      <a:pt x="167" y="71"/>
                    </a:cubicBezTo>
                    <a:cubicBezTo>
                      <a:pt x="151" y="71"/>
                      <a:pt x="151" y="71"/>
                      <a:pt x="151" y="71"/>
                    </a:cubicBezTo>
                    <a:lnTo>
                      <a:pt x="151" y="74"/>
                    </a:lnTo>
                    <a:close/>
                    <a:moveTo>
                      <a:pt x="151" y="64"/>
                    </a:moveTo>
                    <a:cubicBezTo>
                      <a:pt x="167" y="64"/>
                      <a:pt x="167" y="64"/>
                      <a:pt x="167" y="64"/>
                    </a:cubicBezTo>
                    <a:cubicBezTo>
                      <a:pt x="167" y="62"/>
                      <a:pt x="167" y="62"/>
                      <a:pt x="167" y="62"/>
                    </a:cubicBezTo>
                    <a:cubicBezTo>
                      <a:pt x="151" y="62"/>
                      <a:pt x="151" y="62"/>
                      <a:pt x="151" y="62"/>
                    </a:cubicBezTo>
                    <a:lnTo>
                      <a:pt x="151" y="64"/>
                    </a:lnTo>
                    <a:close/>
                    <a:moveTo>
                      <a:pt x="151" y="55"/>
                    </a:moveTo>
                    <a:cubicBezTo>
                      <a:pt x="167" y="55"/>
                      <a:pt x="167" y="55"/>
                      <a:pt x="167" y="55"/>
                    </a:cubicBezTo>
                    <a:cubicBezTo>
                      <a:pt x="167" y="52"/>
                      <a:pt x="167" y="52"/>
                      <a:pt x="167" y="52"/>
                    </a:cubicBezTo>
                    <a:cubicBezTo>
                      <a:pt x="151" y="52"/>
                      <a:pt x="151" y="52"/>
                      <a:pt x="151" y="52"/>
                    </a:cubicBezTo>
                    <a:lnTo>
                      <a:pt x="151" y="55"/>
                    </a:lnTo>
                    <a:close/>
                    <a:moveTo>
                      <a:pt x="115" y="77"/>
                    </a:moveTo>
                    <a:cubicBezTo>
                      <a:pt x="146" y="77"/>
                      <a:pt x="146" y="77"/>
                      <a:pt x="146" y="77"/>
                    </a:cubicBezTo>
                    <a:cubicBezTo>
                      <a:pt x="146" y="52"/>
                      <a:pt x="146" y="52"/>
                      <a:pt x="146" y="52"/>
                    </a:cubicBezTo>
                    <a:cubicBezTo>
                      <a:pt x="115" y="52"/>
                      <a:pt x="115" y="52"/>
                      <a:pt x="115" y="52"/>
                    </a:cubicBezTo>
                    <a:lnTo>
                      <a:pt x="115" y="77"/>
                    </a:lnTo>
                    <a:close/>
                    <a:moveTo>
                      <a:pt x="40" y="98"/>
                    </a:moveTo>
                    <a:cubicBezTo>
                      <a:pt x="48" y="98"/>
                      <a:pt x="48" y="98"/>
                      <a:pt x="48" y="98"/>
                    </a:cubicBezTo>
                    <a:cubicBezTo>
                      <a:pt x="48" y="74"/>
                      <a:pt x="48" y="74"/>
                      <a:pt x="48" y="74"/>
                    </a:cubicBezTo>
                    <a:cubicBezTo>
                      <a:pt x="40" y="74"/>
                      <a:pt x="40" y="74"/>
                      <a:pt x="40" y="74"/>
                    </a:cubicBezTo>
                    <a:lnTo>
                      <a:pt x="40" y="98"/>
                    </a:lnTo>
                    <a:close/>
                    <a:moveTo>
                      <a:pt x="20" y="73"/>
                    </a:moveTo>
                    <a:cubicBezTo>
                      <a:pt x="24" y="78"/>
                      <a:pt x="24" y="78"/>
                      <a:pt x="24" y="78"/>
                    </a:cubicBezTo>
                    <a:cubicBezTo>
                      <a:pt x="41" y="67"/>
                      <a:pt x="41" y="67"/>
                      <a:pt x="41" y="67"/>
                    </a:cubicBezTo>
                    <a:cubicBezTo>
                      <a:pt x="50" y="67"/>
                      <a:pt x="50" y="67"/>
                      <a:pt x="50" y="67"/>
                    </a:cubicBezTo>
                    <a:cubicBezTo>
                      <a:pt x="55" y="72"/>
                      <a:pt x="55" y="72"/>
                      <a:pt x="55" y="72"/>
                    </a:cubicBezTo>
                    <a:cubicBezTo>
                      <a:pt x="55" y="73"/>
                      <a:pt x="55" y="73"/>
                      <a:pt x="55" y="73"/>
                    </a:cubicBezTo>
                    <a:cubicBezTo>
                      <a:pt x="56" y="73"/>
                      <a:pt x="56" y="73"/>
                      <a:pt x="56" y="73"/>
                    </a:cubicBezTo>
                    <a:cubicBezTo>
                      <a:pt x="64" y="76"/>
                      <a:pt x="64" y="76"/>
                      <a:pt x="64" y="76"/>
                    </a:cubicBezTo>
                    <a:cubicBezTo>
                      <a:pt x="67" y="77"/>
                      <a:pt x="67" y="77"/>
                      <a:pt x="67" y="77"/>
                    </a:cubicBezTo>
                    <a:cubicBezTo>
                      <a:pt x="68" y="73"/>
                      <a:pt x="68" y="73"/>
                      <a:pt x="68" y="73"/>
                    </a:cubicBezTo>
                    <a:cubicBezTo>
                      <a:pt x="71" y="58"/>
                      <a:pt x="71" y="58"/>
                      <a:pt x="71" y="58"/>
                    </a:cubicBezTo>
                    <a:cubicBezTo>
                      <a:pt x="76" y="57"/>
                      <a:pt x="76" y="57"/>
                      <a:pt x="76" y="57"/>
                    </a:cubicBezTo>
                    <a:cubicBezTo>
                      <a:pt x="77" y="62"/>
                      <a:pt x="77" y="62"/>
                      <a:pt x="77" y="62"/>
                    </a:cubicBezTo>
                    <a:cubicBezTo>
                      <a:pt x="83" y="56"/>
                      <a:pt x="83" y="56"/>
                      <a:pt x="83" y="56"/>
                    </a:cubicBezTo>
                    <a:cubicBezTo>
                      <a:pt x="89" y="50"/>
                      <a:pt x="89" y="50"/>
                      <a:pt x="89" y="50"/>
                    </a:cubicBezTo>
                    <a:cubicBezTo>
                      <a:pt x="81" y="48"/>
                      <a:pt x="81" y="48"/>
                      <a:pt x="81" y="48"/>
                    </a:cubicBezTo>
                    <a:cubicBezTo>
                      <a:pt x="73" y="46"/>
                      <a:pt x="73" y="46"/>
                      <a:pt x="73" y="46"/>
                    </a:cubicBezTo>
                    <a:cubicBezTo>
                      <a:pt x="75" y="51"/>
                      <a:pt x="75" y="51"/>
                      <a:pt x="75" y="51"/>
                    </a:cubicBezTo>
                    <a:cubicBezTo>
                      <a:pt x="66" y="53"/>
                      <a:pt x="66" y="53"/>
                      <a:pt x="66" y="53"/>
                    </a:cubicBezTo>
                    <a:cubicBezTo>
                      <a:pt x="65" y="54"/>
                      <a:pt x="65" y="54"/>
                      <a:pt x="65" y="54"/>
                    </a:cubicBezTo>
                    <a:cubicBezTo>
                      <a:pt x="65" y="55"/>
                      <a:pt x="65" y="55"/>
                      <a:pt x="65" y="55"/>
                    </a:cubicBezTo>
                    <a:cubicBezTo>
                      <a:pt x="62" y="68"/>
                      <a:pt x="62" y="68"/>
                      <a:pt x="62" y="68"/>
                    </a:cubicBezTo>
                    <a:cubicBezTo>
                      <a:pt x="59" y="67"/>
                      <a:pt x="59" y="67"/>
                      <a:pt x="59" y="67"/>
                    </a:cubicBezTo>
                    <a:cubicBezTo>
                      <a:pt x="54" y="62"/>
                      <a:pt x="54" y="62"/>
                      <a:pt x="54" y="62"/>
                    </a:cubicBezTo>
                    <a:cubicBezTo>
                      <a:pt x="53" y="61"/>
                      <a:pt x="53" y="61"/>
                      <a:pt x="53" y="61"/>
                    </a:cubicBezTo>
                    <a:cubicBezTo>
                      <a:pt x="53" y="61"/>
                      <a:pt x="53" y="61"/>
                      <a:pt x="53" y="61"/>
                    </a:cubicBezTo>
                    <a:cubicBezTo>
                      <a:pt x="40" y="60"/>
                      <a:pt x="40" y="60"/>
                      <a:pt x="40" y="60"/>
                    </a:cubicBezTo>
                    <a:lnTo>
                      <a:pt x="20" y="73"/>
                    </a:lnTo>
                    <a:close/>
                    <a:moveTo>
                      <a:pt x="28" y="98"/>
                    </a:moveTo>
                    <a:cubicBezTo>
                      <a:pt x="36" y="98"/>
                      <a:pt x="36" y="98"/>
                      <a:pt x="36" y="98"/>
                    </a:cubicBezTo>
                    <a:cubicBezTo>
                      <a:pt x="36" y="80"/>
                      <a:pt x="36" y="80"/>
                      <a:pt x="36" y="80"/>
                    </a:cubicBezTo>
                    <a:cubicBezTo>
                      <a:pt x="28" y="80"/>
                      <a:pt x="28" y="80"/>
                      <a:pt x="28" y="80"/>
                    </a:cubicBezTo>
                    <a:lnTo>
                      <a:pt x="28" y="98"/>
                    </a:lnTo>
                    <a:close/>
                    <a:moveTo>
                      <a:pt x="76" y="98"/>
                    </a:moveTo>
                    <a:cubicBezTo>
                      <a:pt x="84" y="98"/>
                      <a:pt x="84" y="98"/>
                      <a:pt x="84" y="98"/>
                    </a:cubicBezTo>
                    <a:cubicBezTo>
                      <a:pt x="84" y="64"/>
                      <a:pt x="84" y="64"/>
                      <a:pt x="84" y="64"/>
                    </a:cubicBezTo>
                    <a:cubicBezTo>
                      <a:pt x="76" y="64"/>
                      <a:pt x="76" y="64"/>
                      <a:pt x="76" y="64"/>
                    </a:cubicBezTo>
                    <a:lnTo>
                      <a:pt x="76" y="98"/>
                    </a:lnTo>
                    <a:close/>
                    <a:moveTo>
                      <a:pt x="64" y="98"/>
                    </a:moveTo>
                    <a:cubicBezTo>
                      <a:pt x="72" y="98"/>
                      <a:pt x="72" y="98"/>
                      <a:pt x="72" y="98"/>
                    </a:cubicBezTo>
                    <a:cubicBezTo>
                      <a:pt x="72" y="83"/>
                      <a:pt x="72" y="83"/>
                      <a:pt x="72" y="83"/>
                    </a:cubicBezTo>
                    <a:cubicBezTo>
                      <a:pt x="64" y="83"/>
                      <a:pt x="64" y="83"/>
                      <a:pt x="64" y="83"/>
                    </a:cubicBezTo>
                    <a:lnTo>
                      <a:pt x="64" y="98"/>
                    </a:lnTo>
                    <a:close/>
                    <a:moveTo>
                      <a:pt x="52" y="98"/>
                    </a:moveTo>
                    <a:cubicBezTo>
                      <a:pt x="60" y="98"/>
                      <a:pt x="60" y="98"/>
                      <a:pt x="60" y="98"/>
                    </a:cubicBezTo>
                    <a:cubicBezTo>
                      <a:pt x="60" y="78"/>
                      <a:pt x="60" y="78"/>
                      <a:pt x="60" y="78"/>
                    </a:cubicBezTo>
                    <a:cubicBezTo>
                      <a:pt x="52" y="78"/>
                      <a:pt x="52" y="78"/>
                      <a:pt x="52" y="78"/>
                    </a:cubicBezTo>
                    <a:lnTo>
                      <a:pt x="52" y="98"/>
                    </a:lnTo>
                    <a:close/>
                    <a:moveTo>
                      <a:pt x="151" y="11"/>
                    </a:moveTo>
                    <a:cubicBezTo>
                      <a:pt x="151" y="13"/>
                      <a:pt x="149" y="14"/>
                      <a:pt x="147" y="14"/>
                    </a:cubicBezTo>
                    <a:cubicBezTo>
                      <a:pt x="145" y="14"/>
                      <a:pt x="144" y="13"/>
                      <a:pt x="144" y="11"/>
                    </a:cubicBezTo>
                    <a:cubicBezTo>
                      <a:pt x="144" y="9"/>
                      <a:pt x="145" y="7"/>
                      <a:pt x="147" y="7"/>
                    </a:cubicBezTo>
                    <a:cubicBezTo>
                      <a:pt x="149" y="7"/>
                      <a:pt x="151" y="9"/>
                      <a:pt x="151" y="11"/>
                    </a:cubicBezTo>
                    <a:moveTo>
                      <a:pt x="165" y="11"/>
                    </a:moveTo>
                    <a:cubicBezTo>
                      <a:pt x="165" y="13"/>
                      <a:pt x="164" y="14"/>
                      <a:pt x="162" y="14"/>
                    </a:cubicBezTo>
                    <a:cubicBezTo>
                      <a:pt x="160" y="14"/>
                      <a:pt x="158" y="13"/>
                      <a:pt x="158" y="11"/>
                    </a:cubicBezTo>
                    <a:cubicBezTo>
                      <a:pt x="158" y="9"/>
                      <a:pt x="160" y="7"/>
                      <a:pt x="162" y="7"/>
                    </a:cubicBezTo>
                    <a:cubicBezTo>
                      <a:pt x="164" y="7"/>
                      <a:pt x="165" y="9"/>
                      <a:pt x="165" y="11"/>
                    </a:cubicBezTo>
                    <a:moveTo>
                      <a:pt x="180" y="11"/>
                    </a:moveTo>
                    <a:cubicBezTo>
                      <a:pt x="180" y="13"/>
                      <a:pt x="178" y="14"/>
                      <a:pt x="176" y="14"/>
                    </a:cubicBezTo>
                    <a:cubicBezTo>
                      <a:pt x="175" y="14"/>
                      <a:pt x="173" y="13"/>
                      <a:pt x="173" y="11"/>
                    </a:cubicBezTo>
                    <a:cubicBezTo>
                      <a:pt x="173" y="9"/>
                      <a:pt x="175" y="7"/>
                      <a:pt x="176" y="7"/>
                    </a:cubicBezTo>
                    <a:cubicBezTo>
                      <a:pt x="178" y="7"/>
                      <a:pt x="180" y="9"/>
                      <a:pt x="180"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272" name="TextBox 271"/>
          <p:cNvSpPr txBox="1"/>
          <p:nvPr/>
        </p:nvSpPr>
        <p:spPr>
          <a:xfrm>
            <a:off x="3788295" y="3718766"/>
            <a:ext cx="802755" cy="138735"/>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smtClean="0"/>
              <a:t>User Data</a:t>
            </a:r>
            <a:endParaRPr lang="en-US" dirty="0"/>
          </a:p>
        </p:txBody>
      </p:sp>
      <p:sp>
        <p:nvSpPr>
          <p:cNvPr id="273" name="TextBox 272"/>
          <p:cNvSpPr txBox="1"/>
          <p:nvPr/>
        </p:nvSpPr>
        <p:spPr>
          <a:xfrm>
            <a:off x="3787003" y="3972638"/>
            <a:ext cx="813253" cy="138735"/>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smtClean="0"/>
              <a:t>Device Data</a:t>
            </a:r>
            <a:endParaRPr lang="en-US" dirty="0"/>
          </a:p>
        </p:txBody>
      </p:sp>
      <p:sp>
        <p:nvSpPr>
          <p:cNvPr id="274" name="TextBox 273"/>
          <p:cNvSpPr txBox="1"/>
          <p:nvPr/>
        </p:nvSpPr>
        <p:spPr>
          <a:xfrm>
            <a:off x="7036537" y="3744268"/>
            <a:ext cx="472220" cy="138735"/>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smtClean="0"/>
              <a:t>User ID</a:t>
            </a:r>
            <a:endParaRPr lang="en-US" dirty="0"/>
          </a:p>
        </p:txBody>
      </p:sp>
      <p:sp>
        <p:nvSpPr>
          <p:cNvPr id="45" name="Right Arrow 44"/>
          <p:cNvSpPr/>
          <p:nvPr/>
        </p:nvSpPr>
        <p:spPr>
          <a:xfrm rot="16200000">
            <a:off x="5977556" y="4138836"/>
            <a:ext cx="494063" cy="31744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75" name="TextBox 274"/>
          <p:cNvSpPr txBox="1"/>
          <p:nvPr/>
        </p:nvSpPr>
        <p:spPr>
          <a:xfrm rot="16200000">
            <a:off x="6076452" y="4303113"/>
            <a:ext cx="293596" cy="101120"/>
          </a:xfrm>
          <a:prstGeom prst="rect">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defPPr>
              <a:defRPr lang="en-US"/>
            </a:defPPr>
            <a:lvl1pPr>
              <a:defRPr sz="9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400" dirty="0" smtClean="0"/>
              <a:t>User ID</a:t>
            </a:r>
            <a:endParaRPr lang="en-US" sz="400" dirty="0"/>
          </a:p>
        </p:txBody>
      </p:sp>
      <p:grpSp>
        <p:nvGrpSpPr>
          <p:cNvPr id="232" name="Group 231"/>
          <p:cNvGrpSpPr>
            <a:grpSpLocks noChangeAspect="1"/>
          </p:cNvGrpSpPr>
          <p:nvPr/>
        </p:nvGrpSpPr>
        <p:grpSpPr>
          <a:xfrm>
            <a:off x="5630353" y="3014957"/>
            <a:ext cx="327839" cy="251734"/>
            <a:chOff x="6295222" y="1146888"/>
            <a:chExt cx="711200" cy="546100"/>
          </a:xfrm>
        </p:grpSpPr>
        <p:sp>
          <p:nvSpPr>
            <p:cNvPr id="233" name="object 85"/>
            <p:cNvSpPr/>
            <p:nvPr/>
          </p:nvSpPr>
          <p:spPr>
            <a:xfrm>
              <a:off x="6295222" y="1146888"/>
              <a:ext cx="711200" cy="419100"/>
            </a:xfrm>
            <a:custGeom>
              <a:avLst/>
              <a:gdLst/>
              <a:ahLst/>
              <a:cxnLst/>
              <a:rect l="l" t="t" r="r" b="b"/>
              <a:pathLst>
                <a:path w="711200" h="419100">
                  <a:moveTo>
                    <a:pt x="330200" y="0"/>
                  </a:moveTo>
                  <a:lnTo>
                    <a:pt x="286521" y="5031"/>
                  </a:lnTo>
                  <a:lnTo>
                    <a:pt x="246424" y="19363"/>
                  </a:lnTo>
                  <a:lnTo>
                    <a:pt x="211053" y="41851"/>
                  </a:lnTo>
                  <a:lnTo>
                    <a:pt x="181551" y="71353"/>
                  </a:lnTo>
                  <a:lnTo>
                    <a:pt x="159063" y="106724"/>
                  </a:lnTo>
                  <a:lnTo>
                    <a:pt x="144731" y="146821"/>
                  </a:lnTo>
                  <a:lnTo>
                    <a:pt x="139700" y="190500"/>
                  </a:lnTo>
                  <a:lnTo>
                    <a:pt x="114300" y="190500"/>
                  </a:lnTo>
                  <a:lnTo>
                    <a:pt x="69806" y="199481"/>
                  </a:lnTo>
                  <a:lnTo>
                    <a:pt x="33475" y="223975"/>
                  </a:lnTo>
                  <a:lnTo>
                    <a:pt x="8981" y="260306"/>
                  </a:lnTo>
                  <a:lnTo>
                    <a:pt x="0" y="304800"/>
                  </a:lnTo>
                  <a:lnTo>
                    <a:pt x="8981" y="349293"/>
                  </a:lnTo>
                  <a:lnTo>
                    <a:pt x="33475" y="385624"/>
                  </a:lnTo>
                  <a:lnTo>
                    <a:pt x="69806" y="410118"/>
                  </a:lnTo>
                  <a:lnTo>
                    <a:pt x="114300" y="419100"/>
                  </a:lnTo>
                  <a:lnTo>
                    <a:pt x="279400" y="419100"/>
                  </a:lnTo>
                  <a:lnTo>
                    <a:pt x="279400" y="381000"/>
                  </a:lnTo>
                  <a:lnTo>
                    <a:pt x="114300" y="381000"/>
                  </a:lnTo>
                  <a:lnTo>
                    <a:pt x="84643" y="375010"/>
                  </a:lnTo>
                  <a:lnTo>
                    <a:pt x="60421" y="358678"/>
                  </a:lnTo>
                  <a:lnTo>
                    <a:pt x="44089" y="334456"/>
                  </a:lnTo>
                  <a:lnTo>
                    <a:pt x="38100" y="304800"/>
                  </a:lnTo>
                  <a:lnTo>
                    <a:pt x="44089" y="275143"/>
                  </a:lnTo>
                  <a:lnTo>
                    <a:pt x="60421" y="250921"/>
                  </a:lnTo>
                  <a:lnTo>
                    <a:pt x="84643" y="234589"/>
                  </a:lnTo>
                  <a:lnTo>
                    <a:pt x="114300" y="228600"/>
                  </a:lnTo>
                  <a:lnTo>
                    <a:pt x="182791" y="228600"/>
                  </a:lnTo>
                  <a:lnTo>
                    <a:pt x="181292" y="222796"/>
                  </a:lnTo>
                  <a:lnTo>
                    <a:pt x="180124" y="216890"/>
                  </a:lnTo>
                  <a:lnTo>
                    <a:pt x="178422" y="204177"/>
                  </a:lnTo>
                  <a:lnTo>
                    <a:pt x="177800" y="197421"/>
                  </a:lnTo>
                  <a:lnTo>
                    <a:pt x="177800" y="190500"/>
                  </a:lnTo>
                  <a:lnTo>
                    <a:pt x="185569" y="142331"/>
                  </a:lnTo>
                  <a:lnTo>
                    <a:pt x="207205" y="100496"/>
                  </a:lnTo>
                  <a:lnTo>
                    <a:pt x="240196" y="67505"/>
                  </a:lnTo>
                  <a:lnTo>
                    <a:pt x="282031" y="45869"/>
                  </a:lnTo>
                  <a:lnTo>
                    <a:pt x="330200" y="38100"/>
                  </a:lnTo>
                  <a:lnTo>
                    <a:pt x="442172" y="38100"/>
                  </a:lnTo>
                  <a:lnTo>
                    <a:pt x="420192" y="22621"/>
                  </a:lnTo>
                  <a:lnTo>
                    <a:pt x="377370" y="5899"/>
                  </a:lnTo>
                  <a:lnTo>
                    <a:pt x="330200" y="0"/>
                  </a:lnTo>
                  <a:close/>
                </a:path>
                <a:path w="711200" h="419100">
                  <a:moveTo>
                    <a:pt x="657497" y="152400"/>
                  </a:moveTo>
                  <a:lnTo>
                    <a:pt x="558800" y="152400"/>
                  </a:lnTo>
                  <a:lnTo>
                    <a:pt x="603293" y="161381"/>
                  </a:lnTo>
                  <a:lnTo>
                    <a:pt x="639624" y="185875"/>
                  </a:lnTo>
                  <a:lnTo>
                    <a:pt x="664118" y="222206"/>
                  </a:lnTo>
                  <a:lnTo>
                    <a:pt x="673100" y="266700"/>
                  </a:lnTo>
                  <a:lnTo>
                    <a:pt x="664118" y="311193"/>
                  </a:lnTo>
                  <a:lnTo>
                    <a:pt x="639624" y="347524"/>
                  </a:lnTo>
                  <a:lnTo>
                    <a:pt x="603293" y="372018"/>
                  </a:lnTo>
                  <a:lnTo>
                    <a:pt x="558800" y="381000"/>
                  </a:lnTo>
                  <a:lnTo>
                    <a:pt x="431800" y="381000"/>
                  </a:lnTo>
                  <a:lnTo>
                    <a:pt x="431800" y="419100"/>
                  </a:lnTo>
                  <a:lnTo>
                    <a:pt x="558800" y="419100"/>
                  </a:lnTo>
                  <a:lnTo>
                    <a:pt x="606968" y="411330"/>
                  </a:lnTo>
                  <a:lnTo>
                    <a:pt x="648803" y="389694"/>
                  </a:lnTo>
                  <a:lnTo>
                    <a:pt x="681794" y="356703"/>
                  </a:lnTo>
                  <a:lnTo>
                    <a:pt x="703430" y="314868"/>
                  </a:lnTo>
                  <a:lnTo>
                    <a:pt x="711200" y="266700"/>
                  </a:lnTo>
                  <a:lnTo>
                    <a:pt x="703430" y="218531"/>
                  </a:lnTo>
                  <a:lnTo>
                    <a:pt x="681794" y="176696"/>
                  </a:lnTo>
                  <a:lnTo>
                    <a:pt x="657497" y="152400"/>
                  </a:lnTo>
                  <a:close/>
                </a:path>
                <a:path w="711200" h="419100">
                  <a:moveTo>
                    <a:pt x="442172" y="38100"/>
                  </a:moveTo>
                  <a:lnTo>
                    <a:pt x="330200" y="38100"/>
                  </a:lnTo>
                  <a:lnTo>
                    <a:pt x="377779" y="45693"/>
                  </a:lnTo>
                  <a:lnTo>
                    <a:pt x="419180" y="66852"/>
                  </a:lnTo>
                  <a:lnTo>
                    <a:pt x="452017" y="99146"/>
                  </a:lnTo>
                  <a:lnTo>
                    <a:pt x="473900" y="140144"/>
                  </a:lnTo>
                  <a:lnTo>
                    <a:pt x="482168" y="182067"/>
                  </a:lnTo>
                  <a:lnTo>
                    <a:pt x="490288" y="175364"/>
                  </a:lnTo>
                  <a:lnTo>
                    <a:pt x="527738" y="156782"/>
                  </a:lnTo>
                  <a:lnTo>
                    <a:pt x="558800" y="152400"/>
                  </a:lnTo>
                  <a:lnTo>
                    <a:pt x="657497" y="152400"/>
                  </a:lnTo>
                  <a:lnTo>
                    <a:pt x="648803" y="143705"/>
                  </a:lnTo>
                  <a:lnTo>
                    <a:pt x="608937" y="123088"/>
                  </a:lnTo>
                  <a:lnTo>
                    <a:pt x="508203" y="123088"/>
                  </a:lnTo>
                  <a:lnTo>
                    <a:pt x="487043" y="82679"/>
                  </a:lnTo>
                  <a:lnTo>
                    <a:pt x="457228" y="48702"/>
                  </a:lnTo>
                  <a:lnTo>
                    <a:pt x="442172" y="38100"/>
                  </a:lnTo>
                  <a:close/>
                </a:path>
                <a:path w="711200" h="419100">
                  <a:moveTo>
                    <a:pt x="558800" y="114300"/>
                  </a:moveTo>
                  <a:lnTo>
                    <a:pt x="545627" y="114887"/>
                  </a:lnTo>
                  <a:lnTo>
                    <a:pt x="532782" y="116598"/>
                  </a:lnTo>
                  <a:lnTo>
                    <a:pt x="520296" y="119357"/>
                  </a:lnTo>
                  <a:lnTo>
                    <a:pt x="508203" y="123088"/>
                  </a:lnTo>
                  <a:lnTo>
                    <a:pt x="608937" y="123088"/>
                  </a:lnTo>
                  <a:lnTo>
                    <a:pt x="606968" y="122069"/>
                  </a:lnTo>
                  <a:lnTo>
                    <a:pt x="558800" y="114300"/>
                  </a:lnTo>
                  <a:close/>
                </a:path>
              </a:pathLst>
            </a:custGeom>
            <a:solidFill>
              <a:schemeClr val="bg1"/>
            </a:solidFill>
          </p:spPr>
          <p:txBody>
            <a:bodyPr wrap="square" lIns="0" tIns="0" rIns="0" bIns="0" rtlCol="0"/>
            <a:lstStyle/>
            <a:p>
              <a:endParaRPr/>
            </a:p>
          </p:txBody>
        </p:sp>
        <p:sp>
          <p:nvSpPr>
            <p:cNvPr id="234" name="object 86"/>
            <p:cNvSpPr/>
            <p:nvPr/>
          </p:nvSpPr>
          <p:spPr>
            <a:xfrm>
              <a:off x="6549222" y="1426288"/>
              <a:ext cx="203200" cy="266700"/>
            </a:xfrm>
            <a:custGeom>
              <a:avLst/>
              <a:gdLst/>
              <a:ahLst/>
              <a:cxnLst/>
              <a:rect l="l" t="t" r="r" b="b"/>
              <a:pathLst>
                <a:path w="203200" h="266700">
                  <a:moveTo>
                    <a:pt x="203200" y="165100"/>
                  </a:moveTo>
                  <a:lnTo>
                    <a:pt x="0" y="165100"/>
                  </a:lnTo>
                  <a:lnTo>
                    <a:pt x="101600" y="266700"/>
                  </a:lnTo>
                  <a:lnTo>
                    <a:pt x="203200" y="165100"/>
                  </a:lnTo>
                  <a:close/>
                </a:path>
                <a:path w="203200" h="266700">
                  <a:moveTo>
                    <a:pt x="152400" y="0"/>
                  </a:moveTo>
                  <a:lnTo>
                    <a:pt x="50800" y="0"/>
                  </a:lnTo>
                  <a:lnTo>
                    <a:pt x="50800" y="165100"/>
                  </a:lnTo>
                  <a:lnTo>
                    <a:pt x="152400" y="165100"/>
                  </a:lnTo>
                  <a:lnTo>
                    <a:pt x="152400"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192313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153888"/>
          </a:xfrm>
        </p:spPr>
        <p:txBody>
          <a:bodyPr>
            <a:spAutoFit/>
          </a:bodyPr>
          <a:lstStyle/>
          <a:p>
            <a:r>
              <a:rPr lang="en-US" sz="1000" i="1" dirty="0" smtClean="0"/>
              <a:t>Zero trust architecture leverage a specific set of cloud specific capabilities to provide a secure access to enterprise resources by the users.</a:t>
            </a:r>
            <a:endParaRPr lang="en-US" sz="1000" i="1" dirty="0"/>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smtClean="0"/>
              <a:t>Zero trust capability mapping</a:t>
            </a:r>
            <a:endParaRPr lang="en-US" dirty="0"/>
          </a:p>
        </p:txBody>
      </p:sp>
      <p:grpSp>
        <p:nvGrpSpPr>
          <p:cNvPr id="5" name="Group 4">
            <a:extLst>
              <a:ext uri="{FF2B5EF4-FFF2-40B4-BE49-F238E27FC236}">
                <a16:creationId xmlns="" xmlns:a16="http://schemas.microsoft.com/office/drawing/2014/main"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 xmlns:a16="http://schemas.microsoft.com/office/drawing/2014/main"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 xmlns:a16="http://schemas.microsoft.com/office/drawing/2014/main"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 xmlns:a16="http://schemas.microsoft.com/office/drawing/2014/main"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 xmlns:a16="http://schemas.microsoft.com/office/drawing/2014/main"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 xmlns:a16="http://schemas.microsoft.com/office/drawing/2014/main"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 xmlns:a16="http://schemas.microsoft.com/office/drawing/2014/main"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 xmlns:a16="http://schemas.microsoft.com/office/drawing/2014/main"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 xmlns:a16="http://schemas.microsoft.com/office/drawing/2014/main"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 xmlns:a16="http://schemas.microsoft.com/office/drawing/2014/main"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 xmlns:a16="http://schemas.microsoft.com/office/drawing/2014/main"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 xmlns:a16="http://schemas.microsoft.com/office/drawing/2014/main"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 xmlns:a16="http://schemas.microsoft.com/office/drawing/2014/main"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 xmlns:a16="http://schemas.microsoft.com/office/drawing/2014/main"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 xmlns:a16="http://schemas.microsoft.com/office/drawing/2014/main"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 xmlns:a16="http://schemas.microsoft.com/office/drawing/2014/main"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 xmlns:a16="http://schemas.microsoft.com/office/drawing/2014/main"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 xmlns:a16="http://schemas.microsoft.com/office/drawing/2014/main"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 xmlns:a16="http://schemas.microsoft.com/office/drawing/2014/main"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 xmlns:a16="http://schemas.microsoft.com/office/drawing/2014/main"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 xmlns:a16="http://schemas.microsoft.com/office/drawing/2014/main"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 xmlns:a16="http://schemas.microsoft.com/office/drawing/2014/main"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 xmlns:a16="http://schemas.microsoft.com/office/drawing/2014/main"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 xmlns:a16="http://schemas.microsoft.com/office/drawing/2014/main"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 xmlns:a16="http://schemas.microsoft.com/office/drawing/2014/main"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 xmlns:a16="http://schemas.microsoft.com/office/drawing/2014/main"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 xmlns:a16="http://schemas.microsoft.com/office/drawing/2014/main"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 xmlns:a16="http://schemas.microsoft.com/office/drawing/2014/main"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 xmlns:a16="http://schemas.microsoft.com/office/drawing/2014/main"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 xmlns:a16="http://schemas.microsoft.com/office/drawing/2014/main"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 xmlns:a16="http://schemas.microsoft.com/office/drawing/2014/main"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Our perspective</a:t>
            </a:r>
            <a:endParaRPr lang="en-US" sz="1200" dirty="0"/>
          </a:p>
        </p:txBody>
      </p:sp>
      <p:sp>
        <p:nvSpPr>
          <p:cNvPr id="211" name="Rectangle 210"/>
          <p:cNvSpPr/>
          <p:nvPr/>
        </p:nvSpPr>
        <p:spPr>
          <a:xfrm>
            <a:off x="875818" y="4650472"/>
            <a:ext cx="5181717" cy="861448"/>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3" name="Rectangle 212"/>
          <p:cNvSpPr/>
          <p:nvPr/>
        </p:nvSpPr>
        <p:spPr>
          <a:xfrm>
            <a:off x="875818" y="5513354"/>
            <a:ext cx="10513671" cy="335671"/>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4" name="Rectangle 213"/>
          <p:cNvSpPr/>
          <p:nvPr/>
        </p:nvSpPr>
        <p:spPr>
          <a:xfrm>
            <a:off x="7652169" y="3966611"/>
            <a:ext cx="3768185" cy="733388"/>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Tree>
    <p:extLst>
      <p:ext uri="{BB962C8B-B14F-4D97-AF65-F5344CB8AC3E}">
        <p14:creationId xmlns:p14="http://schemas.microsoft.com/office/powerpoint/2010/main" val="3179417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12"/>
          <p:cNvSpPr>
            <a:spLocks noGrp="1"/>
          </p:cNvSpPr>
          <p:nvPr>
            <p:ph type="body" sz="quarter" idx="10"/>
          </p:nvPr>
        </p:nvSpPr>
        <p:spPr/>
        <p:txBody>
          <a:bodyPr>
            <a:noAutofit/>
          </a:bodyPr>
          <a:lstStyle/>
          <a:p>
            <a:pPr lvl="1"/>
            <a:r>
              <a:rPr lang="en-US" sz="1000" dirty="0" smtClean="0">
                <a:solidFill>
                  <a:schemeClr val="tx1"/>
                </a:solidFill>
              </a:rPr>
              <a:t>Azure provides a comprehensive DevOps platform with significant support of security on operations side. Microsoft continues to rely on third-party/vendors products to provide security during the development phase. Azure AD provides the identity and access platform used to secure access to entire </a:t>
            </a:r>
            <a:r>
              <a:rPr lang="en-US" sz="1000" dirty="0" err="1" smtClean="0">
                <a:solidFill>
                  <a:schemeClr val="tx1"/>
                </a:solidFill>
              </a:rPr>
              <a:t>devops</a:t>
            </a:r>
            <a:r>
              <a:rPr lang="en-US" sz="1000" dirty="0" smtClean="0">
                <a:solidFill>
                  <a:schemeClr val="tx1"/>
                </a:solidFill>
              </a:rPr>
              <a:t> platform. Most of the development and testing specific security tools like malware analysis, </a:t>
            </a:r>
            <a:r>
              <a:rPr lang="en-US" sz="1000" dirty="0" err="1" smtClean="0">
                <a:solidFill>
                  <a:schemeClr val="tx1"/>
                </a:solidFill>
              </a:rPr>
              <a:t>opensource</a:t>
            </a:r>
            <a:r>
              <a:rPr lang="en-US" sz="1000" dirty="0" smtClean="0">
                <a:solidFill>
                  <a:schemeClr val="tx1"/>
                </a:solidFill>
              </a:rPr>
              <a:t> analysis, license management, static code analysis (SAST), security and unit testing (DAST) must be implemented using third-party solutions. Azure Artifact provides limited security controls around build and deployment. Secure </a:t>
            </a:r>
            <a:r>
              <a:rPr lang="en-US" sz="1000" dirty="0" err="1" smtClean="0">
                <a:solidFill>
                  <a:schemeClr val="tx1"/>
                </a:solidFill>
              </a:rPr>
              <a:t>Devops</a:t>
            </a:r>
            <a:r>
              <a:rPr lang="en-US" sz="1000" dirty="0" smtClean="0">
                <a:solidFill>
                  <a:schemeClr val="tx1"/>
                </a:solidFill>
              </a:rPr>
              <a:t> Kit for Azure provides some basic security baselining capabilities across the operational platform. Third-party products for vulnerability </a:t>
            </a:r>
            <a:r>
              <a:rPr lang="en-US" sz="1000" dirty="0" err="1" smtClean="0">
                <a:solidFill>
                  <a:schemeClr val="tx1"/>
                </a:solidFill>
              </a:rPr>
              <a:t>scaning</a:t>
            </a:r>
            <a:r>
              <a:rPr lang="en-US" sz="1000" dirty="0" smtClean="0">
                <a:solidFill>
                  <a:schemeClr val="tx1"/>
                </a:solidFill>
              </a:rPr>
              <a:t>, pen testing along with additional tools like application insights, monitor and sentinel providing the capabilities that can be used to build robust security operation.</a:t>
            </a:r>
            <a:endParaRPr lang="en-US" sz="1000" dirty="0">
              <a:solidFill>
                <a:schemeClr val="tx1"/>
              </a:solidFill>
            </a:endParaRPr>
          </a:p>
        </p:txBody>
      </p:sp>
      <p:sp>
        <p:nvSpPr>
          <p:cNvPr id="2" name="Title 1"/>
          <p:cNvSpPr>
            <a:spLocks noGrp="1"/>
          </p:cNvSpPr>
          <p:nvPr>
            <p:ph type="title"/>
          </p:nvPr>
        </p:nvSpPr>
        <p:spPr/>
        <p:txBody>
          <a:bodyPr/>
          <a:lstStyle/>
          <a:p>
            <a:r>
              <a:rPr lang="en-US" dirty="0" smtClean="0"/>
              <a:t>Secure DevOps with Azure</a:t>
            </a:r>
            <a:endParaRPr lang="en-US" dirty="0"/>
          </a:p>
        </p:txBody>
      </p:sp>
      <p:sp>
        <p:nvSpPr>
          <p:cNvPr id="46" name="Text Placeholder 45"/>
          <p:cNvSpPr>
            <a:spLocks noGrp="1"/>
          </p:cNvSpPr>
          <p:nvPr>
            <p:ph type="body" sz="quarter" idx="12"/>
          </p:nvPr>
        </p:nvSpPr>
        <p:spPr/>
        <p:txBody>
          <a:bodyPr/>
          <a:lstStyle/>
          <a:p>
            <a:r>
              <a:rPr lang="en-US" dirty="0" smtClean="0"/>
              <a:t>Our perspective</a:t>
            </a:r>
            <a:endParaRPr lang="en-US" dirty="0"/>
          </a:p>
        </p:txBody>
      </p:sp>
      <p:sp>
        <p:nvSpPr>
          <p:cNvPr id="190" name="Text Placeholder 3"/>
          <p:cNvSpPr txBox="1">
            <a:spLocks/>
          </p:cNvSpPr>
          <p:nvPr/>
        </p:nvSpPr>
        <p:spPr>
          <a:xfrm>
            <a:off x="2200200" y="66081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cxnSp>
        <p:nvCxnSpPr>
          <p:cNvPr id="120" name="Straight Connector 119"/>
          <p:cNvCxnSpPr/>
          <p:nvPr/>
        </p:nvCxnSpPr>
        <p:spPr>
          <a:xfrm>
            <a:off x="1226243" y="5597564"/>
            <a:ext cx="9065370"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914218"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Data security</a:t>
            </a:r>
          </a:p>
        </p:txBody>
      </p:sp>
      <p:sp>
        <p:nvSpPr>
          <p:cNvPr id="122" name="TextBox 121"/>
          <p:cNvSpPr txBox="1"/>
          <p:nvPr/>
        </p:nvSpPr>
        <p:spPr>
          <a:xfrm>
            <a:off x="4351561"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Policies and process</a:t>
            </a:r>
          </a:p>
        </p:txBody>
      </p:sp>
      <p:sp>
        <p:nvSpPr>
          <p:cNvPr id="123" name="TextBox 122"/>
          <p:cNvSpPr txBox="1"/>
          <p:nvPr/>
        </p:nvSpPr>
        <p:spPr>
          <a:xfrm>
            <a:off x="1226243" y="5658607"/>
            <a:ext cx="1252078" cy="184666"/>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smtClean="0">
                <a:solidFill>
                  <a:schemeClr val="bg1"/>
                </a:solidFill>
              </a:rPr>
              <a:t>Access &amp; authentication</a:t>
            </a:r>
            <a:endParaRPr lang="en-US" sz="600" dirty="0">
              <a:solidFill>
                <a:schemeClr val="bg1"/>
              </a:solidFill>
            </a:endParaRPr>
          </a:p>
        </p:txBody>
      </p:sp>
      <p:sp>
        <p:nvSpPr>
          <p:cNvPr id="124" name="TextBox 123"/>
          <p:cNvSpPr txBox="1"/>
          <p:nvPr/>
        </p:nvSpPr>
        <p:spPr>
          <a:xfrm>
            <a:off x="9039535"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Logging and analytics</a:t>
            </a:r>
          </a:p>
        </p:txBody>
      </p:sp>
      <p:sp>
        <p:nvSpPr>
          <p:cNvPr id="125" name="TextBox 124"/>
          <p:cNvSpPr txBox="1"/>
          <p:nvPr/>
        </p:nvSpPr>
        <p:spPr>
          <a:xfrm>
            <a:off x="2788902"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Key and credential mgmt</a:t>
            </a:r>
          </a:p>
        </p:txBody>
      </p:sp>
      <p:sp>
        <p:nvSpPr>
          <p:cNvPr id="126" name="TextBox 125"/>
          <p:cNvSpPr txBox="1"/>
          <p:nvPr/>
        </p:nvSpPr>
        <p:spPr>
          <a:xfrm>
            <a:off x="7476877"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Asset management</a:t>
            </a:r>
          </a:p>
        </p:txBody>
      </p:sp>
      <p:sp>
        <p:nvSpPr>
          <p:cNvPr id="127" name="Frame 126"/>
          <p:cNvSpPr/>
          <p:nvPr/>
        </p:nvSpPr>
        <p:spPr>
          <a:xfrm>
            <a:off x="8346563" y="3629075"/>
            <a:ext cx="434528" cy="353343"/>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28" name="Frame 127"/>
          <p:cNvSpPr/>
          <p:nvPr/>
        </p:nvSpPr>
        <p:spPr>
          <a:xfrm>
            <a:off x="8643213" y="3942851"/>
            <a:ext cx="434528" cy="331902"/>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29" name="Frame 128"/>
          <p:cNvSpPr/>
          <p:nvPr/>
        </p:nvSpPr>
        <p:spPr>
          <a:xfrm>
            <a:off x="8346563" y="4258966"/>
            <a:ext cx="434528" cy="331902"/>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30" name="TextBox 129"/>
          <p:cNvSpPr txBox="1"/>
          <p:nvPr/>
        </p:nvSpPr>
        <p:spPr>
          <a:xfrm>
            <a:off x="7412056" y="5116598"/>
            <a:ext cx="752873" cy="506347"/>
          </a:xfrm>
          <a:prstGeom prst="rect">
            <a:avLst/>
          </a:prstGeom>
          <a:noFill/>
        </p:spPr>
        <p:txBody>
          <a:bodyPr wrap="square" rtlCol="0">
            <a:spAutoFit/>
          </a:bodyPr>
          <a:lstStyle/>
          <a:p>
            <a:r>
              <a:rPr lang="en-US" sz="600" dirty="0"/>
              <a:t>Application,</a:t>
            </a:r>
          </a:p>
          <a:p>
            <a:r>
              <a:rPr lang="en-US" sz="600" dirty="0"/>
              <a:t>Infrastructure &amp; container</a:t>
            </a:r>
          </a:p>
          <a:p>
            <a:r>
              <a:rPr lang="en-US" sz="600" dirty="0"/>
              <a:t>security</a:t>
            </a:r>
          </a:p>
        </p:txBody>
      </p:sp>
      <p:sp>
        <p:nvSpPr>
          <p:cNvPr id="131" name="TextBox 130"/>
          <p:cNvSpPr txBox="1"/>
          <p:nvPr/>
        </p:nvSpPr>
        <p:spPr>
          <a:xfrm>
            <a:off x="4775044" y="4437141"/>
            <a:ext cx="642719" cy="202539"/>
          </a:xfrm>
          <a:prstGeom prst="rect">
            <a:avLst/>
          </a:prstGeom>
          <a:noFill/>
        </p:spPr>
        <p:txBody>
          <a:bodyPr wrap="none" rtlCol="0">
            <a:spAutoFit/>
          </a:bodyPr>
          <a:lstStyle/>
          <a:p>
            <a:r>
              <a:rPr lang="en-US" sz="600" dirty="0"/>
              <a:t>Build tools</a:t>
            </a:r>
          </a:p>
        </p:txBody>
      </p:sp>
      <p:sp>
        <p:nvSpPr>
          <p:cNvPr id="132" name="TextBox 131"/>
          <p:cNvSpPr txBox="1"/>
          <p:nvPr/>
        </p:nvSpPr>
        <p:spPr>
          <a:xfrm>
            <a:off x="5757796" y="4437141"/>
            <a:ext cx="657923" cy="202539"/>
          </a:xfrm>
          <a:prstGeom prst="rect">
            <a:avLst/>
          </a:prstGeom>
          <a:noFill/>
        </p:spPr>
        <p:txBody>
          <a:bodyPr wrap="none" rtlCol="0">
            <a:spAutoFit/>
          </a:bodyPr>
          <a:lstStyle/>
          <a:p>
            <a:r>
              <a:rPr lang="en-US" sz="600" dirty="0"/>
              <a:t>Repository</a:t>
            </a:r>
          </a:p>
        </p:txBody>
      </p:sp>
      <p:sp>
        <p:nvSpPr>
          <p:cNvPr id="133" name="TextBox 132"/>
          <p:cNvSpPr txBox="1"/>
          <p:nvPr/>
        </p:nvSpPr>
        <p:spPr>
          <a:xfrm>
            <a:off x="6990538" y="4437141"/>
            <a:ext cx="709234" cy="202539"/>
          </a:xfrm>
          <a:prstGeom prst="rect">
            <a:avLst/>
          </a:prstGeom>
          <a:noFill/>
        </p:spPr>
        <p:txBody>
          <a:bodyPr wrap="none" rtlCol="0">
            <a:spAutoFit/>
          </a:bodyPr>
          <a:lstStyle/>
          <a:p>
            <a:r>
              <a:rPr lang="en-US" sz="600" dirty="0"/>
              <a:t>Deployment</a:t>
            </a:r>
          </a:p>
        </p:txBody>
      </p:sp>
      <p:sp>
        <p:nvSpPr>
          <p:cNvPr id="134" name="TextBox 133"/>
          <p:cNvSpPr txBox="1"/>
          <p:nvPr/>
        </p:nvSpPr>
        <p:spPr>
          <a:xfrm>
            <a:off x="8435730" y="3708144"/>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sz="600" dirty="0">
                <a:solidFill>
                  <a:schemeClr val="bg1"/>
                </a:solidFill>
              </a:rPr>
              <a:t>DEV</a:t>
            </a:r>
          </a:p>
        </p:txBody>
      </p:sp>
      <p:sp>
        <p:nvSpPr>
          <p:cNvPr id="135" name="TextBox 134"/>
          <p:cNvSpPr txBox="1"/>
          <p:nvPr/>
        </p:nvSpPr>
        <p:spPr>
          <a:xfrm>
            <a:off x="8732380" y="4013266"/>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QA</a:t>
            </a:r>
          </a:p>
        </p:txBody>
      </p:sp>
      <p:sp>
        <p:nvSpPr>
          <p:cNvPr id="136" name="TextBox 135"/>
          <p:cNvSpPr txBox="1"/>
          <p:nvPr/>
        </p:nvSpPr>
        <p:spPr>
          <a:xfrm>
            <a:off x="8435903" y="4322233"/>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PROD</a:t>
            </a:r>
          </a:p>
        </p:txBody>
      </p:sp>
      <p:sp>
        <p:nvSpPr>
          <p:cNvPr id="137" name="TextBox 136"/>
          <p:cNvSpPr txBox="1"/>
          <p:nvPr/>
        </p:nvSpPr>
        <p:spPr>
          <a:xfrm>
            <a:off x="2378627" y="2772328"/>
            <a:ext cx="549598" cy="303808"/>
          </a:xfrm>
          <a:prstGeom prst="rect">
            <a:avLst/>
          </a:prstGeom>
          <a:noFill/>
        </p:spPr>
        <p:txBody>
          <a:bodyPr wrap="none" rtlCol="0">
            <a:spAutoFit/>
          </a:bodyPr>
          <a:lstStyle/>
          <a:p>
            <a:r>
              <a:rPr lang="en-US" sz="600" dirty="0"/>
              <a:t>Security</a:t>
            </a:r>
          </a:p>
          <a:p>
            <a:r>
              <a:rPr lang="en-US" sz="600" dirty="0"/>
              <a:t>training</a:t>
            </a:r>
          </a:p>
        </p:txBody>
      </p:sp>
      <p:sp>
        <p:nvSpPr>
          <p:cNvPr id="139" name="TextBox 138"/>
          <p:cNvSpPr txBox="1"/>
          <p:nvPr/>
        </p:nvSpPr>
        <p:spPr>
          <a:xfrm>
            <a:off x="3449808" y="2772328"/>
            <a:ext cx="743441" cy="303808"/>
          </a:xfrm>
          <a:prstGeom prst="rect">
            <a:avLst/>
          </a:prstGeom>
          <a:noFill/>
        </p:spPr>
        <p:txBody>
          <a:bodyPr wrap="none" rtlCol="0">
            <a:spAutoFit/>
          </a:bodyPr>
          <a:lstStyle/>
          <a:p>
            <a:r>
              <a:rPr lang="en-US" sz="600" dirty="0"/>
              <a:t>Open source</a:t>
            </a:r>
          </a:p>
          <a:p>
            <a:r>
              <a:rPr lang="en-US" sz="600" dirty="0"/>
              <a:t>analysis</a:t>
            </a:r>
          </a:p>
        </p:txBody>
      </p:sp>
      <p:sp>
        <p:nvSpPr>
          <p:cNvPr id="140" name="TextBox 139"/>
          <p:cNvSpPr txBox="1"/>
          <p:nvPr/>
        </p:nvSpPr>
        <p:spPr>
          <a:xfrm>
            <a:off x="3883293" y="5116598"/>
            <a:ext cx="671226" cy="303808"/>
          </a:xfrm>
          <a:prstGeom prst="rect">
            <a:avLst/>
          </a:prstGeom>
          <a:noFill/>
        </p:spPr>
        <p:txBody>
          <a:bodyPr wrap="none" rtlCol="0">
            <a:spAutoFit/>
          </a:bodyPr>
          <a:lstStyle/>
          <a:p>
            <a:r>
              <a:rPr lang="en-US" sz="600" dirty="0"/>
              <a:t>Static code</a:t>
            </a:r>
          </a:p>
          <a:p>
            <a:r>
              <a:rPr lang="en-US" sz="600" dirty="0"/>
              <a:t>analysis</a:t>
            </a:r>
          </a:p>
        </p:txBody>
      </p:sp>
      <p:sp>
        <p:nvSpPr>
          <p:cNvPr id="141" name="TextBox 140"/>
          <p:cNvSpPr txBox="1"/>
          <p:nvPr/>
        </p:nvSpPr>
        <p:spPr>
          <a:xfrm>
            <a:off x="6724053" y="5116598"/>
            <a:ext cx="754843" cy="506347"/>
          </a:xfrm>
          <a:prstGeom prst="rect">
            <a:avLst/>
          </a:prstGeom>
          <a:noFill/>
        </p:spPr>
        <p:txBody>
          <a:bodyPr wrap="none" rtlCol="0">
            <a:spAutoFit/>
          </a:bodyPr>
          <a:lstStyle/>
          <a:p>
            <a:r>
              <a:rPr lang="en-US" sz="600" dirty="0"/>
              <a:t>Application &amp;</a:t>
            </a:r>
          </a:p>
          <a:p>
            <a:r>
              <a:rPr lang="en-US" sz="600" dirty="0"/>
              <a:t>infrastructure</a:t>
            </a:r>
          </a:p>
          <a:p>
            <a:r>
              <a:rPr lang="en-US" sz="600" dirty="0"/>
              <a:t>configuration</a:t>
            </a:r>
          </a:p>
          <a:p>
            <a:r>
              <a:rPr lang="en-US" sz="600" dirty="0"/>
              <a:t>scanning</a:t>
            </a:r>
          </a:p>
        </p:txBody>
      </p:sp>
      <p:sp>
        <p:nvSpPr>
          <p:cNvPr id="142" name="TextBox 141"/>
          <p:cNvSpPr txBox="1"/>
          <p:nvPr/>
        </p:nvSpPr>
        <p:spPr>
          <a:xfrm>
            <a:off x="8799495" y="2772328"/>
            <a:ext cx="720636" cy="303808"/>
          </a:xfrm>
          <a:prstGeom prst="rect">
            <a:avLst/>
          </a:prstGeom>
          <a:noFill/>
        </p:spPr>
        <p:txBody>
          <a:bodyPr wrap="none" rtlCol="0">
            <a:spAutoFit/>
          </a:bodyPr>
          <a:lstStyle/>
          <a:p>
            <a:r>
              <a:rPr lang="en-US" sz="600" dirty="0"/>
              <a:t>Vulnerability</a:t>
            </a:r>
          </a:p>
          <a:p>
            <a:r>
              <a:rPr lang="en-US" sz="600" dirty="0"/>
              <a:t>scanning</a:t>
            </a:r>
          </a:p>
        </p:txBody>
      </p:sp>
      <p:sp>
        <p:nvSpPr>
          <p:cNvPr id="143" name="TextBox 142"/>
          <p:cNvSpPr txBox="1"/>
          <p:nvPr/>
        </p:nvSpPr>
        <p:spPr>
          <a:xfrm>
            <a:off x="2853235" y="4437141"/>
            <a:ext cx="621815" cy="303808"/>
          </a:xfrm>
          <a:prstGeom prst="rect">
            <a:avLst/>
          </a:prstGeom>
          <a:noFill/>
        </p:spPr>
        <p:txBody>
          <a:bodyPr wrap="none" rtlCol="0">
            <a:spAutoFit/>
          </a:bodyPr>
          <a:lstStyle/>
          <a:p>
            <a:r>
              <a:rPr lang="en-US" sz="600" dirty="0"/>
              <a:t>Local</a:t>
            </a:r>
          </a:p>
          <a:p>
            <a:r>
              <a:rPr lang="en-US" sz="600" dirty="0"/>
              <a:t>repository</a:t>
            </a:r>
          </a:p>
        </p:txBody>
      </p:sp>
      <p:sp>
        <p:nvSpPr>
          <p:cNvPr id="144" name="TextBox 143"/>
          <p:cNvSpPr txBox="1"/>
          <p:nvPr/>
        </p:nvSpPr>
        <p:spPr>
          <a:xfrm>
            <a:off x="2103170" y="4437141"/>
            <a:ext cx="638919" cy="202539"/>
          </a:xfrm>
          <a:prstGeom prst="rect">
            <a:avLst/>
          </a:prstGeom>
          <a:noFill/>
        </p:spPr>
        <p:txBody>
          <a:bodyPr wrap="none" rtlCol="0">
            <a:spAutoFit/>
          </a:bodyPr>
          <a:lstStyle/>
          <a:p>
            <a:r>
              <a:rPr lang="en-US" sz="600" dirty="0"/>
              <a:t>Developer</a:t>
            </a:r>
          </a:p>
        </p:txBody>
      </p:sp>
      <p:sp>
        <p:nvSpPr>
          <p:cNvPr id="145" name="TextBox 144"/>
          <p:cNvSpPr txBox="1"/>
          <p:nvPr/>
        </p:nvSpPr>
        <p:spPr>
          <a:xfrm>
            <a:off x="1294328" y="4437141"/>
            <a:ext cx="707333" cy="202539"/>
          </a:xfrm>
          <a:prstGeom prst="rect">
            <a:avLst/>
          </a:prstGeom>
          <a:noFill/>
        </p:spPr>
        <p:txBody>
          <a:bodyPr wrap="none" rtlCol="0">
            <a:spAutoFit/>
          </a:bodyPr>
          <a:lstStyle/>
          <a:p>
            <a:r>
              <a:rPr lang="en-US" sz="600" dirty="0"/>
              <a:t>User stories</a:t>
            </a:r>
          </a:p>
        </p:txBody>
      </p:sp>
      <p:sp>
        <p:nvSpPr>
          <p:cNvPr id="147" name="TextBox 146"/>
          <p:cNvSpPr txBox="1"/>
          <p:nvPr/>
        </p:nvSpPr>
        <p:spPr>
          <a:xfrm>
            <a:off x="1261641" y="2771408"/>
            <a:ext cx="541997" cy="405077"/>
          </a:xfrm>
          <a:prstGeom prst="rect">
            <a:avLst/>
          </a:prstGeom>
          <a:solidFill>
            <a:schemeClr val="bg1"/>
          </a:solidFill>
        </p:spPr>
        <p:txBody>
          <a:bodyPr wrap="none" rtlCol="0">
            <a:spAutoFit/>
          </a:bodyPr>
          <a:lstStyle/>
          <a:p>
            <a:r>
              <a:rPr lang="en-US" sz="600" dirty="0"/>
              <a:t>Open </a:t>
            </a:r>
          </a:p>
          <a:p>
            <a:r>
              <a:rPr lang="en-US" sz="600" dirty="0"/>
              <a:t>source</a:t>
            </a:r>
          </a:p>
          <a:p>
            <a:r>
              <a:rPr lang="en-US" sz="600" dirty="0"/>
              <a:t>libraries</a:t>
            </a:r>
          </a:p>
        </p:txBody>
      </p:sp>
      <p:cxnSp>
        <p:nvCxnSpPr>
          <p:cNvPr id="148" name="Straight Connector 147"/>
          <p:cNvCxnSpPr/>
          <p:nvPr/>
        </p:nvCxnSpPr>
        <p:spPr>
          <a:xfrm flipH="1">
            <a:off x="3230878" y="4228589"/>
            <a:ext cx="480278"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4165941" y="4230413"/>
            <a:ext cx="682952"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7462524" y="4226532"/>
            <a:ext cx="635756" cy="642"/>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397708" y="5161915"/>
            <a:ext cx="614213" cy="303808"/>
          </a:xfrm>
          <a:prstGeom prst="rect">
            <a:avLst/>
          </a:prstGeom>
          <a:noFill/>
        </p:spPr>
        <p:txBody>
          <a:bodyPr wrap="none" rtlCol="0">
            <a:spAutoFit/>
          </a:bodyPr>
          <a:lstStyle/>
          <a:p>
            <a:r>
              <a:rPr lang="en-US" sz="600" dirty="0"/>
              <a:t>Threat </a:t>
            </a:r>
          </a:p>
          <a:p>
            <a:r>
              <a:rPr lang="en-US" sz="600" dirty="0"/>
              <a:t>modelling</a:t>
            </a:r>
          </a:p>
        </p:txBody>
      </p:sp>
      <p:sp>
        <p:nvSpPr>
          <p:cNvPr id="152" name="TextBox 151"/>
          <p:cNvSpPr txBox="1"/>
          <p:nvPr/>
        </p:nvSpPr>
        <p:spPr>
          <a:xfrm>
            <a:off x="3371784" y="5116598"/>
            <a:ext cx="566703" cy="303808"/>
          </a:xfrm>
          <a:prstGeom prst="rect">
            <a:avLst/>
          </a:prstGeom>
          <a:noFill/>
        </p:spPr>
        <p:txBody>
          <a:bodyPr wrap="none" rtlCol="0">
            <a:spAutoFit/>
          </a:bodyPr>
          <a:lstStyle/>
          <a:p>
            <a:r>
              <a:rPr lang="en-US" sz="600" dirty="0"/>
              <a:t>Malware</a:t>
            </a:r>
          </a:p>
          <a:p>
            <a:r>
              <a:rPr lang="en-US" sz="600" dirty="0"/>
              <a:t>analysis</a:t>
            </a:r>
          </a:p>
        </p:txBody>
      </p:sp>
      <p:sp>
        <p:nvSpPr>
          <p:cNvPr id="154" name="TextBox 153"/>
          <p:cNvSpPr txBox="1"/>
          <p:nvPr/>
        </p:nvSpPr>
        <p:spPr>
          <a:xfrm>
            <a:off x="4997898" y="5116598"/>
            <a:ext cx="549598" cy="405077"/>
          </a:xfrm>
          <a:prstGeom prst="rect">
            <a:avLst/>
          </a:prstGeom>
          <a:noFill/>
        </p:spPr>
        <p:txBody>
          <a:bodyPr wrap="none" rtlCol="0">
            <a:spAutoFit/>
          </a:bodyPr>
          <a:lstStyle/>
          <a:p>
            <a:r>
              <a:rPr lang="en-US" sz="600" dirty="0"/>
              <a:t>Security</a:t>
            </a:r>
          </a:p>
          <a:p>
            <a:r>
              <a:rPr lang="en-US" sz="600" dirty="0"/>
              <a:t>&amp; unit</a:t>
            </a:r>
          </a:p>
          <a:p>
            <a:r>
              <a:rPr lang="en-US" sz="600" dirty="0"/>
              <a:t>testing</a:t>
            </a:r>
          </a:p>
        </p:txBody>
      </p:sp>
      <p:sp>
        <p:nvSpPr>
          <p:cNvPr id="160" name="TextBox 159"/>
          <p:cNvSpPr txBox="1"/>
          <p:nvPr/>
        </p:nvSpPr>
        <p:spPr>
          <a:xfrm>
            <a:off x="5415394" y="5116598"/>
            <a:ext cx="754843" cy="506347"/>
          </a:xfrm>
          <a:prstGeom prst="rect">
            <a:avLst/>
          </a:prstGeom>
          <a:noFill/>
        </p:spPr>
        <p:txBody>
          <a:bodyPr wrap="none" rtlCol="0">
            <a:spAutoFit/>
          </a:bodyPr>
          <a:lstStyle/>
          <a:p>
            <a:r>
              <a:rPr lang="en-US" sz="600" dirty="0"/>
              <a:t>Application &amp;</a:t>
            </a:r>
          </a:p>
          <a:p>
            <a:r>
              <a:rPr lang="en-US" sz="600" dirty="0"/>
              <a:t>infrastructure</a:t>
            </a:r>
          </a:p>
          <a:p>
            <a:r>
              <a:rPr lang="en-US" sz="600" dirty="0"/>
              <a:t>configuration</a:t>
            </a:r>
            <a:br>
              <a:rPr lang="en-US" sz="600" dirty="0"/>
            </a:br>
            <a:r>
              <a:rPr lang="en-US" sz="600" dirty="0"/>
              <a:t>management</a:t>
            </a:r>
          </a:p>
        </p:txBody>
      </p:sp>
      <p:sp>
        <p:nvSpPr>
          <p:cNvPr id="161" name="TextBox 160"/>
          <p:cNvSpPr txBox="1"/>
          <p:nvPr/>
        </p:nvSpPr>
        <p:spPr>
          <a:xfrm>
            <a:off x="4506782" y="5116598"/>
            <a:ext cx="484984" cy="303808"/>
          </a:xfrm>
          <a:prstGeom prst="rect">
            <a:avLst/>
          </a:prstGeom>
          <a:noFill/>
        </p:spPr>
        <p:txBody>
          <a:bodyPr wrap="none" rtlCol="0">
            <a:spAutoFit/>
          </a:bodyPr>
          <a:lstStyle/>
          <a:p>
            <a:r>
              <a:rPr lang="en-US" sz="600" dirty="0"/>
              <a:t>Peer </a:t>
            </a:r>
          </a:p>
          <a:p>
            <a:r>
              <a:rPr lang="en-US" sz="600" dirty="0"/>
              <a:t>review</a:t>
            </a:r>
          </a:p>
        </p:txBody>
      </p:sp>
      <p:sp>
        <p:nvSpPr>
          <p:cNvPr id="162" name="TextBox 161"/>
          <p:cNvSpPr txBox="1"/>
          <p:nvPr/>
        </p:nvSpPr>
        <p:spPr>
          <a:xfrm>
            <a:off x="6126994" y="5116598"/>
            <a:ext cx="669325" cy="303808"/>
          </a:xfrm>
          <a:prstGeom prst="rect">
            <a:avLst/>
          </a:prstGeom>
          <a:noFill/>
        </p:spPr>
        <p:txBody>
          <a:bodyPr wrap="none" rtlCol="0">
            <a:spAutoFit/>
          </a:bodyPr>
          <a:lstStyle/>
          <a:p>
            <a:r>
              <a:rPr lang="en-US" sz="600" dirty="0"/>
              <a:t>Application</a:t>
            </a:r>
          </a:p>
          <a:p>
            <a:r>
              <a:rPr lang="en-US" sz="600" dirty="0"/>
              <a:t>versioning</a:t>
            </a:r>
          </a:p>
        </p:txBody>
      </p:sp>
      <p:sp>
        <p:nvSpPr>
          <p:cNvPr id="163" name="TextBox 162"/>
          <p:cNvSpPr txBox="1"/>
          <p:nvPr/>
        </p:nvSpPr>
        <p:spPr>
          <a:xfrm>
            <a:off x="8067764" y="2772328"/>
            <a:ext cx="874569" cy="303808"/>
          </a:xfrm>
          <a:prstGeom prst="rect">
            <a:avLst/>
          </a:prstGeom>
          <a:noFill/>
        </p:spPr>
        <p:txBody>
          <a:bodyPr wrap="none" rtlCol="0">
            <a:spAutoFit/>
          </a:bodyPr>
          <a:lstStyle/>
          <a:p>
            <a:r>
              <a:rPr lang="en-US" sz="600" dirty="0"/>
              <a:t>Automated PEN</a:t>
            </a:r>
            <a:br>
              <a:rPr lang="en-US" sz="600" dirty="0"/>
            </a:br>
            <a:r>
              <a:rPr lang="en-US" sz="600" dirty="0"/>
              <a:t>testing</a:t>
            </a:r>
          </a:p>
        </p:txBody>
      </p:sp>
      <p:cxnSp>
        <p:nvCxnSpPr>
          <p:cNvPr id="167" name="Straight Connector 166"/>
          <p:cNvCxnSpPr/>
          <p:nvPr/>
        </p:nvCxnSpPr>
        <p:spPr>
          <a:xfrm flipH="1">
            <a:off x="6233388" y="4226532"/>
            <a:ext cx="858658" cy="544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189496" y="2772328"/>
            <a:ext cx="754843" cy="303808"/>
          </a:xfrm>
          <a:prstGeom prst="rect">
            <a:avLst/>
          </a:prstGeom>
          <a:noFill/>
        </p:spPr>
        <p:txBody>
          <a:bodyPr wrap="none" rtlCol="0">
            <a:spAutoFit/>
          </a:bodyPr>
          <a:lstStyle/>
          <a:p>
            <a:r>
              <a:rPr lang="en-US" sz="600" dirty="0"/>
              <a:t>Bug Fix</a:t>
            </a:r>
          </a:p>
          <a:p>
            <a:r>
              <a:rPr lang="en-US" sz="600" dirty="0"/>
              <a:t>Management</a:t>
            </a:r>
          </a:p>
        </p:txBody>
      </p:sp>
      <p:cxnSp>
        <p:nvCxnSpPr>
          <p:cNvPr id="170" name="Straight Connector 169"/>
          <p:cNvCxnSpPr/>
          <p:nvPr/>
        </p:nvCxnSpPr>
        <p:spPr>
          <a:xfrm flipV="1">
            <a:off x="6192933" y="3374596"/>
            <a:ext cx="3740" cy="26741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72" name="TextBox 171"/>
          <p:cNvSpPr txBox="1"/>
          <p:nvPr/>
        </p:nvSpPr>
        <p:spPr>
          <a:xfrm>
            <a:off x="8688004" y="5120726"/>
            <a:ext cx="768146" cy="303808"/>
          </a:xfrm>
          <a:prstGeom prst="rect">
            <a:avLst/>
          </a:prstGeom>
          <a:noFill/>
        </p:spPr>
        <p:txBody>
          <a:bodyPr wrap="none" rtlCol="0">
            <a:spAutoFit/>
          </a:bodyPr>
          <a:lstStyle/>
          <a:p>
            <a:r>
              <a:rPr lang="en-US" sz="600" dirty="0"/>
              <a:t>Bug bounty &amp;</a:t>
            </a:r>
          </a:p>
          <a:p>
            <a:r>
              <a:rPr lang="en-US" sz="600" dirty="0"/>
              <a:t>hack days</a:t>
            </a:r>
          </a:p>
        </p:txBody>
      </p:sp>
      <p:sp>
        <p:nvSpPr>
          <p:cNvPr id="173" name="TextBox 172"/>
          <p:cNvSpPr txBox="1"/>
          <p:nvPr/>
        </p:nvSpPr>
        <p:spPr>
          <a:xfrm>
            <a:off x="7378605" y="2772328"/>
            <a:ext cx="754843" cy="303808"/>
          </a:xfrm>
          <a:prstGeom prst="rect">
            <a:avLst/>
          </a:prstGeom>
          <a:noFill/>
        </p:spPr>
        <p:txBody>
          <a:bodyPr wrap="none" rtlCol="0">
            <a:spAutoFit/>
          </a:bodyPr>
          <a:lstStyle/>
          <a:p>
            <a:r>
              <a:rPr lang="en-US" sz="600" dirty="0"/>
              <a:t>Failure</a:t>
            </a:r>
          </a:p>
          <a:p>
            <a:r>
              <a:rPr lang="en-US" sz="600" dirty="0"/>
              <a:t>management</a:t>
            </a:r>
          </a:p>
        </p:txBody>
      </p:sp>
      <p:cxnSp>
        <p:nvCxnSpPr>
          <p:cNvPr id="175" name="Straight Connector 174"/>
          <p:cNvCxnSpPr/>
          <p:nvPr/>
        </p:nvCxnSpPr>
        <p:spPr>
          <a:xfrm>
            <a:off x="9573020" y="4226532"/>
            <a:ext cx="217460" cy="0"/>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76" name="TextBox 175"/>
          <p:cNvSpPr txBox="1"/>
          <p:nvPr/>
        </p:nvSpPr>
        <p:spPr>
          <a:xfrm>
            <a:off x="4800213" y="3336603"/>
            <a:ext cx="477383" cy="202539"/>
          </a:xfrm>
          <a:prstGeom prst="rect">
            <a:avLst/>
          </a:prstGeom>
          <a:noFill/>
        </p:spPr>
        <p:txBody>
          <a:bodyPr wrap="none" rtlCol="0">
            <a:spAutoFit/>
          </a:bodyPr>
          <a:lstStyle/>
          <a:p>
            <a:r>
              <a:rPr lang="en-US" sz="600" dirty="0"/>
              <a:t>Tester</a:t>
            </a:r>
          </a:p>
        </p:txBody>
      </p:sp>
      <p:sp>
        <p:nvSpPr>
          <p:cNvPr id="180" name="TextBox 179"/>
          <p:cNvSpPr txBox="1"/>
          <p:nvPr/>
        </p:nvSpPr>
        <p:spPr>
          <a:xfrm>
            <a:off x="9749503" y="4437141"/>
            <a:ext cx="648421" cy="303808"/>
          </a:xfrm>
          <a:prstGeom prst="rect">
            <a:avLst/>
          </a:prstGeom>
          <a:noFill/>
        </p:spPr>
        <p:txBody>
          <a:bodyPr wrap="none" rtlCol="0">
            <a:spAutoFit/>
          </a:bodyPr>
          <a:lstStyle/>
          <a:p>
            <a:r>
              <a:rPr lang="en-US" sz="600" dirty="0"/>
              <a:t>Security</a:t>
            </a:r>
          </a:p>
          <a:p>
            <a:r>
              <a:rPr lang="en-US" sz="600" dirty="0"/>
              <a:t>monitoring</a:t>
            </a:r>
          </a:p>
        </p:txBody>
      </p:sp>
      <p:sp>
        <p:nvSpPr>
          <p:cNvPr id="188" name="TextBox 187"/>
          <p:cNvSpPr txBox="1"/>
          <p:nvPr/>
        </p:nvSpPr>
        <p:spPr>
          <a:xfrm>
            <a:off x="3657124" y="4437141"/>
            <a:ext cx="733939" cy="303808"/>
          </a:xfrm>
          <a:prstGeom prst="rect">
            <a:avLst/>
          </a:prstGeom>
          <a:noFill/>
        </p:spPr>
        <p:txBody>
          <a:bodyPr wrap="none" rtlCol="0">
            <a:spAutoFit/>
          </a:bodyPr>
          <a:lstStyle/>
          <a:p>
            <a:r>
              <a:rPr lang="en-US" sz="600" dirty="0"/>
              <a:t>Source code</a:t>
            </a:r>
          </a:p>
          <a:p>
            <a:r>
              <a:rPr lang="en-US" sz="600" dirty="0"/>
              <a:t>repository</a:t>
            </a:r>
          </a:p>
        </p:txBody>
      </p:sp>
      <p:sp>
        <p:nvSpPr>
          <p:cNvPr id="189" name="TextBox 188"/>
          <p:cNvSpPr txBox="1"/>
          <p:nvPr/>
        </p:nvSpPr>
        <p:spPr>
          <a:xfrm>
            <a:off x="6718357" y="2772328"/>
            <a:ext cx="667425" cy="202539"/>
          </a:xfrm>
          <a:prstGeom prst="rect">
            <a:avLst/>
          </a:prstGeom>
          <a:noFill/>
        </p:spPr>
        <p:txBody>
          <a:bodyPr wrap="none" rtlCol="0">
            <a:spAutoFit/>
          </a:bodyPr>
          <a:lstStyle/>
          <a:p>
            <a:r>
              <a:rPr lang="en-US" sz="600" dirty="0"/>
              <a:t>Operations</a:t>
            </a:r>
          </a:p>
        </p:txBody>
      </p:sp>
      <p:sp>
        <p:nvSpPr>
          <p:cNvPr id="191" name="TextBox 190"/>
          <p:cNvSpPr txBox="1"/>
          <p:nvPr/>
        </p:nvSpPr>
        <p:spPr>
          <a:xfrm>
            <a:off x="4121303" y="2772328"/>
            <a:ext cx="754843" cy="303808"/>
          </a:xfrm>
          <a:prstGeom prst="rect">
            <a:avLst/>
          </a:prstGeom>
          <a:noFill/>
        </p:spPr>
        <p:txBody>
          <a:bodyPr wrap="none" rtlCol="0">
            <a:spAutoFit/>
          </a:bodyPr>
          <a:lstStyle/>
          <a:p>
            <a:r>
              <a:rPr lang="en-US" sz="600" dirty="0"/>
              <a:t>License</a:t>
            </a:r>
          </a:p>
          <a:p>
            <a:r>
              <a:rPr lang="en-US" sz="600" dirty="0"/>
              <a:t>management</a:t>
            </a:r>
          </a:p>
        </p:txBody>
      </p:sp>
      <p:sp>
        <p:nvSpPr>
          <p:cNvPr id="192" name="TextBox 191"/>
          <p:cNvSpPr txBox="1"/>
          <p:nvPr/>
        </p:nvSpPr>
        <p:spPr>
          <a:xfrm>
            <a:off x="8129083" y="5116598"/>
            <a:ext cx="661723" cy="303808"/>
          </a:xfrm>
          <a:prstGeom prst="rect">
            <a:avLst/>
          </a:prstGeom>
          <a:noFill/>
        </p:spPr>
        <p:txBody>
          <a:bodyPr wrap="none" rtlCol="0">
            <a:spAutoFit/>
          </a:bodyPr>
          <a:lstStyle/>
          <a:p>
            <a:r>
              <a:rPr lang="en-US" sz="600" dirty="0"/>
              <a:t>Automated</a:t>
            </a:r>
          </a:p>
          <a:p>
            <a:r>
              <a:rPr lang="en-US" sz="600" dirty="0"/>
              <a:t>threats</a:t>
            </a:r>
          </a:p>
        </p:txBody>
      </p:sp>
      <p:sp>
        <p:nvSpPr>
          <p:cNvPr id="193" name="TextBox 192"/>
          <p:cNvSpPr txBox="1"/>
          <p:nvPr/>
        </p:nvSpPr>
        <p:spPr>
          <a:xfrm>
            <a:off x="1226243" y="2309200"/>
            <a:ext cx="4454015" cy="240515"/>
          </a:xfrm>
          <a:prstGeom prst="rect">
            <a:avLst/>
          </a:prstGeom>
          <a:solidFill>
            <a:srgbClr val="00338D"/>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25" b="1" dirty="0">
                <a:solidFill>
                  <a:schemeClr val="bg1"/>
                </a:solidFill>
              </a:rPr>
              <a:t>DEV</a:t>
            </a:r>
          </a:p>
        </p:txBody>
      </p:sp>
      <p:sp>
        <p:nvSpPr>
          <p:cNvPr id="194" name="TextBox 193"/>
          <p:cNvSpPr txBox="1"/>
          <p:nvPr/>
        </p:nvSpPr>
        <p:spPr>
          <a:xfrm>
            <a:off x="5837277" y="2309200"/>
            <a:ext cx="4454015" cy="240515"/>
          </a:xfrm>
          <a:prstGeom prst="rect">
            <a:avLst/>
          </a:prstGeom>
          <a:solidFill>
            <a:srgbClr val="470A68"/>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25" b="1" dirty="0">
                <a:solidFill>
                  <a:schemeClr val="bg1"/>
                </a:solidFill>
              </a:rPr>
              <a:t>Ops</a:t>
            </a:r>
          </a:p>
        </p:txBody>
      </p:sp>
      <p:sp>
        <p:nvSpPr>
          <p:cNvPr id="197" name="TextBox 196"/>
          <p:cNvSpPr txBox="1"/>
          <p:nvPr/>
        </p:nvSpPr>
        <p:spPr>
          <a:xfrm>
            <a:off x="1279062" y="2587969"/>
            <a:ext cx="4348377" cy="173000"/>
          </a:xfrm>
          <a:prstGeom prst="rect">
            <a:avLst/>
          </a:prstGeom>
          <a:solidFill>
            <a:srgbClr val="005EB8"/>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integration</a:t>
            </a:r>
          </a:p>
        </p:txBody>
      </p:sp>
      <p:sp>
        <p:nvSpPr>
          <p:cNvPr id="198" name="TextBox 197"/>
          <p:cNvSpPr txBox="1"/>
          <p:nvPr/>
        </p:nvSpPr>
        <p:spPr>
          <a:xfrm>
            <a:off x="5890096" y="2587969"/>
            <a:ext cx="4348377" cy="173000"/>
          </a:xfrm>
          <a:prstGeom prst="rect">
            <a:avLst/>
          </a:prstGeom>
          <a:solidFill>
            <a:srgbClr val="6D2077"/>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deployment</a:t>
            </a:r>
          </a:p>
        </p:txBody>
      </p:sp>
      <p:sp>
        <p:nvSpPr>
          <p:cNvPr id="208" name="TextBox 207"/>
          <p:cNvSpPr txBox="1"/>
          <p:nvPr/>
        </p:nvSpPr>
        <p:spPr>
          <a:xfrm>
            <a:off x="1226243" y="5892135"/>
            <a:ext cx="9065370" cy="17300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Security</a:t>
            </a:r>
          </a:p>
        </p:txBody>
      </p:sp>
      <p:grpSp>
        <p:nvGrpSpPr>
          <p:cNvPr id="209" name="Group 208"/>
          <p:cNvGrpSpPr/>
          <p:nvPr/>
        </p:nvGrpSpPr>
        <p:grpSpPr>
          <a:xfrm>
            <a:off x="3489141" y="4838301"/>
            <a:ext cx="308954" cy="285826"/>
            <a:chOff x="679450" y="3920225"/>
            <a:chExt cx="347472" cy="347472"/>
          </a:xfrm>
        </p:grpSpPr>
        <p:sp>
          <p:nvSpPr>
            <p:cNvPr id="483" name="Oval 482"/>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84" name="Group 483"/>
            <p:cNvGrpSpPr/>
            <p:nvPr/>
          </p:nvGrpSpPr>
          <p:grpSpPr>
            <a:xfrm>
              <a:off x="737694" y="3968008"/>
              <a:ext cx="230984" cy="228092"/>
              <a:chOff x="823643" y="3833985"/>
              <a:chExt cx="297635" cy="293909"/>
            </a:xfrm>
            <a:solidFill>
              <a:srgbClr val="FFFFFF"/>
            </a:solidFill>
          </p:grpSpPr>
          <p:sp>
            <p:nvSpPr>
              <p:cNvPr id="48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8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0" name="Group 209"/>
          <p:cNvGrpSpPr/>
          <p:nvPr/>
        </p:nvGrpSpPr>
        <p:grpSpPr>
          <a:xfrm>
            <a:off x="4029049" y="4838301"/>
            <a:ext cx="308954" cy="285826"/>
            <a:chOff x="679450" y="3920225"/>
            <a:chExt cx="347472" cy="347472"/>
          </a:xfrm>
        </p:grpSpPr>
        <p:sp>
          <p:nvSpPr>
            <p:cNvPr id="479" name="Oval 478"/>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80" name="Group 479"/>
            <p:cNvGrpSpPr/>
            <p:nvPr/>
          </p:nvGrpSpPr>
          <p:grpSpPr>
            <a:xfrm>
              <a:off x="737694" y="3968008"/>
              <a:ext cx="230984" cy="228092"/>
              <a:chOff x="823643" y="3833985"/>
              <a:chExt cx="297635" cy="293909"/>
            </a:xfrm>
            <a:solidFill>
              <a:srgbClr val="FFFFFF"/>
            </a:solidFill>
          </p:grpSpPr>
          <p:sp>
            <p:nvSpPr>
              <p:cNvPr id="48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8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3" name="Group 212"/>
          <p:cNvGrpSpPr/>
          <p:nvPr/>
        </p:nvGrpSpPr>
        <p:grpSpPr>
          <a:xfrm>
            <a:off x="4584599" y="4838301"/>
            <a:ext cx="308954" cy="285826"/>
            <a:chOff x="679450" y="3920225"/>
            <a:chExt cx="347472" cy="347472"/>
          </a:xfrm>
        </p:grpSpPr>
        <p:sp>
          <p:nvSpPr>
            <p:cNvPr id="475" name="Oval 47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76" name="Group 475"/>
            <p:cNvGrpSpPr/>
            <p:nvPr/>
          </p:nvGrpSpPr>
          <p:grpSpPr>
            <a:xfrm>
              <a:off x="737694" y="3968008"/>
              <a:ext cx="230984" cy="228092"/>
              <a:chOff x="823643" y="3833985"/>
              <a:chExt cx="297635" cy="293909"/>
            </a:xfrm>
            <a:solidFill>
              <a:srgbClr val="FFFFFF"/>
            </a:solidFill>
          </p:grpSpPr>
          <p:sp>
            <p:nvSpPr>
              <p:cNvPr id="47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9" name="Group 218"/>
          <p:cNvGrpSpPr/>
          <p:nvPr/>
        </p:nvGrpSpPr>
        <p:grpSpPr>
          <a:xfrm>
            <a:off x="5132270" y="4838301"/>
            <a:ext cx="308954" cy="285826"/>
            <a:chOff x="679450" y="3920225"/>
            <a:chExt cx="347472" cy="347472"/>
          </a:xfrm>
        </p:grpSpPr>
        <p:sp>
          <p:nvSpPr>
            <p:cNvPr id="471" name="Oval 470"/>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72" name="Group 471"/>
            <p:cNvGrpSpPr/>
            <p:nvPr/>
          </p:nvGrpSpPr>
          <p:grpSpPr>
            <a:xfrm>
              <a:off x="737694" y="3968008"/>
              <a:ext cx="230984" cy="228092"/>
              <a:chOff x="823643" y="3833985"/>
              <a:chExt cx="297635" cy="293909"/>
            </a:xfrm>
            <a:solidFill>
              <a:srgbClr val="FFFFFF"/>
            </a:solidFill>
          </p:grpSpPr>
          <p:sp>
            <p:nvSpPr>
              <p:cNvPr id="473"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4"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0" name="Group 219"/>
          <p:cNvGrpSpPr/>
          <p:nvPr/>
        </p:nvGrpSpPr>
        <p:grpSpPr>
          <a:xfrm>
            <a:off x="5617461" y="4838301"/>
            <a:ext cx="308954" cy="285826"/>
            <a:chOff x="679450" y="3920225"/>
            <a:chExt cx="347472" cy="347472"/>
          </a:xfrm>
        </p:grpSpPr>
        <p:sp>
          <p:nvSpPr>
            <p:cNvPr id="467" name="Oval 466"/>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8" name="Group 467"/>
            <p:cNvGrpSpPr/>
            <p:nvPr/>
          </p:nvGrpSpPr>
          <p:grpSpPr>
            <a:xfrm>
              <a:off x="737694" y="3968008"/>
              <a:ext cx="230984" cy="228092"/>
              <a:chOff x="823643" y="3833985"/>
              <a:chExt cx="297635" cy="293909"/>
            </a:xfrm>
            <a:solidFill>
              <a:srgbClr val="FFFFFF"/>
            </a:solidFill>
          </p:grpSpPr>
          <p:sp>
            <p:nvSpPr>
              <p:cNvPr id="46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1" name="Group 220"/>
          <p:cNvGrpSpPr/>
          <p:nvPr/>
        </p:nvGrpSpPr>
        <p:grpSpPr>
          <a:xfrm>
            <a:off x="6252646" y="4838301"/>
            <a:ext cx="308954" cy="285826"/>
            <a:chOff x="679450" y="3920225"/>
            <a:chExt cx="347472" cy="347472"/>
          </a:xfrm>
        </p:grpSpPr>
        <p:sp>
          <p:nvSpPr>
            <p:cNvPr id="463" name="Oval 46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4" name="Group 463"/>
            <p:cNvGrpSpPr/>
            <p:nvPr/>
          </p:nvGrpSpPr>
          <p:grpSpPr>
            <a:xfrm>
              <a:off x="737694" y="3968008"/>
              <a:ext cx="230984" cy="228092"/>
              <a:chOff x="823643" y="3833985"/>
              <a:chExt cx="297635" cy="293909"/>
            </a:xfrm>
            <a:solidFill>
              <a:srgbClr val="FFFFFF"/>
            </a:solidFill>
          </p:grpSpPr>
          <p:sp>
            <p:nvSpPr>
              <p:cNvPr id="46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6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2" name="Group 221"/>
          <p:cNvGrpSpPr/>
          <p:nvPr/>
        </p:nvGrpSpPr>
        <p:grpSpPr>
          <a:xfrm>
            <a:off x="6940024" y="4838301"/>
            <a:ext cx="308954" cy="285826"/>
            <a:chOff x="679450" y="3920225"/>
            <a:chExt cx="347472" cy="347472"/>
          </a:xfrm>
        </p:grpSpPr>
        <p:sp>
          <p:nvSpPr>
            <p:cNvPr id="459" name="Oval 458"/>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0" name="Group 459"/>
            <p:cNvGrpSpPr/>
            <p:nvPr/>
          </p:nvGrpSpPr>
          <p:grpSpPr>
            <a:xfrm>
              <a:off x="737694" y="3968008"/>
              <a:ext cx="230984" cy="228092"/>
              <a:chOff x="823643" y="3833985"/>
              <a:chExt cx="297635" cy="293909"/>
            </a:xfrm>
            <a:solidFill>
              <a:srgbClr val="FFFFFF"/>
            </a:solidFill>
          </p:grpSpPr>
          <p:sp>
            <p:nvSpPr>
              <p:cNvPr id="46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6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3" name="Group 222"/>
          <p:cNvGrpSpPr/>
          <p:nvPr/>
        </p:nvGrpSpPr>
        <p:grpSpPr>
          <a:xfrm>
            <a:off x="7515926" y="4838301"/>
            <a:ext cx="308954" cy="285826"/>
            <a:chOff x="679450" y="3920225"/>
            <a:chExt cx="347472" cy="347472"/>
          </a:xfrm>
        </p:grpSpPr>
        <p:sp>
          <p:nvSpPr>
            <p:cNvPr id="455" name="Oval 45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56" name="Group 455"/>
            <p:cNvGrpSpPr/>
            <p:nvPr/>
          </p:nvGrpSpPr>
          <p:grpSpPr>
            <a:xfrm>
              <a:off x="737694" y="3968008"/>
              <a:ext cx="230984" cy="228092"/>
              <a:chOff x="823643" y="3833985"/>
              <a:chExt cx="297635" cy="293909"/>
            </a:xfrm>
            <a:solidFill>
              <a:srgbClr val="FFFFFF"/>
            </a:solidFill>
          </p:grpSpPr>
          <p:sp>
            <p:nvSpPr>
              <p:cNvPr id="45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4" name="Group 223"/>
          <p:cNvGrpSpPr/>
          <p:nvPr/>
        </p:nvGrpSpPr>
        <p:grpSpPr>
          <a:xfrm>
            <a:off x="3465404" y="3118833"/>
            <a:ext cx="308954" cy="285826"/>
            <a:chOff x="679450" y="3920225"/>
            <a:chExt cx="347472" cy="347472"/>
          </a:xfrm>
        </p:grpSpPr>
        <p:sp>
          <p:nvSpPr>
            <p:cNvPr id="451" name="Oval 450"/>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52" name="Group 451"/>
            <p:cNvGrpSpPr/>
            <p:nvPr/>
          </p:nvGrpSpPr>
          <p:grpSpPr>
            <a:xfrm>
              <a:off x="737694" y="3968008"/>
              <a:ext cx="230984" cy="228092"/>
              <a:chOff x="823643" y="3833985"/>
              <a:chExt cx="297635" cy="293909"/>
            </a:xfrm>
            <a:solidFill>
              <a:srgbClr val="FFFFFF"/>
            </a:solidFill>
          </p:grpSpPr>
          <p:sp>
            <p:nvSpPr>
              <p:cNvPr id="453"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4"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5" name="Group 224"/>
          <p:cNvGrpSpPr/>
          <p:nvPr/>
        </p:nvGrpSpPr>
        <p:grpSpPr>
          <a:xfrm>
            <a:off x="4086475" y="3118833"/>
            <a:ext cx="308954" cy="285826"/>
            <a:chOff x="679450" y="3920225"/>
            <a:chExt cx="347472" cy="347472"/>
          </a:xfrm>
        </p:grpSpPr>
        <p:sp>
          <p:nvSpPr>
            <p:cNvPr id="447" name="Oval 44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8" name="Group 447"/>
            <p:cNvGrpSpPr/>
            <p:nvPr/>
          </p:nvGrpSpPr>
          <p:grpSpPr>
            <a:xfrm>
              <a:off x="737694" y="3968008"/>
              <a:ext cx="230984" cy="228092"/>
              <a:chOff x="823643" y="3833985"/>
              <a:chExt cx="297635" cy="293909"/>
            </a:xfrm>
            <a:solidFill>
              <a:srgbClr val="FFFFFF"/>
            </a:solidFill>
          </p:grpSpPr>
          <p:sp>
            <p:nvSpPr>
              <p:cNvPr id="44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6" name="Group 225"/>
          <p:cNvGrpSpPr/>
          <p:nvPr/>
        </p:nvGrpSpPr>
        <p:grpSpPr>
          <a:xfrm>
            <a:off x="2915255" y="3118833"/>
            <a:ext cx="308954" cy="285826"/>
            <a:chOff x="679450" y="3920225"/>
            <a:chExt cx="347472" cy="347472"/>
          </a:xfrm>
        </p:grpSpPr>
        <p:sp>
          <p:nvSpPr>
            <p:cNvPr id="443" name="Oval 442"/>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4" name="Group 443"/>
            <p:cNvGrpSpPr/>
            <p:nvPr/>
          </p:nvGrpSpPr>
          <p:grpSpPr>
            <a:xfrm>
              <a:off x="737694" y="3968008"/>
              <a:ext cx="230984" cy="228092"/>
              <a:chOff x="823643" y="3833985"/>
              <a:chExt cx="297635" cy="293909"/>
            </a:xfrm>
            <a:solidFill>
              <a:srgbClr val="FFFFFF"/>
            </a:solidFill>
          </p:grpSpPr>
          <p:sp>
            <p:nvSpPr>
              <p:cNvPr id="44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4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9" name="Group 228"/>
          <p:cNvGrpSpPr/>
          <p:nvPr/>
        </p:nvGrpSpPr>
        <p:grpSpPr>
          <a:xfrm>
            <a:off x="7530388" y="3118833"/>
            <a:ext cx="308954" cy="285826"/>
            <a:chOff x="679450" y="3920225"/>
            <a:chExt cx="347472" cy="347472"/>
          </a:xfrm>
        </p:grpSpPr>
        <p:sp>
          <p:nvSpPr>
            <p:cNvPr id="439" name="Oval 438"/>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0" name="Group 439"/>
            <p:cNvGrpSpPr/>
            <p:nvPr/>
          </p:nvGrpSpPr>
          <p:grpSpPr>
            <a:xfrm>
              <a:off x="737694" y="3968008"/>
              <a:ext cx="230984" cy="228092"/>
              <a:chOff x="823643" y="3833985"/>
              <a:chExt cx="297635" cy="293909"/>
            </a:xfrm>
            <a:solidFill>
              <a:srgbClr val="FFFFFF"/>
            </a:solidFill>
          </p:grpSpPr>
          <p:sp>
            <p:nvSpPr>
              <p:cNvPr id="44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4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76" name="Group 275"/>
          <p:cNvGrpSpPr>
            <a:grpSpLocks noChangeAspect="1"/>
          </p:cNvGrpSpPr>
          <p:nvPr/>
        </p:nvGrpSpPr>
        <p:grpSpPr>
          <a:xfrm>
            <a:off x="9826559" y="4005922"/>
            <a:ext cx="411939" cy="381102"/>
            <a:chOff x="679450" y="3920225"/>
            <a:chExt cx="347472" cy="347472"/>
          </a:xfrm>
        </p:grpSpPr>
        <p:sp>
          <p:nvSpPr>
            <p:cNvPr id="435" name="Oval 43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36" name="Group 435"/>
            <p:cNvGrpSpPr/>
            <p:nvPr/>
          </p:nvGrpSpPr>
          <p:grpSpPr>
            <a:xfrm>
              <a:off x="737694" y="3968008"/>
              <a:ext cx="230984" cy="228092"/>
              <a:chOff x="823643" y="3833985"/>
              <a:chExt cx="297635" cy="293909"/>
            </a:xfrm>
            <a:solidFill>
              <a:srgbClr val="FFFFFF"/>
            </a:solidFill>
          </p:grpSpPr>
          <p:sp>
            <p:nvSpPr>
              <p:cNvPr id="43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3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77" name="Group 276"/>
          <p:cNvGrpSpPr/>
          <p:nvPr/>
        </p:nvGrpSpPr>
        <p:grpSpPr>
          <a:xfrm>
            <a:off x="2919285" y="4066068"/>
            <a:ext cx="308954" cy="285826"/>
            <a:chOff x="3060285" y="3054743"/>
            <a:chExt cx="347472" cy="347472"/>
          </a:xfrm>
        </p:grpSpPr>
        <p:sp>
          <p:nvSpPr>
            <p:cNvPr id="424" name="Oval 423"/>
            <p:cNvSpPr/>
            <p:nvPr/>
          </p:nvSpPr>
          <p:spPr>
            <a:xfrm>
              <a:off x="3060285" y="3054743"/>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25" name="Group 424"/>
            <p:cNvGrpSpPr/>
            <p:nvPr/>
          </p:nvGrpSpPr>
          <p:grpSpPr>
            <a:xfrm>
              <a:off x="3110926" y="3118165"/>
              <a:ext cx="246190" cy="220628"/>
              <a:chOff x="6308258" y="174682"/>
              <a:chExt cx="1805617" cy="1618135"/>
            </a:xfrm>
            <a:solidFill>
              <a:srgbClr val="FFFFFF"/>
            </a:solidFill>
          </p:grpSpPr>
          <p:grpSp>
            <p:nvGrpSpPr>
              <p:cNvPr id="426" name="Group 53"/>
              <p:cNvGrpSpPr>
                <a:grpSpLocks noChangeAspect="1"/>
              </p:cNvGrpSpPr>
              <p:nvPr/>
            </p:nvGrpSpPr>
            <p:grpSpPr bwMode="auto">
              <a:xfrm>
                <a:off x="6308258" y="174682"/>
                <a:ext cx="1805617" cy="1618135"/>
                <a:chOff x="3737" y="2086"/>
                <a:chExt cx="809" cy="725"/>
              </a:xfrm>
              <a:grpFill/>
            </p:grpSpPr>
            <p:sp>
              <p:nvSpPr>
                <p:cNvPr id="432" name="Freeform 54"/>
                <p:cNvSpPr>
                  <a:spLocks noEditPoints="1"/>
                </p:cNvSpPr>
                <p:nvPr/>
              </p:nvSpPr>
              <p:spPr bwMode="auto">
                <a:xfrm>
                  <a:off x="3737" y="2086"/>
                  <a:ext cx="809" cy="606"/>
                </a:xfrm>
                <a:custGeom>
                  <a:avLst/>
                  <a:gdLst>
                    <a:gd name="T0" fmla="*/ 70 w 75"/>
                    <a:gd name="T1" fmla="*/ 0 h 56"/>
                    <a:gd name="T2" fmla="*/ 5 w 75"/>
                    <a:gd name="T3" fmla="*/ 0 h 56"/>
                    <a:gd name="T4" fmla="*/ 0 w 75"/>
                    <a:gd name="T5" fmla="*/ 5 h 56"/>
                    <a:gd name="T6" fmla="*/ 0 w 75"/>
                    <a:gd name="T7" fmla="*/ 52 h 56"/>
                    <a:gd name="T8" fmla="*/ 5 w 75"/>
                    <a:gd name="T9" fmla="*/ 56 h 56"/>
                    <a:gd name="T10" fmla="*/ 70 w 75"/>
                    <a:gd name="T11" fmla="*/ 56 h 56"/>
                    <a:gd name="T12" fmla="*/ 75 w 75"/>
                    <a:gd name="T13" fmla="*/ 52 h 56"/>
                    <a:gd name="T14" fmla="*/ 75 w 75"/>
                    <a:gd name="T15" fmla="*/ 5 h 56"/>
                    <a:gd name="T16" fmla="*/ 70 w 75"/>
                    <a:gd name="T17" fmla="*/ 0 h 56"/>
                    <a:gd name="T18" fmla="*/ 69 w 75"/>
                    <a:gd name="T19" fmla="*/ 48 h 56"/>
                    <a:gd name="T20" fmla="*/ 6 w 75"/>
                    <a:gd name="T21" fmla="*/ 48 h 56"/>
                    <a:gd name="T22" fmla="*/ 6 w 75"/>
                    <a:gd name="T23" fmla="*/ 6 h 56"/>
                    <a:gd name="T24" fmla="*/ 69 w 75"/>
                    <a:gd name="T25" fmla="*/ 6 h 56"/>
                    <a:gd name="T26" fmla="*/ 69 w 75"/>
                    <a:gd name="T27" fmla="*/ 48 h 56"/>
                    <a:gd name="T28" fmla="*/ 69 w 75"/>
                    <a:gd name="T29" fmla="*/ 48 h 56"/>
                    <a:gd name="T30" fmla="*/ 69 w 75"/>
                    <a:gd name="T31"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56">
                      <a:moveTo>
                        <a:pt x="70" y="0"/>
                      </a:moveTo>
                      <a:cubicBezTo>
                        <a:pt x="5" y="0"/>
                        <a:pt x="5" y="0"/>
                        <a:pt x="5" y="0"/>
                      </a:cubicBezTo>
                      <a:cubicBezTo>
                        <a:pt x="2" y="0"/>
                        <a:pt x="0" y="2"/>
                        <a:pt x="0" y="5"/>
                      </a:cubicBezTo>
                      <a:cubicBezTo>
                        <a:pt x="0" y="52"/>
                        <a:pt x="0" y="52"/>
                        <a:pt x="0" y="52"/>
                      </a:cubicBezTo>
                      <a:cubicBezTo>
                        <a:pt x="0" y="54"/>
                        <a:pt x="2" y="56"/>
                        <a:pt x="5" y="56"/>
                      </a:cubicBezTo>
                      <a:cubicBezTo>
                        <a:pt x="70" y="56"/>
                        <a:pt x="70" y="56"/>
                        <a:pt x="70" y="56"/>
                      </a:cubicBezTo>
                      <a:cubicBezTo>
                        <a:pt x="73" y="56"/>
                        <a:pt x="75" y="54"/>
                        <a:pt x="75" y="52"/>
                      </a:cubicBezTo>
                      <a:cubicBezTo>
                        <a:pt x="75" y="5"/>
                        <a:pt x="75" y="5"/>
                        <a:pt x="75" y="5"/>
                      </a:cubicBezTo>
                      <a:cubicBezTo>
                        <a:pt x="75" y="2"/>
                        <a:pt x="73" y="0"/>
                        <a:pt x="70" y="0"/>
                      </a:cubicBezTo>
                      <a:close/>
                      <a:moveTo>
                        <a:pt x="69" y="48"/>
                      </a:moveTo>
                      <a:cubicBezTo>
                        <a:pt x="6" y="48"/>
                        <a:pt x="6" y="48"/>
                        <a:pt x="6" y="48"/>
                      </a:cubicBezTo>
                      <a:cubicBezTo>
                        <a:pt x="6" y="6"/>
                        <a:pt x="6" y="6"/>
                        <a:pt x="6" y="6"/>
                      </a:cubicBezTo>
                      <a:cubicBezTo>
                        <a:pt x="69" y="6"/>
                        <a:pt x="69" y="6"/>
                        <a:pt x="69" y="6"/>
                      </a:cubicBezTo>
                      <a:lnTo>
                        <a:pt x="69" y="48"/>
                      </a:lnTo>
                      <a:close/>
                      <a:moveTo>
                        <a:pt x="69" y="48"/>
                      </a:moveTo>
                      <a:cubicBezTo>
                        <a:pt x="69" y="48"/>
                        <a:pt x="69" y="48"/>
                        <a:pt x="69"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sp>
              <p:nvSpPr>
                <p:cNvPr id="433" name="Freeform 55"/>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close/>
                      <a:moveTo>
                        <a:pt x="97" y="0"/>
                      </a:move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sp>
              <p:nvSpPr>
                <p:cNvPr id="434" name="Freeform 56"/>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moveTo>
                        <a:pt x="97" y="0"/>
                      </a:move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grpSp>
          <p:grpSp>
            <p:nvGrpSpPr>
              <p:cNvPr id="427" name="Group 426"/>
              <p:cNvGrpSpPr/>
              <p:nvPr/>
            </p:nvGrpSpPr>
            <p:grpSpPr>
              <a:xfrm>
                <a:off x="6893243" y="485336"/>
                <a:ext cx="741998" cy="680524"/>
                <a:chOff x="4630102" y="144780"/>
                <a:chExt cx="1063467" cy="975360"/>
              </a:xfrm>
              <a:grpFill/>
            </p:grpSpPr>
            <p:sp>
              <p:nvSpPr>
                <p:cNvPr id="428" name="Oval 427"/>
                <p:cNvSpPr/>
                <p:nvPr/>
              </p:nvSpPr>
              <p:spPr>
                <a:xfrm>
                  <a:off x="5443537" y="426244"/>
                  <a:ext cx="250032" cy="2500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375" dirty="0">
                    <a:solidFill>
                      <a:schemeClr val="bg1"/>
                    </a:solidFill>
                  </a:endParaRPr>
                </a:p>
              </p:txBody>
            </p:sp>
            <p:grpSp>
              <p:nvGrpSpPr>
                <p:cNvPr id="429" name="Group 428"/>
                <p:cNvGrpSpPr/>
                <p:nvPr/>
              </p:nvGrpSpPr>
              <p:grpSpPr>
                <a:xfrm>
                  <a:off x="4630102" y="144780"/>
                  <a:ext cx="978341" cy="975360"/>
                  <a:chOff x="4630102" y="144780"/>
                  <a:chExt cx="978341" cy="975360"/>
                </a:xfrm>
                <a:grpFill/>
              </p:grpSpPr>
              <p:sp>
                <p:nvSpPr>
                  <p:cNvPr id="430" name="Freeform 429"/>
                  <p:cNvSpPr/>
                  <p:nvPr/>
                </p:nvSpPr>
                <p:spPr>
                  <a:xfrm>
                    <a:off x="4630102" y="144780"/>
                    <a:ext cx="841058" cy="975360"/>
                  </a:xfrm>
                  <a:custGeom>
                    <a:avLst/>
                    <a:gdLst>
                      <a:gd name="connsiteX0" fmla="*/ 0 w 731520"/>
                      <a:gd name="connsiteY0" fmla="*/ 457200 h 975360"/>
                      <a:gd name="connsiteX1" fmla="*/ 190500 w 731520"/>
                      <a:gd name="connsiteY1" fmla="*/ 0 h 975360"/>
                      <a:gd name="connsiteX2" fmla="*/ 388620 w 731520"/>
                      <a:gd name="connsiteY2" fmla="*/ 975360 h 975360"/>
                      <a:gd name="connsiteX3" fmla="*/ 525780 w 731520"/>
                      <a:gd name="connsiteY3" fmla="*/ 403860 h 975360"/>
                      <a:gd name="connsiteX4" fmla="*/ 731520 w 731520"/>
                      <a:gd name="connsiteY4" fmla="*/ 403860 h 975360"/>
                      <a:gd name="connsiteX0" fmla="*/ 0 w 731520"/>
                      <a:gd name="connsiteY0" fmla="*/ 457200 h 975360"/>
                      <a:gd name="connsiteX1" fmla="*/ 34766 w 731520"/>
                      <a:gd name="connsiteY1" fmla="*/ 376714 h 975360"/>
                      <a:gd name="connsiteX2" fmla="*/ 190500 w 731520"/>
                      <a:gd name="connsiteY2" fmla="*/ 0 h 975360"/>
                      <a:gd name="connsiteX3" fmla="*/ 388620 w 731520"/>
                      <a:gd name="connsiteY3" fmla="*/ 975360 h 975360"/>
                      <a:gd name="connsiteX4" fmla="*/ 525780 w 731520"/>
                      <a:gd name="connsiteY4" fmla="*/ 403860 h 975360"/>
                      <a:gd name="connsiteX5" fmla="*/ 731520 w 731520"/>
                      <a:gd name="connsiteY5" fmla="*/ 403860 h 975360"/>
                      <a:gd name="connsiteX0" fmla="*/ 0 w 841058"/>
                      <a:gd name="connsiteY0" fmla="*/ 428625 h 975360"/>
                      <a:gd name="connsiteX1" fmla="*/ 144304 w 841058"/>
                      <a:gd name="connsiteY1" fmla="*/ 376714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28625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07194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058" h="975360">
                        <a:moveTo>
                          <a:pt x="0" y="407194"/>
                        </a:moveTo>
                        <a:lnTo>
                          <a:pt x="156210" y="410052"/>
                        </a:lnTo>
                        <a:lnTo>
                          <a:pt x="300038" y="0"/>
                        </a:lnTo>
                        <a:lnTo>
                          <a:pt x="498158" y="975360"/>
                        </a:lnTo>
                        <a:lnTo>
                          <a:pt x="635318" y="403860"/>
                        </a:lnTo>
                        <a:lnTo>
                          <a:pt x="841058" y="403860"/>
                        </a:lnTo>
                      </a:path>
                    </a:pathLst>
                  </a:custGeom>
                  <a:solidFill>
                    <a:srgbClr val="0091DA"/>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431" name="Oval 430"/>
                  <p:cNvSpPr/>
                  <p:nvPr/>
                </p:nvSpPr>
                <p:spPr>
                  <a:xfrm>
                    <a:off x="5531329" y="489000"/>
                    <a:ext cx="77114" cy="77115"/>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375" dirty="0">
                      <a:solidFill>
                        <a:schemeClr val="bg1"/>
                      </a:solidFill>
                    </a:endParaRPr>
                  </a:p>
                </p:txBody>
              </p:sp>
            </p:grpSp>
          </p:grpSp>
        </p:grpSp>
      </p:grpSp>
      <p:grpSp>
        <p:nvGrpSpPr>
          <p:cNvPr id="278" name="Group 277"/>
          <p:cNvGrpSpPr/>
          <p:nvPr/>
        </p:nvGrpSpPr>
        <p:grpSpPr>
          <a:xfrm>
            <a:off x="2236424" y="4066068"/>
            <a:ext cx="308954" cy="285826"/>
            <a:chOff x="1783313" y="3368994"/>
            <a:chExt cx="347472" cy="347472"/>
          </a:xfrm>
        </p:grpSpPr>
        <p:sp>
          <p:nvSpPr>
            <p:cNvPr id="420" name="Oval 419"/>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21" name="Group 420"/>
            <p:cNvGrpSpPr>
              <a:grpSpLocks noChangeAspect="1"/>
            </p:cNvGrpSpPr>
            <p:nvPr/>
          </p:nvGrpSpPr>
          <p:grpSpPr>
            <a:xfrm>
              <a:off x="1831283" y="3449863"/>
              <a:ext cx="251532" cy="185734"/>
              <a:chOff x="6858151" y="2192583"/>
              <a:chExt cx="614700" cy="453901"/>
            </a:xfrm>
            <a:solidFill>
              <a:srgbClr val="FFFFFF"/>
            </a:solidFill>
          </p:grpSpPr>
          <p:sp>
            <p:nvSpPr>
              <p:cNvPr id="42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2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79" name="Group 278"/>
          <p:cNvGrpSpPr/>
          <p:nvPr/>
        </p:nvGrpSpPr>
        <p:grpSpPr>
          <a:xfrm>
            <a:off x="4869100" y="3513976"/>
            <a:ext cx="308954" cy="285826"/>
            <a:chOff x="1783313" y="3368994"/>
            <a:chExt cx="347472" cy="347472"/>
          </a:xfrm>
        </p:grpSpPr>
        <p:sp>
          <p:nvSpPr>
            <p:cNvPr id="416" name="Oval 415"/>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17" name="Group 416"/>
            <p:cNvGrpSpPr>
              <a:grpSpLocks noChangeAspect="1"/>
            </p:cNvGrpSpPr>
            <p:nvPr/>
          </p:nvGrpSpPr>
          <p:grpSpPr>
            <a:xfrm>
              <a:off x="1831283" y="3449863"/>
              <a:ext cx="251532" cy="185734"/>
              <a:chOff x="6858151" y="2192583"/>
              <a:chExt cx="614700" cy="453901"/>
            </a:xfrm>
            <a:solidFill>
              <a:srgbClr val="FFFFFF"/>
            </a:solidFill>
          </p:grpSpPr>
          <p:sp>
            <p:nvSpPr>
              <p:cNvPr id="418"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19"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80" name="Group 279"/>
          <p:cNvGrpSpPr/>
          <p:nvPr/>
        </p:nvGrpSpPr>
        <p:grpSpPr>
          <a:xfrm>
            <a:off x="6809146" y="3118833"/>
            <a:ext cx="308954" cy="285826"/>
            <a:chOff x="1783313" y="3368994"/>
            <a:chExt cx="347472" cy="347472"/>
          </a:xfrm>
        </p:grpSpPr>
        <p:sp>
          <p:nvSpPr>
            <p:cNvPr id="412" name="Oval 411"/>
            <p:cNvSpPr/>
            <p:nvPr/>
          </p:nvSpPr>
          <p:spPr>
            <a:xfrm>
              <a:off x="1783313" y="3368994"/>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13" name="Group 412"/>
            <p:cNvGrpSpPr>
              <a:grpSpLocks noChangeAspect="1"/>
            </p:cNvGrpSpPr>
            <p:nvPr/>
          </p:nvGrpSpPr>
          <p:grpSpPr>
            <a:xfrm>
              <a:off x="1831283" y="3449863"/>
              <a:ext cx="251532" cy="185734"/>
              <a:chOff x="6858151" y="2192583"/>
              <a:chExt cx="614700" cy="453901"/>
            </a:xfrm>
            <a:solidFill>
              <a:srgbClr val="FFFFFF"/>
            </a:solidFill>
          </p:grpSpPr>
          <p:sp>
            <p:nvSpPr>
              <p:cNvPr id="414"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15"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81" name="Group 280"/>
          <p:cNvGrpSpPr/>
          <p:nvPr/>
        </p:nvGrpSpPr>
        <p:grpSpPr>
          <a:xfrm>
            <a:off x="4860353" y="4066068"/>
            <a:ext cx="406519" cy="376087"/>
            <a:chOff x="5394433" y="3010776"/>
            <a:chExt cx="347472" cy="347472"/>
          </a:xfrm>
        </p:grpSpPr>
        <p:sp>
          <p:nvSpPr>
            <p:cNvPr id="410" name="Oval 409"/>
            <p:cNvSpPr/>
            <p:nvPr/>
          </p:nvSpPr>
          <p:spPr>
            <a:xfrm>
              <a:off x="5394433" y="3010776"/>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411"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788" dirty="0"/>
            </a:p>
          </p:txBody>
        </p:sp>
      </p:grpSp>
      <p:grpSp>
        <p:nvGrpSpPr>
          <p:cNvPr id="282" name="Group 281"/>
          <p:cNvGrpSpPr/>
          <p:nvPr/>
        </p:nvGrpSpPr>
        <p:grpSpPr>
          <a:xfrm>
            <a:off x="7092046" y="4066068"/>
            <a:ext cx="406519" cy="376087"/>
            <a:chOff x="5394433" y="3010776"/>
            <a:chExt cx="347472" cy="347472"/>
          </a:xfrm>
        </p:grpSpPr>
        <p:sp>
          <p:nvSpPr>
            <p:cNvPr id="408" name="Oval 407"/>
            <p:cNvSpPr/>
            <p:nvPr/>
          </p:nvSpPr>
          <p:spPr>
            <a:xfrm>
              <a:off x="5394433" y="3010776"/>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409"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788" dirty="0"/>
            </a:p>
          </p:txBody>
        </p:sp>
      </p:grpSp>
      <p:grpSp>
        <p:nvGrpSpPr>
          <p:cNvPr id="283" name="Group 282"/>
          <p:cNvGrpSpPr/>
          <p:nvPr/>
        </p:nvGrpSpPr>
        <p:grpSpPr>
          <a:xfrm>
            <a:off x="3699557" y="4721250"/>
            <a:ext cx="495782" cy="100290"/>
            <a:chOff x="3524974" y="4015348"/>
            <a:chExt cx="557592" cy="298877"/>
          </a:xfrm>
        </p:grpSpPr>
        <p:cxnSp>
          <p:nvCxnSpPr>
            <p:cNvPr id="406" name="Straight Connector 405"/>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4765021" y="4657779"/>
            <a:ext cx="495782" cy="160464"/>
            <a:chOff x="3524974" y="4015348"/>
            <a:chExt cx="557592" cy="298877"/>
          </a:xfrm>
        </p:grpSpPr>
        <p:cxnSp>
          <p:nvCxnSpPr>
            <p:cNvPr id="404" name="Straight Connector 40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a:off x="5841639" y="4657779"/>
            <a:ext cx="495782" cy="160464"/>
            <a:chOff x="3524974" y="4015348"/>
            <a:chExt cx="557592" cy="298877"/>
          </a:xfrm>
        </p:grpSpPr>
        <p:cxnSp>
          <p:nvCxnSpPr>
            <p:cNvPr id="402" name="Straight Connector 40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3" name="Straight Connector 40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86" name="Group 285"/>
          <p:cNvGrpSpPr/>
          <p:nvPr/>
        </p:nvGrpSpPr>
        <p:grpSpPr>
          <a:xfrm>
            <a:off x="7134561" y="4657779"/>
            <a:ext cx="495782" cy="160464"/>
            <a:chOff x="3524974" y="4015348"/>
            <a:chExt cx="557592" cy="298877"/>
          </a:xfrm>
        </p:grpSpPr>
        <p:cxnSp>
          <p:nvCxnSpPr>
            <p:cNvPr id="400" name="Straight Connector 399"/>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87" name="Group 286"/>
          <p:cNvGrpSpPr/>
          <p:nvPr/>
        </p:nvGrpSpPr>
        <p:grpSpPr>
          <a:xfrm>
            <a:off x="8315685" y="4838301"/>
            <a:ext cx="308954" cy="285826"/>
            <a:chOff x="679450" y="3920225"/>
            <a:chExt cx="347472" cy="347472"/>
          </a:xfrm>
        </p:grpSpPr>
        <p:sp>
          <p:nvSpPr>
            <p:cNvPr id="396" name="Oval 395"/>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97" name="Group 396"/>
            <p:cNvGrpSpPr/>
            <p:nvPr/>
          </p:nvGrpSpPr>
          <p:grpSpPr>
            <a:xfrm>
              <a:off x="737694" y="3968008"/>
              <a:ext cx="230984" cy="228092"/>
              <a:chOff x="823643" y="3833985"/>
              <a:chExt cx="297635" cy="293909"/>
            </a:xfrm>
            <a:solidFill>
              <a:srgbClr val="FFFFFF"/>
            </a:solidFill>
          </p:grpSpPr>
          <p:sp>
            <p:nvSpPr>
              <p:cNvPr id="398"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9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88" name="Group 287"/>
          <p:cNvGrpSpPr/>
          <p:nvPr/>
        </p:nvGrpSpPr>
        <p:grpSpPr>
          <a:xfrm>
            <a:off x="8840563" y="4838301"/>
            <a:ext cx="308954" cy="285826"/>
            <a:chOff x="679450" y="3920225"/>
            <a:chExt cx="347472" cy="347472"/>
          </a:xfrm>
        </p:grpSpPr>
        <p:sp>
          <p:nvSpPr>
            <p:cNvPr id="392" name="Oval 391"/>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93" name="Group 392"/>
            <p:cNvGrpSpPr/>
            <p:nvPr/>
          </p:nvGrpSpPr>
          <p:grpSpPr>
            <a:xfrm>
              <a:off x="737694" y="3968008"/>
              <a:ext cx="230984" cy="228092"/>
              <a:chOff x="823643" y="3833985"/>
              <a:chExt cx="297635" cy="293909"/>
            </a:xfrm>
            <a:solidFill>
              <a:srgbClr val="FFFFFF"/>
            </a:solidFill>
          </p:grpSpPr>
          <p:sp>
            <p:nvSpPr>
              <p:cNvPr id="39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9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89" name="Group 288"/>
          <p:cNvGrpSpPr/>
          <p:nvPr/>
        </p:nvGrpSpPr>
        <p:grpSpPr>
          <a:xfrm>
            <a:off x="1411050" y="4066068"/>
            <a:ext cx="406519" cy="376087"/>
            <a:chOff x="1118526" y="2702321"/>
            <a:chExt cx="347472" cy="347472"/>
          </a:xfrm>
        </p:grpSpPr>
        <p:sp>
          <p:nvSpPr>
            <p:cNvPr id="390" name="Oval 389"/>
            <p:cNvSpPr/>
            <p:nvPr/>
          </p:nvSpPr>
          <p:spPr>
            <a:xfrm>
              <a:off x="1118526" y="2702321"/>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pic>
          <p:nvPicPr>
            <p:cNvPr id="391" name="Picture 390"/>
            <p:cNvPicPr>
              <a:picLocks noChangeAspect="1"/>
            </p:cNvPicPr>
            <p:nvPr/>
          </p:nvPicPr>
          <p:blipFill rotWithShape="1">
            <a:blip r:embed="rId3">
              <a:biLevel thresh="25000"/>
            </a:blip>
            <a:srcRect r="14012" b="14013"/>
            <a:stretch/>
          </p:blipFill>
          <p:spPr>
            <a:xfrm>
              <a:off x="1155923" y="2740323"/>
              <a:ext cx="272678" cy="271468"/>
            </a:xfrm>
            <a:prstGeom prst="ellipse">
              <a:avLst/>
            </a:prstGeom>
          </p:spPr>
        </p:pic>
      </p:grpSp>
      <p:sp>
        <p:nvSpPr>
          <p:cNvPr id="290" name="Rectangle 289"/>
          <p:cNvSpPr/>
          <p:nvPr/>
        </p:nvSpPr>
        <p:spPr>
          <a:xfrm>
            <a:off x="8228367" y="3596738"/>
            <a:ext cx="1055900" cy="1040992"/>
          </a:xfrm>
          <a:prstGeom prst="rect">
            <a:avLst/>
          </a:prstGeom>
          <a:noFill/>
          <a:ln>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err="1">
              <a:ln>
                <a:solidFill>
                  <a:srgbClr val="470A68"/>
                </a:solidFill>
              </a:ln>
              <a:solidFill>
                <a:schemeClr val="bg1"/>
              </a:solidFill>
            </a:endParaRPr>
          </a:p>
        </p:txBody>
      </p:sp>
      <p:sp>
        <p:nvSpPr>
          <p:cNvPr id="291" name="TextBox 290"/>
          <p:cNvSpPr txBox="1"/>
          <p:nvPr/>
        </p:nvSpPr>
        <p:spPr>
          <a:xfrm rot="16200000">
            <a:off x="7926928" y="4086412"/>
            <a:ext cx="646839" cy="328391"/>
          </a:xfrm>
          <a:prstGeom prst="rect">
            <a:avLst/>
          </a:prstGeom>
          <a:solidFill>
            <a:srgbClr val="470A68"/>
          </a:solidFill>
          <a:ln>
            <a:solidFill>
              <a:srgbClr val="470A68"/>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Environment</a:t>
            </a:r>
          </a:p>
        </p:txBody>
      </p:sp>
      <p:grpSp>
        <p:nvGrpSpPr>
          <p:cNvPr id="292" name="Group 291"/>
          <p:cNvGrpSpPr/>
          <p:nvPr/>
        </p:nvGrpSpPr>
        <p:grpSpPr>
          <a:xfrm>
            <a:off x="5826869" y="4066068"/>
            <a:ext cx="406519" cy="376087"/>
            <a:chOff x="6172592" y="3405194"/>
            <a:chExt cx="438802" cy="425979"/>
          </a:xfrm>
        </p:grpSpPr>
        <p:sp>
          <p:nvSpPr>
            <p:cNvPr id="388" name="Oval 387"/>
            <p:cNvSpPr/>
            <p:nvPr/>
          </p:nvSpPr>
          <p:spPr>
            <a:xfrm>
              <a:off x="6172592" y="3405194"/>
              <a:ext cx="438802" cy="42597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389" name="Freeform 190"/>
            <p:cNvSpPr>
              <a:spLocks noEditPoints="1"/>
            </p:cNvSpPr>
            <p:nvPr/>
          </p:nvSpPr>
          <p:spPr bwMode="auto">
            <a:xfrm>
              <a:off x="6241545" y="3480222"/>
              <a:ext cx="305044" cy="238191"/>
            </a:xfrm>
            <a:custGeom>
              <a:avLst/>
              <a:gdLst/>
              <a:ahLst/>
              <a:cxnLst>
                <a:cxn ang="0">
                  <a:pos x="339" y="60"/>
                </a:cxn>
                <a:cxn ang="0">
                  <a:pos x="319" y="40"/>
                </a:cxn>
                <a:cxn ang="0">
                  <a:pos x="80" y="40"/>
                </a:cxn>
                <a:cxn ang="0">
                  <a:pos x="60" y="60"/>
                </a:cxn>
                <a:cxn ang="0">
                  <a:pos x="60" y="80"/>
                </a:cxn>
                <a:cxn ang="0">
                  <a:pos x="339" y="80"/>
                </a:cxn>
                <a:cxn ang="0">
                  <a:pos x="339" y="60"/>
                </a:cxn>
                <a:cxn ang="0">
                  <a:pos x="279" y="0"/>
                </a:cxn>
                <a:cxn ang="0">
                  <a:pos x="120" y="0"/>
                </a:cxn>
                <a:cxn ang="0">
                  <a:pos x="100" y="20"/>
                </a:cxn>
                <a:cxn ang="0">
                  <a:pos x="299" y="20"/>
                </a:cxn>
                <a:cxn ang="0">
                  <a:pos x="279" y="0"/>
                </a:cxn>
                <a:cxn ang="0">
                  <a:pos x="379" y="80"/>
                </a:cxn>
                <a:cxn ang="0">
                  <a:pos x="367" y="68"/>
                </a:cxn>
                <a:cxn ang="0">
                  <a:pos x="367" y="100"/>
                </a:cxn>
                <a:cxn ang="0">
                  <a:pos x="32" y="100"/>
                </a:cxn>
                <a:cxn ang="0">
                  <a:pos x="32" y="68"/>
                </a:cxn>
                <a:cxn ang="0">
                  <a:pos x="21" y="80"/>
                </a:cxn>
                <a:cxn ang="0">
                  <a:pos x="5" y="120"/>
                </a:cxn>
                <a:cxn ang="0">
                  <a:pos x="36" y="300"/>
                </a:cxn>
                <a:cxn ang="0">
                  <a:pos x="60" y="320"/>
                </a:cxn>
                <a:cxn ang="0">
                  <a:pos x="339" y="320"/>
                </a:cxn>
                <a:cxn ang="0">
                  <a:pos x="363" y="300"/>
                </a:cxn>
                <a:cxn ang="0">
                  <a:pos x="394" y="120"/>
                </a:cxn>
                <a:cxn ang="0">
                  <a:pos x="379" y="80"/>
                </a:cxn>
                <a:cxn ang="0">
                  <a:pos x="279" y="188"/>
                </a:cxn>
                <a:cxn ang="0">
                  <a:pos x="259" y="208"/>
                </a:cxn>
                <a:cxn ang="0">
                  <a:pos x="140" y="208"/>
                </a:cxn>
                <a:cxn ang="0">
                  <a:pos x="120" y="188"/>
                </a:cxn>
                <a:cxn ang="0">
                  <a:pos x="120" y="148"/>
                </a:cxn>
                <a:cxn ang="0">
                  <a:pos x="148" y="148"/>
                </a:cxn>
                <a:cxn ang="0">
                  <a:pos x="148" y="180"/>
                </a:cxn>
                <a:cxn ang="0">
                  <a:pos x="251" y="180"/>
                </a:cxn>
                <a:cxn ang="0">
                  <a:pos x="251" y="148"/>
                </a:cxn>
                <a:cxn ang="0">
                  <a:pos x="279" y="148"/>
                </a:cxn>
                <a:cxn ang="0">
                  <a:pos x="279" y="188"/>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cxnSp>
        <p:nvCxnSpPr>
          <p:cNvPr id="293" name="Elbow Connector 292"/>
          <p:cNvCxnSpPr/>
          <p:nvPr/>
        </p:nvCxnSpPr>
        <p:spPr>
          <a:xfrm flipV="1">
            <a:off x="2665098" y="3698941"/>
            <a:ext cx="2124939" cy="477796"/>
          </a:xfrm>
          <a:prstGeom prst="bentConnector3">
            <a:avLst>
              <a:gd name="adj1" fmla="val 363"/>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Elbow Connector 293"/>
          <p:cNvCxnSpPr/>
          <p:nvPr/>
        </p:nvCxnSpPr>
        <p:spPr>
          <a:xfrm>
            <a:off x="5178251" y="3694996"/>
            <a:ext cx="2068471" cy="300870"/>
          </a:xfrm>
          <a:prstGeom prst="bentConnector2">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a:off x="2567893" y="4223213"/>
            <a:ext cx="373907" cy="3636"/>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rot="5400000">
            <a:off x="8638306" y="4101950"/>
            <a:ext cx="1685110" cy="184319"/>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Monitoring</a:t>
            </a:r>
          </a:p>
        </p:txBody>
      </p:sp>
      <p:grpSp>
        <p:nvGrpSpPr>
          <p:cNvPr id="297" name="Group 296"/>
          <p:cNvGrpSpPr/>
          <p:nvPr/>
        </p:nvGrpSpPr>
        <p:grpSpPr>
          <a:xfrm>
            <a:off x="8325330" y="3118833"/>
            <a:ext cx="308954" cy="285826"/>
            <a:chOff x="679450" y="3920225"/>
            <a:chExt cx="347472" cy="347472"/>
          </a:xfrm>
        </p:grpSpPr>
        <p:sp>
          <p:nvSpPr>
            <p:cNvPr id="384" name="Oval 383"/>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85" name="Group 384"/>
            <p:cNvGrpSpPr/>
            <p:nvPr/>
          </p:nvGrpSpPr>
          <p:grpSpPr>
            <a:xfrm>
              <a:off x="737694" y="3968008"/>
              <a:ext cx="230984" cy="228092"/>
              <a:chOff x="823643" y="3833985"/>
              <a:chExt cx="297635" cy="293909"/>
            </a:xfrm>
            <a:solidFill>
              <a:srgbClr val="FFFFFF"/>
            </a:solidFill>
          </p:grpSpPr>
          <p:sp>
            <p:nvSpPr>
              <p:cNvPr id="38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98" name="Group 297"/>
          <p:cNvGrpSpPr/>
          <p:nvPr/>
        </p:nvGrpSpPr>
        <p:grpSpPr>
          <a:xfrm>
            <a:off x="8850210" y="3118833"/>
            <a:ext cx="308954" cy="285826"/>
            <a:chOff x="679450" y="3920225"/>
            <a:chExt cx="347472" cy="347472"/>
          </a:xfrm>
        </p:grpSpPr>
        <p:sp>
          <p:nvSpPr>
            <p:cNvPr id="380" name="Oval 37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81" name="Group 380"/>
            <p:cNvGrpSpPr/>
            <p:nvPr/>
          </p:nvGrpSpPr>
          <p:grpSpPr>
            <a:xfrm>
              <a:off x="737694" y="3968008"/>
              <a:ext cx="230984" cy="228092"/>
              <a:chOff x="823643" y="3833985"/>
              <a:chExt cx="297635" cy="293909"/>
            </a:xfrm>
            <a:solidFill>
              <a:srgbClr val="FFFFFF"/>
            </a:solidFill>
          </p:grpSpPr>
          <p:sp>
            <p:nvSpPr>
              <p:cNvPr id="38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99" name="Group 298"/>
          <p:cNvGrpSpPr/>
          <p:nvPr/>
        </p:nvGrpSpPr>
        <p:grpSpPr>
          <a:xfrm>
            <a:off x="8490415" y="4657779"/>
            <a:ext cx="495782" cy="160464"/>
            <a:chOff x="3524974" y="4015348"/>
            <a:chExt cx="557592" cy="298877"/>
          </a:xfrm>
        </p:grpSpPr>
        <p:cxnSp>
          <p:nvCxnSpPr>
            <p:cNvPr id="378" name="Straight Connector 377"/>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9" name="Straight Connector 378"/>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00" name="Group 299"/>
          <p:cNvGrpSpPr/>
          <p:nvPr/>
        </p:nvGrpSpPr>
        <p:grpSpPr>
          <a:xfrm rot="10800000">
            <a:off x="8521391" y="3384788"/>
            <a:ext cx="495782" cy="245853"/>
            <a:chOff x="3524974" y="4015348"/>
            <a:chExt cx="557592" cy="298877"/>
          </a:xfrm>
        </p:grpSpPr>
        <p:cxnSp>
          <p:nvCxnSpPr>
            <p:cNvPr id="376" name="Straight Connector 375"/>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7" name="Straight Connector 376"/>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01" name="Group 300"/>
          <p:cNvGrpSpPr/>
          <p:nvPr/>
        </p:nvGrpSpPr>
        <p:grpSpPr>
          <a:xfrm>
            <a:off x="1966478" y="4838301"/>
            <a:ext cx="308954" cy="285826"/>
            <a:chOff x="679450" y="3920225"/>
            <a:chExt cx="347472" cy="347472"/>
          </a:xfrm>
        </p:grpSpPr>
        <p:sp>
          <p:nvSpPr>
            <p:cNvPr id="372" name="Oval 37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73" name="Group 372"/>
            <p:cNvGrpSpPr/>
            <p:nvPr/>
          </p:nvGrpSpPr>
          <p:grpSpPr>
            <a:xfrm>
              <a:off x="737694" y="3968008"/>
              <a:ext cx="230984" cy="228092"/>
              <a:chOff x="823643" y="3833985"/>
              <a:chExt cx="297635" cy="293909"/>
            </a:xfrm>
            <a:solidFill>
              <a:srgbClr val="FFFFFF"/>
            </a:solidFill>
          </p:grpSpPr>
          <p:sp>
            <p:nvSpPr>
              <p:cNvPr id="37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7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02" name="Group 301"/>
          <p:cNvGrpSpPr/>
          <p:nvPr/>
        </p:nvGrpSpPr>
        <p:grpSpPr>
          <a:xfrm>
            <a:off x="2506385" y="4838301"/>
            <a:ext cx="308954" cy="285826"/>
            <a:chOff x="679450" y="3920225"/>
            <a:chExt cx="347472" cy="347472"/>
          </a:xfrm>
        </p:grpSpPr>
        <p:sp>
          <p:nvSpPr>
            <p:cNvPr id="368" name="Oval 367"/>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69" name="Group 368"/>
            <p:cNvGrpSpPr/>
            <p:nvPr/>
          </p:nvGrpSpPr>
          <p:grpSpPr>
            <a:xfrm>
              <a:off x="737694" y="3968008"/>
              <a:ext cx="230984" cy="228092"/>
              <a:chOff x="823643" y="3833985"/>
              <a:chExt cx="297635" cy="293909"/>
            </a:xfrm>
            <a:solidFill>
              <a:srgbClr val="FFFFFF"/>
            </a:solidFill>
          </p:grpSpPr>
          <p:sp>
            <p:nvSpPr>
              <p:cNvPr id="370"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71"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03" name="Group 302"/>
          <p:cNvGrpSpPr/>
          <p:nvPr/>
        </p:nvGrpSpPr>
        <p:grpSpPr>
          <a:xfrm>
            <a:off x="2176895" y="4657779"/>
            <a:ext cx="495782" cy="160464"/>
            <a:chOff x="3524974" y="4015348"/>
            <a:chExt cx="557592" cy="298877"/>
          </a:xfrm>
        </p:grpSpPr>
        <p:cxnSp>
          <p:nvCxnSpPr>
            <p:cNvPr id="366" name="Straight Connector 365"/>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4" name="Group 303"/>
          <p:cNvGrpSpPr/>
          <p:nvPr/>
        </p:nvGrpSpPr>
        <p:grpSpPr>
          <a:xfrm rot="10800000">
            <a:off x="3690418" y="3527222"/>
            <a:ext cx="495782" cy="427945"/>
            <a:chOff x="3524974" y="4015348"/>
            <a:chExt cx="557592" cy="298877"/>
          </a:xfrm>
        </p:grpSpPr>
        <p:cxnSp>
          <p:nvCxnSpPr>
            <p:cNvPr id="364" name="Straight Connector 36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rot="10800000">
            <a:off x="6972999" y="3467203"/>
            <a:ext cx="495782" cy="506980"/>
            <a:chOff x="3524974" y="4015348"/>
            <a:chExt cx="557592" cy="298877"/>
          </a:xfrm>
        </p:grpSpPr>
        <p:cxnSp>
          <p:nvCxnSpPr>
            <p:cNvPr id="362" name="Straight Connector 36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3" name="Straight Connector 36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306" name="Straight Connector 305"/>
          <p:cNvCxnSpPr/>
          <p:nvPr/>
        </p:nvCxnSpPr>
        <p:spPr>
          <a:xfrm flipH="1" flipV="1">
            <a:off x="5023578" y="3819781"/>
            <a:ext cx="2239" cy="220638"/>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6051711" y="3118833"/>
            <a:ext cx="308954" cy="285826"/>
            <a:chOff x="679450" y="3920225"/>
            <a:chExt cx="347472" cy="347472"/>
          </a:xfrm>
        </p:grpSpPr>
        <p:sp>
          <p:nvSpPr>
            <p:cNvPr id="358" name="Oval 357"/>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9" name="Group 358"/>
            <p:cNvGrpSpPr/>
            <p:nvPr/>
          </p:nvGrpSpPr>
          <p:grpSpPr>
            <a:xfrm>
              <a:off x="737694" y="3968008"/>
              <a:ext cx="230984" cy="228092"/>
              <a:chOff x="823643" y="3833985"/>
              <a:chExt cx="297635" cy="293909"/>
            </a:xfrm>
            <a:solidFill>
              <a:srgbClr val="FFFFFF"/>
            </a:solidFill>
          </p:grpSpPr>
          <p:sp>
            <p:nvSpPr>
              <p:cNvPr id="360"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61"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sp>
        <p:nvSpPr>
          <p:cNvPr id="308" name="TextBox 307"/>
          <p:cNvSpPr txBox="1"/>
          <p:nvPr/>
        </p:nvSpPr>
        <p:spPr>
          <a:xfrm>
            <a:off x="5938401" y="2772328"/>
            <a:ext cx="754843" cy="303808"/>
          </a:xfrm>
          <a:prstGeom prst="rect">
            <a:avLst/>
          </a:prstGeom>
          <a:noFill/>
        </p:spPr>
        <p:txBody>
          <a:bodyPr wrap="none" rtlCol="0">
            <a:spAutoFit/>
          </a:bodyPr>
          <a:lstStyle/>
          <a:p>
            <a:r>
              <a:rPr lang="en-US" sz="600" dirty="0"/>
              <a:t>Incident</a:t>
            </a:r>
          </a:p>
          <a:p>
            <a:r>
              <a:rPr lang="en-US" sz="600" dirty="0"/>
              <a:t>management</a:t>
            </a:r>
          </a:p>
        </p:txBody>
      </p:sp>
      <p:cxnSp>
        <p:nvCxnSpPr>
          <p:cNvPr id="309" name="Straight Connector 308"/>
          <p:cNvCxnSpPr>
            <a:endCxn id="443" idx="4"/>
          </p:cNvCxnSpPr>
          <p:nvPr/>
        </p:nvCxnSpPr>
        <p:spPr>
          <a:xfrm flipH="1" flipV="1">
            <a:off x="3069732" y="3118833"/>
            <a:ext cx="5883" cy="221239"/>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0" name="Group 309"/>
          <p:cNvGrpSpPr/>
          <p:nvPr/>
        </p:nvGrpSpPr>
        <p:grpSpPr>
          <a:xfrm>
            <a:off x="5314152" y="3118833"/>
            <a:ext cx="308954" cy="285826"/>
            <a:chOff x="679450" y="3920225"/>
            <a:chExt cx="347472" cy="347472"/>
          </a:xfrm>
        </p:grpSpPr>
        <p:sp>
          <p:nvSpPr>
            <p:cNvPr id="354" name="Oval 353"/>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5" name="Group 354"/>
            <p:cNvGrpSpPr/>
            <p:nvPr/>
          </p:nvGrpSpPr>
          <p:grpSpPr>
            <a:xfrm>
              <a:off x="737694" y="3968008"/>
              <a:ext cx="230984" cy="228092"/>
              <a:chOff x="823643" y="3833985"/>
              <a:chExt cx="297635" cy="293909"/>
            </a:xfrm>
            <a:solidFill>
              <a:srgbClr val="FFFFFF"/>
            </a:solidFill>
          </p:grpSpPr>
          <p:sp>
            <p:nvSpPr>
              <p:cNvPr id="35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5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sp>
        <p:nvSpPr>
          <p:cNvPr id="311" name="TextBox 310"/>
          <p:cNvSpPr txBox="1"/>
          <p:nvPr/>
        </p:nvSpPr>
        <p:spPr>
          <a:xfrm>
            <a:off x="2777243" y="2772328"/>
            <a:ext cx="760545" cy="303808"/>
          </a:xfrm>
          <a:prstGeom prst="rect">
            <a:avLst/>
          </a:prstGeom>
          <a:noFill/>
        </p:spPr>
        <p:txBody>
          <a:bodyPr wrap="none" rtlCol="0">
            <a:spAutoFit/>
          </a:bodyPr>
          <a:lstStyle/>
          <a:p>
            <a:r>
              <a:rPr lang="en-US" sz="600" dirty="0"/>
              <a:t>Code Update</a:t>
            </a:r>
          </a:p>
          <a:p>
            <a:r>
              <a:rPr lang="en-US" sz="600" dirty="0"/>
              <a:t>Versioning</a:t>
            </a:r>
          </a:p>
        </p:txBody>
      </p:sp>
      <p:cxnSp>
        <p:nvCxnSpPr>
          <p:cNvPr id="312" name="Straight Connector 311"/>
          <p:cNvCxnSpPr/>
          <p:nvPr/>
        </p:nvCxnSpPr>
        <p:spPr>
          <a:xfrm flipH="1" flipV="1">
            <a:off x="5468027" y="3388739"/>
            <a:ext cx="5883" cy="221239"/>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914691" y="3118833"/>
            <a:ext cx="308954" cy="285826"/>
            <a:chOff x="679450" y="3920225"/>
            <a:chExt cx="347472" cy="347472"/>
          </a:xfrm>
        </p:grpSpPr>
        <p:sp>
          <p:nvSpPr>
            <p:cNvPr id="350" name="Oval 34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1" name="Group 350"/>
            <p:cNvGrpSpPr/>
            <p:nvPr/>
          </p:nvGrpSpPr>
          <p:grpSpPr>
            <a:xfrm>
              <a:off x="737694" y="3968008"/>
              <a:ext cx="230984" cy="228092"/>
              <a:chOff x="823643" y="3833985"/>
              <a:chExt cx="297635" cy="293909"/>
            </a:xfrm>
            <a:solidFill>
              <a:srgbClr val="FFFFFF"/>
            </a:solidFill>
          </p:grpSpPr>
          <p:sp>
            <p:nvSpPr>
              <p:cNvPr id="35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5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14" name="Group 313"/>
          <p:cNvGrpSpPr/>
          <p:nvPr/>
        </p:nvGrpSpPr>
        <p:grpSpPr>
          <a:xfrm>
            <a:off x="2454597" y="3118833"/>
            <a:ext cx="308954" cy="285826"/>
            <a:chOff x="679450" y="3920225"/>
            <a:chExt cx="347472" cy="347472"/>
          </a:xfrm>
        </p:grpSpPr>
        <p:sp>
          <p:nvSpPr>
            <p:cNvPr id="346" name="Oval 345"/>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47" name="Group 346"/>
            <p:cNvGrpSpPr/>
            <p:nvPr/>
          </p:nvGrpSpPr>
          <p:grpSpPr>
            <a:xfrm>
              <a:off x="737694" y="3968008"/>
              <a:ext cx="230984" cy="228092"/>
              <a:chOff x="823643" y="3833985"/>
              <a:chExt cx="297635" cy="293909"/>
            </a:xfrm>
            <a:solidFill>
              <a:srgbClr val="FFFFFF"/>
            </a:solidFill>
          </p:grpSpPr>
          <p:sp>
            <p:nvSpPr>
              <p:cNvPr id="348"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4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15" name="Group 314"/>
          <p:cNvGrpSpPr/>
          <p:nvPr/>
        </p:nvGrpSpPr>
        <p:grpSpPr>
          <a:xfrm rot="10800000">
            <a:off x="2123152" y="3500697"/>
            <a:ext cx="495782" cy="427945"/>
            <a:chOff x="3524974" y="4015348"/>
            <a:chExt cx="557592" cy="298877"/>
          </a:xfrm>
        </p:grpSpPr>
        <p:cxnSp>
          <p:nvCxnSpPr>
            <p:cNvPr id="344" name="Straight Connector 34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16" name="Straight Connector 315"/>
          <p:cNvCxnSpPr/>
          <p:nvPr/>
        </p:nvCxnSpPr>
        <p:spPr>
          <a:xfrm flipH="1">
            <a:off x="1835906" y="4226840"/>
            <a:ext cx="396921" cy="3572"/>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TextBox 316"/>
          <p:cNvSpPr txBox="1"/>
          <p:nvPr/>
        </p:nvSpPr>
        <p:spPr>
          <a:xfrm>
            <a:off x="1783737" y="2771573"/>
            <a:ext cx="621815" cy="405077"/>
          </a:xfrm>
          <a:prstGeom prst="rect">
            <a:avLst/>
          </a:prstGeom>
          <a:noFill/>
        </p:spPr>
        <p:txBody>
          <a:bodyPr wrap="none" rtlCol="0">
            <a:spAutoFit/>
          </a:bodyPr>
          <a:lstStyle/>
          <a:p>
            <a:r>
              <a:rPr lang="en-US" sz="600" dirty="0"/>
              <a:t>Secure</a:t>
            </a:r>
          </a:p>
          <a:p>
            <a:r>
              <a:rPr lang="en-US" sz="600" dirty="0"/>
              <a:t> coding</a:t>
            </a:r>
          </a:p>
          <a:p>
            <a:r>
              <a:rPr lang="en-US" sz="600" dirty="0"/>
              <a:t>standards</a:t>
            </a:r>
          </a:p>
        </p:txBody>
      </p:sp>
      <p:sp>
        <p:nvSpPr>
          <p:cNvPr id="318" name="TextBox 317"/>
          <p:cNvSpPr txBox="1"/>
          <p:nvPr/>
        </p:nvSpPr>
        <p:spPr>
          <a:xfrm>
            <a:off x="1784427" y="5153794"/>
            <a:ext cx="790951" cy="303808"/>
          </a:xfrm>
          <a:prstGeom prst="rect">
            <a:avLst/>
          </a:prstGeom>
          <a:noFill/>
        </p:spPr>
        <p:txBody>
          <a:bodyPr wrap="none" rtlCol="0">
            <a:spAutoFit/>
          </a:bodyPr>
          <a:lstStyle/>
          <a:p>
            <a:r>
              <a:rPr lang="en-US" sz="600" dirty="0"/>
              <a:t>Security</a:t>
            </a:r>
          </a:p>
          <a:p>
            <a:r>
              <a:rPr lang="en-US" sz="600" dirty="0"/>
              <a:t>Requirements</a:t>
            </a:r>
          </a:p>
        </p:txBody>
      </p:sp>
      <p:sp>
        <p:nvSpPr>
          <p:cNvPr id="319" name="Freeform 5"/>
          <p:cNvSpPr>
            <a:spLocks noEditPoints="1"/>
          </p:cNvSpPr>
          <p:nvPr/>
        </p:nvSpPr>
        <p:spPr bwMode="auto">
          <a:xfrm>
            <a:off x="1341249" y="3163171"/>
            <a:ext cx="275414" cy="199412"/>
          </a:xfrm>
          <a:custGeom>
            <a:avLst/>
            <a:gdLst>
              <a:gd name="T0" fmla="*/ 126 w 152"/>
              <a:gd name="T1" fmla="*/ 18 h 131"/>
              <a:gd name="T2" fmla="*/ 76 w 152"/>
              <a:gd name="T3" fmla="*/ 0 h 131"/>
              <a:gd name="T4" fmla="*/ 14 w 152"/>
              <a:gd name="T5" fmla="*/ 120 h 131"/>
              <a:gd name="T6" fmla="*/ 8 w 152"/>
              <a:gd name="T7" fmla="*/ 80 h 131"/>
              <a:gd name="T8" fmla="*/ 38 w 152"/>
              <a:gd name="T9" fmla="*/ 114 h 131"/>
              <a:gd name="T10" fmla="*/ 48 w 152"/>
              <a:gd name="T11" fmla="*/ 120 h 131"/>
              <a:gd name="T12" fmla="*/ 48 w 152"/>
              <a:gd name="T13" fmla="*/ 118 h 131"/>
              <a:gd name="T14" fmla="*/ 72 w 152"/>
              <a:gd name="T15" fmla="*/ 120 h 131"/>
              <a:gd name="T16" fmla="*/ 80 w 152"/>
              <a:gd name="T17" fmla="*/ 112 h 131"/>
              <a:gd name="T18" fmla="*/ 101 w 152"/>
              <a:gd name="T19" fmla="*/ 125 h 131"/>
              <a:gd name="T20" fmla="*/ 111 w 152"/>
              <a:gd name="T21" fmla="*/ 122 h 131"/>
              <a:gd name="T22" fmla="*/ 128 w 152"/>
              <a:gd name="T23" fmla="*/ 125 h 131"/>
              <a:gd name="T24" fmla="*/ 134 w 152"/>
              <a:gd name="T25" fmla="*/ 124 h 131"/>
              <a:gd name="T26" fmla="*/ 152 w 152"/>
              <a:gd name="T27" fmla="*/ 80 h 131"/>
              <a:gd name="T28" fmla="*/ 32 w 152"/>
              <a:gd name="T29" fmla="*/ 72 h 131"/>
              <a:gd name="T30" fmla="*/ 26 w 152"/>
              <a:gd name="T31" fmla="*/ 30 h 131"/>
              <a:gd name="T32" fmla="*/ 32 w 152"/>
              <a:gd name="T33" fmla="*/ 72 h 131"/>
              <a:gd name="T34" fmla="*/ 52 w 152"/>
              <a:gd name="T35" fmla="*/ 13 h 131"/>
              <a:gd name="T36" fmla="*/ 32 w 152"/>
              <a:gd name="T37" fmla="*/ 24 h 131"/>
              <a:gd name="T38" fmla="*/ 45 w 152"/>
              <a:gd name="T39" fmla="*/ 111 h 131"/>
              <a:gd name="T40" fmla="*/ 72 w 152"/>
              <a:gd name="T41" fmla="*/ 80 h 131"/>
              <a:gd name="T42" fmla="*/ 72 w 152"/>
              <a:gd name="T43" fmla="*/ 72 h 131"/>
              <a:gd name="T44" fmla="*/ 45 w 152"/>
              <a:gd name="T45" fmla="*/ 41 h 131"/>
              <a:gd name="T46" fmla="*/ 72 w 152"/>
              <a:gd name="T47" fmla="*/ 72 h 131"/>
              <a:gd name="T48" fmla="*/ 48 w 152"/>
              <a:gd name="T49" fmla="*/ 34 h 131"/>
              <a:gd name="T50" fmla="*/ 72 w 152"/>
              <a:gd name="T51" fmla="*/ 40 h 131"/>
              <a:gd name="T52" fmla="*/ 111 w 152"/>
              <a:gd name="T53" fmla="*/ 30 h 131"/>
              <a:gd name="T54" fmla="*/ 120 w 152"/>
              <a:gd name="T55" fmla="*/ 24 h 131"/>
              <a:gd name="T56" fmla="*/ 104 w 152"/>
              <a:gd name="T57" fmla="*/ 34 h 131"/>
              <a:gd name="T58" fmla="*/ 80 w 152"/>
              <a:gd name="T59" fmla="*/ 9 h 131"/>
              <a:gd name="T60" fmla="*/ 80 w 152"/>
              <a:gd name="T61" fmla="*/ 104 h 131"/>
              <a:gd name="T62" fmla="*/ 112 w 152"/>
              <a:gd name="T63" fmla="*/ 80 h 131"/>
              <a:gd name="T64" fmla="*/ 80 w 152"/>
              <a:gd name="T65" fmla="*/ 72 h 131"/>
              <a:gd name="T66" fmla="*/ 107 w 152"/>
              <a:gd name="T67" fmla="*/ 41 h 131"/>
              <a:gd name="T68" fmla="*/ 80 w 152"/>
              <a:gd name="T69" fmla="*/ 72 h 131"/>
              <a:gd name="T70" fmla="*/ 114 w 152"/>
              <a:gd name="T71" fmla="*/ 114 h 131"/>
              <a:gd name="T72" fmla="*/ 144 w 152"/>
              <a:gd name="T73" fmla="*/ 80 h 131"/>
              <a:gd name="T74" fmla="*/ 120 w 152"/>
              <a:gd name="T75" fmla="*/ 72 h 131"/>
              <a:gd name="T76" fmla="*/ 126 w 152"/>
              <a:gd name="T77" fmla="*/ 30 h 131"/>
              <a:gd name="T78" fmla="*/ 120 w 152"/>
              <a:gd name="T79"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31">
                <a:moveTo>
                  <a:pt x="152" y="72"/>
                </a:moveTo>
                <a:cubicBezTo>
                  <a:pt x="151" y="51"/>
                  <a:pt x="141" y="32"/>
                  <a:pt x="126" y="18"/>
                </a:cubicBezTo>
                <a:cubicBezTo>
                  <a:pt x="126" y="18"/>
                  <a:pt x="126" y="18"/>
                  <a:pt x="126" y="18"/>
                </a:cubicBezTo>
                <a:cubicBezTo>
                  <a:pt x="112" y="7"/>
                  <a:pt x="95" y="0"/>
                  <a:pt x="76" y="0"/>
                </a:cubicBezTo>
                <a:cubicBezTo>
                  <a:pt x="34" y="0"/>
                  <a:pt x="0" y="34"/>
                  <a:pt x="0" y="76"/>
                </a:cubicBezTo>
                <a:cubicBezTo>
                  <a:pt x="0" y="92"/>
                  <a:pt x="5" y="108"/>
                  <a:pt x="14" y="120"/>
                </a:cubicBezTo>
                <a:cubicBezTo>
                  <a:pt x="24" y="120"/>
                  <a:pt x="24" y="120"/>
                  <a:pt x="24" y="120"/>
                </a:cubicBezTo>
                <a:cubicBezTo>
                  <a:pt x="15" y="109"/>
                  <a:pt x="9" y="95"/>
                  <a:pt x="8" y="80"/>
                </a:cubicBezTo>
                <a:cubicBezTo>
                  <a:pt x="32" y="80"/>
                  <a:pt x="32" y="80"/>
                  <a:pt x="32" y="80"/>
                </a:cubicBezTo>
                <a:cubicBezTo>
                  <a:pt x="32" y="92"/>
                  <a:pt x="35" y="104"/>
                  <a:pt x="38" y="114"/>
                </a:cubicBezTo>
                <a:cubicBezTo>
                  <a:pt x="35" y="116"/>
                  <a:pt x="32" y="118"/>
                  <a:pt x="30" y="120"/>
                </a:cubicBezTo>
                <a:cubicBezTo>
                  <a:pt x="48" y="120"/>
                  <a:pt x="48" y="120"/>
                  <a:pt x="48" y="120"/>
                </a:cubicBezTo>
                <a:cubicBezTo>
                  <a:pt x="49" y="120"/>
                  <a:pt x="49" y="120"/>
                  <a:pt x="49" y="120"/>
                </a:cubicBezTo>
                <a:cubicBezTo>
                  <a:pt x="48" y="119"/>
                  <a:pt x="48" y="119"/>
                  <a:pt x="48" y="118"/>
                </a:cubicBezTo>
                <a:cubicBezTo>
                  <a:pt x="55" y="115"/>
                  <a:pt x="63" y="113"/>
                  <a:pt x="72" y="112"/>
                </a:cubicBezTo>
                <a:cubicBezTo>
                  <a:pt x="72" y="120"/>
                  <a:pt x="72" y="120"/>
                  <a:pt x="72" y="120"/>
                </a:cubicBezTo>
                <a:cubicBezTo>
                  <a:pt x="80" y="120"/>
                  <a:pt x="80" y="120"/>
                  <a:pt x="80" y="120"/>
                </a:cubicBezTo>
                <a:cubicBezTo>
                  <a:pt x="80" y="112"/>
                  <a:pt x="80" y="112"/>
                  <a:pt x="80" y="112"/>
                </a:cubicBezTo>
                <a:cubicBezTo>
                  <a:pt x="89" y="113"/>
                  <a:pt x="97" y="115"/>
                  <a:pt x="104" y="118"/>
                </a:cubicBezTo>
                <a:cubicBezTo>
                  <a:pt x="103" y="121"/>
                  <a:pt x="102" y="123"/>
                  <a:pt x="101" y="125"/>
                </a:cubicBezTo>
                <a:cubicBezTo>
                  <a:pt x="103" y="127"/>
                  <a:pt x="105" y="129"/>
                  <a:pt x="106" y="131"/>
                </a:cubicBezTo>
                <a:cubicBezTo>
                  <a:pt x="108" y="129"/>
                  <a:pt x="109" y="125"/>
                  <a:pt x="111" y="122"/>
                </a:cubicBezTo>
                <a:cubicBezTo>
                  <a:pt x="114" y="124"/>
                  <a:pt x="116" y="125"/>
                  <a:pt x="118" y="127"/>
                </a:cubicBezTo>
                <a:cubicBezTo>
                  <a:pt x="121" y="126"/>
                  <a:pt x="125" y="125"/>
                  <a:pt x="128" y="125"/>
                </a:cubicBezTo>
                <a:cubicBezTo>
                  <a:pt x="130" y="125"/>
                  <a:pt x="131" y="125"/>
                  <a:pt x="133" y="125"/>
                </a:cubicBezTo>
                <a:cubicBezTo>
                  <a:pt x="133" y="125"/>
                  <a:pt x="134" y="125"/>
                  <a:pt x="134" y="124"/>
                </a:cubicBezTo>
                <a:cubicBezTo>
                  <a:pt x="145" y="112"/>
                  <a:pt x="151" y="97"/>
                  <a:pt x="152" y="80"/>
                </a:cubicBezTo>
                <a:cubicBezTo>
                  <a:pt x="152" y="80"/>
                  <a:pt x="152" y="80"/>
                  <a:pt x="152" y="80"/>
                </a:cubicBezTo>
                <a:cubicBezTo>
                  <a:pt x="152" y="72"/>
                  <a:pt x="152" y="72"/>
                  <a:pt x="152" y="72"/>
                </a:cubicBezTo>
                <a:close/>
                <a:moveTo>
                  <a:pt x="32" y="72"/>
                </a:moveTo>
                <a:cubicBezTo>
                  <a:pt x="8" y="72"/>
                  <a:pt x="8" y="72"/>
                  <a:pt x="8" y="72"/>
                </a:cubicBezTo>
                <a:cubicBezTo>
                  <a:pt x="9" y="56"/>
                  <a:pt x="16" y="41"/>
                  <a:pt x="26" y="30"/>
                </a:cubicBezTo>
                <a:cubicBezTo>
                  <a:pt x="30" y="33"/>
                  <a:pt x="34" y="35"/>
                  <a:pt x="38" y="38"/>
                </a:cubicBezTo>
                <a:cubicBezTo>
                  <a:pt x="35" y="48"/>
                  <a:pt x="32" y="60"/>
                  <a:pt x="32" y="72"/>
                </a:cubicBezTo>
                <a:close/>
                <a:moveTo>
                  <a:pt x="32" y="24"/>
                </a:moveTo>
                <a:cubicBezTo>
                  <a:pt x="38" y="19"/>
                  <a:pt x="45" y="15"/>
                  <a:pt x="52" y="13"/>
                </a:cubicBezTo>
                <a:cubicBezTo>
                  <a:pt x="48" y="17"/>
                  <a:pt x="44" y="23"/>
                  <a:pt x="41" y="30"/>
                </a:cubicBezTo>
                <a:cubicBezTo>
                  <a:pt x="38" y="28"/>
                  <a:pt x="35" y="26"/>
                  <a:pt x="32" y="24"/>
                </a:cubicBezTo>
                <a:close/>
                <a:moveTo>
                  <a:pt x="72" y="104"/>
                </a:moveTo>
                <a:cubicBezTo>
                  <a:pt x="62" y="105"/>
                  <a:pt x="53" y="107"/>
                  <a:pt x="45" y="111"/>
                </a:cubicBezTo>
                <a:cubicBezTo>
                  <a:pt x="42" y="102"/>
                  <a:pt x="40" y="91"/>
                  <a:pt x="40" y="80"/>
                </a:cubicBezTo>
                <a:cubicBezTo>
                  <a:pt x="72" y="80"/>
                  <a:pt x="72" y="80"/>
                  <a:pt x="72" y="80"/>
                </a:cubicBezTo>
                <a:lnTo>
                  <a:pt x="72" y="104"/>
                </a:lnTo>
                <a:close/>
                <a:moveTo>
                  <a:pt x="72" y="72"/>
                </a:moveTo>
                <a:cubicBezTo>
                  <a:pt x="40" y="72"/>
                  <a:pt x="40" y="72"/>
                  <a:pt x="40" y="72"/>
                </a:cubicBezTo>
                <a:cubicBezTo>
                  <a:pt x="40" y="61"/>
                  <a:pt x="42" y="51"/>
                  <a:pt x="45" y="41"/>
                </a:cubicBezTo>
                <a:cubicBezTo>
                  <a:pt x="53" y="45"/>
                  <a:pt x="62" y="47"/>
                  <a:pt x="72" y="48"/>
                </a:cubicBezTo>
                <a:lnTo>
                  <a:pt x="72" y="72"/>
                </a:lnTo>
                <a:close/>
                <a:moveTo>
                  <a:pt x="72" y="40"/>
                </a:moveTo>
                <a:cubicBezTo>
                  <a:pt x="63" y="39"/>
                  <a:pt x="55" y="37"/>
                  <a:pt x="48" y="34"/>
                </a:cubicBezTo>
                <a:cubicBezTo>
                  <a:pt x="54" y="20"/>
                  <a:pt x="62" y="11"/>
                  <a:pt x="72" y="9"/>
                </a:cubicBezTo>
                <a:lnTo>
                  <a:pt x="72" y="40"/>
                </a:lnTo>
                <a:close/>
                <a:moveTo>
                  <a:pt x="120" y="24"/>
                </a:moveTo>
                <a:cubicBezTo>
                  <a:pt x="117" y="26"/>
                  <a:pt x="114" y="28"/>
                  <a:pt x="111" y="30"/>
                </a:cubicBezTo>
                <a:cubicBezTo>
                  <a:pt x="108" y="23"/>
                  <a:pt x="104" y="17"/>
                  <a:pt x="100" y="13"/>
                </a:cubicBezTo>
                <a:cubicBezTo>
                  <a:pt x="107" y="15"/>
                  <a:pt x="114" y="19"/>
                  <a:pt x="120" y="24"/>
                </a:cubicBezTo>
                <a:close/>
                <a:moveTo>
                  <a:pt x="80" y="9"/>
                </a:moveTo>
                <a:cubicBezTo>
                  <a:pt x="90" y="11"/>
                  <a:pt x="98" y="20"/>
                  <a:pt x="104" y="34"/>
                </a:cubicBezTo>
                <a:cubicBezTo>
                  <a:pt x="97" y="37"/>
                  <a:pt x="89" y="39"/>
                  <a:pt x="80" y="40"/>
                </a:cubicBezTo>
                <a:lnTo>
                  <a:pt x="80" y="9"/>
                </a:lnTo>
                <a:close/>
                <a:moveTo>
                  <a:pt x="107" y="111"/>
                </a:moveTo>
                <a:cubicBezTo>
                  <a:pt x="99" y="107"/>
                  <a:pt x="90" y="105"/>
                  <a:pt x="80" y="104"/>
                </a:cubicBezTo>
                <a:cubicBezTo>
                  <a:pt x="80" y="80"/>
                  <a:pt x="80" y="80"/>
                  <a:pt x="80" y="80"/>
                </a:cubicBezTo>
                <a:cubicBezTo>
                  <a:pt x="112" y="80"/>
                  <a:pt x="112" y="80"/>
                  <a:pt x="112" y="80"/>
                </a:cubicBezTo>
                <a:cubicBezTo>
                  <a:pt x="112" y="91"/>
                  <a:pt x="110" y="102"/>
                  <a:pt x="107" y="111"/>
                </a:cubicBezTo>
                <a:close/>
                <a:moveTo>
                  <a:pt x="80" y="72"/>
                </a:moveTo>
                <a:cubicBezTo>
                  <a:pt x="80" y="48"/>
                  <a:pt x="80" y="48"/>
                  <a:pt x="80" y="48"/>
                </a:cubicBezTo>
                <a:cubicBezTo>
                  <a:pt x="90" y="47"/>
                  <a:pt x="99" y="45"/>
                  <a:pt x="107" y="41"/>
                </a:cubicBezTo>
                <a:cubicBezTo>
                  <a:pt x="110" y="51"/>
                  <a:pt x="112" y="61"/>
                  <a:pt x="112" y="72"/>
                </a:cubicBezTo>
                <a:lnTo>
                  <a:pt x="80" y="72"/>
                </a:lnTo>
                <a:close/>
                <a:moveTo>
                  <a:pt x="125" y="122"/>
                </a:moveTo>
                <a:cubicBezTo>
                  <a:pt x="122" y="119"/>
                  <a:pt x="118" y="117"/>
                  <a:pt x="114" y="114"/>
                </a:cubicBezTo>
                <a:cubicBezTo>
                  <a:pt x="117" y="104"/>
                  <a:pt x="120" y="92"/>
                  <a:pt x="120" y="80"/>
                </a:cubicBezTo>
                <a:cubicBezTo>
                  <a:pt x="144" y="80"/>
                  <a:pt x="144" y="80"/>
                  <a:pt x="144" y="80"/>
                </a:cubicBezTo>
                <a:cubicBezTo>
                  <a:pt x="143" y="96"/>
                  <a:pt x="136" y="111"/>
                  <a:pt x="125" y="122"/>
                </a:cubicBezTo>
                <a:close/>
                <a:moveTo>
                  <a:pt x="120" y="72"/>
                </a:moveTo>
                <a:cubicBezTo>
                  <a:pt x="120" y="60"/>
                  <a:pt x="117" y="48"/>
                  <a:pt x="114" y="38"/>
                </a:cubicBezTo>
                <a:cubicBezTo>
                  <a:pt x="118" y="35"/>
                  <a:pt x="122" y="33"/>
                  <a:pt x="126" y="30"/>
                </a:cubicBezTo>
                <a:cubicBezTo>
                  <a:pt x="136" y="41"/>
                  <a:pt x="143" y="56"/>
                  <a:pt x="144" y="72"/>
                </a:cubicBezTo>
                <a:lnTo>
                  <a:pt x="120" y="72"/>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20" name="Freeform 6"/>
          <p:cNvSpPr>
            <a:spLocks/>
          </p:cNvSpPr>
          <p:nvPr/>
        </p:nvSpPr>
        <p:spPr bwMode="auto">
          <a:xfrm>
            <a:off x="1305757" y="3366078"/>
            <a:ext cx="213986" cy="155583"/>
          </a:xfrm>
          <a:custGeom>
            <a:avLst/>
            <a:gdLst>
              <a:gd name="T0" fmla="*/ 212 w 225"/>
              <a:gd name="T1" fmla="*/ 4 h 96"/>
              <a:gd name="T2" fmla="*/ 205 w 225"/>
              <a:gd name="T3" fmla="*/ 6 h 96"/>
              <a:gd name="T4" fmla="*/ 200 w 225"/>
              <a:gd name="T5" fmla="*/ 5 h 96"/>
              <a:gd name="T6" fmla="*/ 192 w 225"/>
              <a:gd name="T7" fmla="*/ 8 h 96"/>
              <a:gd name="T8" fmla="*/ 168 w 225"/>
              <a:gd name="T9" fmla="*/ 32 h 96"/>
              <a:gd name="T10" fmla="*/ 132 w 225"/>
              <a:gd name="T11" fmla="*/ 32 h 96"/>
              <a:gd name="T12" fmla="*/ 116 w 225"/>
              <a:gd name="T13" fmla="*/ 24 h 96"/>
              <a:gd name="T14" fmla="*/ 160 w 225"/>
              <a:gd name="T15" fmla="*/ 24 h 96"/>
              <a:gd name="T16" fmla="*/ 172 w 225"/>
              <a:gd name="T17" fmla="*/ 12 h 96"/>
              <a:gd name="T18" fmla="*/ 160 w 225"/>
              <a:gd name="T19" fmla="*/ 0 h 96"/>
              <a:gd name="T20" fmla="*/ 120 w 225"/>
              <a:gd name="T21" fmla="*/ 0 h 96"/>
              <a:gd name="T22" fmla="*/ 72 w 225"/>
              <a:gd name="T23" fmla="*/ 0 h 96"/>
              <a:gd name="T24" fmla="*/ 0 w 225"/>
              <a:gd name="T25" fmla="*/ 36 h 96"/>
              <a:gd name="T26" fmla="*/ 0 w 225"/>
              <a:gd name="T27" fmla="*/ 96 h 96"/>
              <a:gd name="T28" fmla="*/ 80 w 225"/>
              <a:gd name="T29" fmla="*/ 56 h 96"/>
              <a:gd name="T30" fmla="*/ 108 w 225"/>
              <a:gd name="T31" fmla="*/ 68 h 96"/>
              <a:gd name="T32" fmla="*/ 176 w 225"/>
              <a:gd name="T33" fmla="*/ 68 h 96"/>
              <a:gd name="T34" fmla="*/ 220 w 225"/>
              <a:gd name="T35" fmla="*/ 24 h 96"/>
              <a:gd name="T36" fmla="*/ 220 w 225"/>
              <a:gd name="T37" fmla="*/ 7 h 96"/>
              <a:gd name="T38" fmla="*/ 212 w 225"/>
              <a:gd name="T3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96">
                <a:moveTo>
                  <a:pt x="212" y="4"/>
                </a:moveTo>
                <a:cubicBezTo>
                  <a:pt x="210" y="4"/>
                  <a:pt x="207" y="4"/>
                  <a:pt x="205" y="6"/>
                </a:cubicBezTo>
                <a:cubicBezTo>
                  <a:pt x="204" y="5"/>
                  <a:pt x="202" y="5"/>
                  <a:pt x="200" y="5"/>
                </a:cubicBezTo>
                <a:cubicBezTo>
                  <a:pt x="197" y="5"/>
                  <a:pt x="194" y="6"/>
                  <a:pt x="192" y="8"/>
                </a:cubicBezTo>
                <a:cubicBezTo>
                  <a:pt x="168" y="32"/>
                  <a:pt x="168" y="32"/>
                  <a:pt x="168" y="32"/>
                </a:cubicBezTo>
                <a:cubicBezTo>
                  <a:pt x="132" y="32"/>
                  <a:pt x="132" y="32"/>
                  <a:pt x="132" y="32"/>
                </a:cubicBezTo>
                <a:cubicBezTo>
                  <a:pt x="116" y="24"/>
                  <a:pt x="116" y="24"/>
                  <a:pt x="116" y="24"/>
                </a:cubicBezTo>
                <a:cubicBezTo>
                  <a:pt x="160" y="24"/>
                  <a:pt x="160" y="24"/>
                  <a:pt x="160" y="24"/>
                </a:cubicBezTo>
                <a:cubicBezTo>
                  <a:pt x="167" y="24"/>
                  <a:pt x="172" y="19"/>
                  <a:pt x="172" y="12"/>
                </a:cubicBezTo>
                <a:cubicBezTo>
                  <a:pt x="172" y="5"/>
                  <a:pt x="167" y="0"/>
                  <a:pt x="160" y="0"/>
                </a:cubicBezTo>
                <a:cubicBezTo>
                  <a:pt x="120" y="0"/>
                  <a:pt x="120" y="0"/>
                  <a:pt x="120" y="0"/>
                </a:cubicBezTo>
                <a:cubicBezTo>
                  <a:pt x="72" y="0"/>
                  <a:pt x="72" y="0"/>
                  <a:pt x="72" y="0"/>
                </a:cubicBezTo>
                <a:cubicBezTo>
                  <a:pt x="0" y="36"/>
                  <a:pt x="0" y="36"/>
                  <a:pt x="0" y="36"/>
                </a:cubicBezTo>
                <a:cubicBezTo>
                  <a:pt x="0" y="96"/>
                  <a:pt x="0" y="96"/>
                  <a:pt x="0" y="96"/>
                </a:cubicBezTo>
                <a:cubicBezTo>
                  <a:pt x="80" y="56"/>
                  <a:pt x="80" y="56"/>
                  <a:pt x="80" y="56"/>
                </a:cubicBezTo>
                <a:cubicBezTo>
                  <a:pt x="108" y="68"/>
                  <a:pt x="108" y="68"/>
                  <a:pt x="108" y="68"/>
                </a:cubicBezTo>
                <a:cubicBezTo>
                  <a:pt x="176" y="68"/>
                  <a:pt x="176" y="68"/>
                  <a:pt x="176" y="68"/>
                </a:cubicBezTo>
                <a:cubicBezTo>
                  <a:pt x="220" y="24"/>
                  <a:pt x="220" y="24"/>
                  <a:pt x="220" y="24"/>
                </a:cubicBezTo>
                <a:cubicBezTo>
                  <a:pt x="225" y="19"/>
                  <a:pt x="225" y="12"/>
                  <a:pt x="220" y="7"/>
                </a:cubicBezTo>
                <a:cubicBezTo>
                  <a:pt x="218" y="5"/>
                  <a:pt x="215" y="4"/>
                  <a:pt x="212" y="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grpSp>
        <p:nvGrpSpPr>
          <p:cNvPr id="321" name="Group 320"/>
          <p:cNvGrpSpPr/>
          <p:nvPr/>
        </p:nvGrpSpPr>
        <p:grpSpPr>
          <a:xfrm>
            <a:off x="3731249" y="4066068"/>
            <a:ext cx="406519" cy="376087"/>
            <a:chOff x="8180522" y="459396"/>
            <a:chExt cx="612752" cy="612752"/>
          </a:xfrm>
        </p:grpSpPr>
        <p:sp>
          <p:nvSpPr>
            <p:cNvPr id="332" name="Oval 331"/>
            <p:cNvSpPr/>
            <p:nvPr/>
          </p:nvSpPr>
          <p:spPr>
            <a:xfrm>
              <a:off x="8180522" y="459396"/>
              <a:ext cx="612752" cy="6127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33" name="Group 332"/>
            <p:cNvGrpSpPr/>
            <p:nvPr/>
          </p:nvGrpSpPr>
          <p:grpSpPr>
            <a:xfrm>
              <a:off x="8298009" y="568669"/>
              <a:ext cx="434387" cy="368137"/>
              <a:chOff x="8423275" y="233363"/>
              <a:chExt cx="1090613" cy="995362"/>
            </a:xfrm>
            <a:solidFill>
              <a:schemeClr val="bg1"/>
            </a:solidFill>
          </p:grpSpPr>
          <p:sp>
            <p:nvSpPr>
              <p:cNvPr id="334" name="Freeform 187"/>
              <p:cNvSpPr>
                <a:spLocks/>
              </p:cNvSpPr>
              <p:nvPr/>
            </p:nvSpPr>
            <p:spPr bwMode="auto">
              <a:xfrm>
                <a:off x="9332913" y="1111250"/>
                <a:ext cx="180975" cy="117475"/>
              </a:xfrm>
              <a:custGeom>
                <a:avLst/>
                <a:gdLst>
                  <a:gd name="T0" fmla="*/ 48 w 48"/>
                  <a:gd name="T1" fmla="*/ 7 h 31"/>
                  <a:gd name="T2" fmla="*/ 48 w 48"/>
                  <a:gd name="T3" fmla="*/ 24 h 31"/>
                  <a:gd name="T4" fmla="*/ 42 w 48"/>
                  <a:gd name="T5" fmla="*/ 31 h 31"/>
                  <a:gd name="T6" fmla="*/ 7 w 48"/>
                  <a:gd name="T7" fmla="*/ 31 h 31"/>
                  <a:gd name="T8" fmla="*/ 0 w 48"/>
                  <a:gd name="T9" fmla="*/ 24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4"/>
                      <a:pt x="48" y="24"/>
                      <a:pt x="48" y="24"/>
                    </a:cubicBezTo>
                    <a:cubicBezTo>
                      <a:pt x="48" y="28"/>
                      <a:pt x="45" y="31"/>
                      <a:pt x="42" y="31"/>
                    </a:cubicBezTo>
                    <a:cubicBezTo>
                      <a:pt x="7" y="31"/>
                      <a:pt x="7" y="31"/>
                      <a:pt x="7" y="31"/>
                    </a:cubicBezTo>
                    <a:cubicBezTo>
                      <a:pt x="3" y="31"/>
                      <a:pt x="0" y="28"/>
                      <a:pt x="0" y="24"/>
                    </a:cubicBezTo>
                    <a:cubicBezTo>
                      <a:pt x="0" y="7"/>
                      <a:pt x="0" y="7"/>
                      <a:pt x="0" y="7"/>
                    </a:cubicBezTo>
                    <a:cubicBezTo>
                      <a:pt x="0" y="3"/>
                      <a:pt x="3" y="0"/>
                      <a:pt x="7" y="0"/>
                    </a:cubicBezTo>
                    <a:cubicBezTo>
                      <a:pt x="42" y="0"/>
                      <a:pt x="42" y="0"/>
                      <a:pt x="42" y="0"/>
                    </a:cubicBezTo>
                    <a:cubicBezTo>
                      <a:pt x="45" y="0"/>
                      <a:pt x="48" y="3"/>
                      <a:pt x="48" y="7"/>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5" name="Freeform 188"/>
              <p:cNvSpPr>
                <a:spLocks/>
              </p:cNvSpPr>
              <p:nvPr/>
            </p:nvSpPr>
            <p:spPr bwMode="auto">
              <a:xfrm>
                <a:off x="9332913" y="754063"/>
                <a:ext cx="180975" cy="117475"/>
              </a:xfrm>
              <a:custGeom>
                <a:avLst/>
                <a:gdLst>
                  <a:gd name="T0" fmla="*/ 48 w 48"/>
                  <a:gd name="T1" fmla="*/ 7 h 31"/>
                  <a:gd name="T2" fmla="*/ 48 w 48"/>
                  <a:gd name="T3" fmla="*/ 25 h 31"/>
                  <a:gd name="T4" fmla="*/ 42 w 48"/>
                  <a:gd name="T5" fmla="*/ 31 h 31"/>
                  <a:gd name="T6" fmla="*/ 7 w 48"/>
                  <a:gd name="T7" fmla="*/ 31 h 31"/>
                  <a:gd name="T8" fmla="*/ 0 w 48"/>
                  <a:gd name="T9" fmla="*/ 25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5"/>
                      <a:pt x="48" y="25"/>
                      <a:pt x="48" y="25"/>
                    </a:cubicBezTo>
                    <a:cubicBezTo>
                      <a:pt x="48" y="28"/>
                      <a:pt x="45" y="31"/>
                      <a:pt x="42" y="31"/>
                    </a:cubicBezTo>
                    <a:cubicBezTo>
                      <a:pt x="7" y="31"/>
                      <a:pt x="7" y="31"/>
                      <a:pt x="7" y="31"/>
                    </a:cubicBezTo>
                    <a:cubicBezTo>
                      <a:pt x="3" y="31"/>
                      <a:pt x="0" y="28"/>
                      <a:pt x="0" y="25"/>
                    </a:cubicBezTo>
                    <a:cubicBezTo>
                      <a:pt x="0" y="7"/>
                      <a:pt x="0" y="7"/>
                      <a:pt x="0" y="7"/>
                    </a:cubicBezTo>
                    <a:cubicBezTo>
                      <a:pt x="0" y="3"/>
                      <a:pt x="3" y="0"/>
                      <a:pt x="7" y="0"/>
                    </a:cubicBezTo>
                    <a:cubicBezTo>
                      <a:pt x="42" y="0"/>
                      <a:pt x="42" y="0"/>
                      <a:pt x="42" y="0"/>
                    </a:cubicBezTo>
                    <a:cubicBezTo>
                      <a:pt x="45" y="0"/>
                      <a:pt x="48" y="3"/>
                      <a:pt x="48" y="7"/>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6" name="Freeform 189"/>
              <p:cNvSpPr>
                <a:spLocks/>
              </p:cNvSpPr>
              <p:nvPr/>
            </p:nvSpPr>
            <p:spPr bwMode="auto">
              <a:xfrm>
                <a:off x="9332913" y="514350"/>
                <a:ext cx="180975" cy="117475"/>
              </a:xfrm>
              <a:custGeom>
                <a:avLst/>
                <a:gdLst>
                  <a:gd name="T0" fmla="*/ 48 w 48"/>
                  <a:gd name="T1" fmla="*/ 6 h 31"/>
                  <a:gd name="T2" fmla="*/ 48 w 48"/>
                  <a:gd name="T3" fmla="*/ 24 h 31"/>
                  <a:gd name="T4" fmla="*/ 42 w 48"/>
                  <a:gd name="T5" fmla="*/ 31 h 31"/>
                  <a:gd name="T6" fmla="*/ 7 w 48"/>
                  <a:gd name="T7" fmla="*/ 31 h 31"/>
                  <a:gd name="T8" fmla="*/ 0 w 48"/>
                  <a:gd name="T9" fmla="*/ 24 h 31"/>
                  <a:gd name="T10" fmla="*/ 0 w 48"/>
                  <a:gd name="T11" fmla="*/ 6 h 31"/>
                  <a:gd name="T12" fmla="*/ 7 w 48"/>
                  <a:gd name="T13" fmla="*/ 0 h 31"/>
                  <a:gd name="T14" fmla="*/ 42 w 48"/>
                  <a:gd name="T15" fmla="*/ 0 h 31"/>
                  <a:gd name="T16" fmla="*/ 48 w 48"/>
                  <a:gd name="T1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6"/>
                    </a:moveTo>
                    <a:cubicBezTo>
                      <a:pt x="48" y="24"/>
                      <a:pt x="48" y="24"/>
                      <a:pt x="48" y="24"/>
                    </a:cubicBezTo>
                    <a:cubicBezTo>
                      <a:pt x="48" y="28"/>
                      <a:pt x="45" y="31"/>
                      <a:pt x="42" y="31"/>
                    </a:cubicBezTo>
                    <a:cubicBezTo>
                      <a:pt x="7" y="31"/>
                      <a:pt x="7" y="31"/>
                      <a:pt x="7" y="31"/>
                    </a:cubicBezTo>
                    <a:cubicBezTo>
                      <a:pt x="3" y="31"/>
                      <a:pt x="0" y="28"/>
                      <a:pt x="0" y="24"/>
                    </a:cubicBezTo>
                    <a:cubicBezTo>
                      <a:pt x="0" y="6"/>
                      <a:pt x="0" y="6"/>
                      <a:pt x="0" y="6"/>
                    </a:cubicBezTo>
                    <a:cubicBezTo>
                      <a:pt x="0" y="3"/>
                      <a:pt x="3" y="0"/>
                      <a:pt x="7" y="0"/>
                    </a:cubicBezTo>
                    <a:cubicBezTo>
                      <a:pt x="42" y="0"/>
                      <a:pt x="42" y="0"/>
                      <a:pt x="42" y="0"/>
                    </a:cubicBezTo>
                    <a:cubicBezTo>
                      <a:pt x="45" y="0"/>
                      <a:pt x="48" y="3"/>
                      <a:pt x="48" y="6"/>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7" name="Freeform 190"/>
              <p:cNvSpPr>
                <a:spLocks/>
              </p:cNvSpPr>
              <p:nvPr/>
            </p:nvSpPr>
            <p:spPr bwMode="auto">
              <a:xfrm>
                <a:off x="9355138" y="893763"/>
                <a:ext cx="136525" cy="201612"/>
              </a:xfrm>
              <a:custGeom>
                <a:avLst/>
                <a:gdLst>
                  <a:gd name="T0" fmla="*/ 86 w 86"/>
                  <a:gd name="T1" fmla="*/ 72 h 127"/>
                  <a:gd name="T2" fmla="*/ 43 w 86"/>
                  <a:gd name="T3" fmla="*/ 127 h 127"/>
                  <a:gd name="T4" fmla="*/ 0 w 86"/>
                  <a:gd name="T5" fmla="*/ 72 h 127"/>
                  <a:gd name="T6" fmla="*/ 31 w 86"/>
                  <a:gd name="T7" fmla="*/ 72 h 127"/>
                  <a:gd name="T8" fmla="*/ 31 w 86"/>
                  <a:gd name="T9" fmla="*/ 0 h 127"/>
                  <a:gd name="T10" fmla="*/ 62 w 86"/>
                  <a:gd name="T11" fmla="*/ 0 h 127"/>
                  <a:gd name="T12" fmla="*/ 62 w 86"/>
                  <a:gd name="T13" fmla="*/ 72 h 127"/>
                  <a:gd name="T14" fmla="*/ 86 w 86"/>
                  <a:gd name="T15" fmla="*/ 7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7">
                    <a:moveTo>
                      <a:pt x="86" y="72"/>
                    </a:moveTo>
                    <a:lnTo>
                      <a:pt x="43" y="127"/>
                    </a:lnTo>
                    <a:lnTo>
                      <a:pt x="0" y="72"/>
                    </a:lnTo>
                    <a:lnTo>
                      <a:pt x="31" y="72"/>
                    </a:lnTo>
                    <a:lnTo>
                      <a:pt x="31" y="0"/>
                    </a:lnTo>
                    <a:lnTo>
                      <a:pt x="62" y="0"/>
                    </a:lnTo>
                    <a:lnTo>
                      <a:pt x="62" y="72"/>
                    </a:lnTo>
                    <a:lnTo>
                      <a:pt x="86" y="72"/>
                    </a:ln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8" name="Freeform 191"/>
              <p:cNvSpPr>
                <a:spLocks/>
              </p:cNvSpPr>
              <p:nvPr/>
            </p:nvSpPr>
            <p:spPr bwMode="auto">
              <a:xfrm>
                <a:off x="9153525" y="350838"/>
                <a:ext cx="307975" cy="133350"/>
              </a:xfrm>
              <a:custGeom>
                <a:avLst/>
                <a:gdLst>
                  <a:gd name="T0" fmla="*/ 194 w 194"/>
                  <a:gd name="T1" fmla="*/ 32 h 84"/>
                  <a:gd name="T2" fmla="*/ 194 w 194"/>
                  <a:gd name="T3" fmla="*/ 84 h 84"/>
                  <a:gd name="T4" fmla="*/ 163 w 194"/>
                  <a:gd name="T5" fmla="*/ 84 h 84"/>
                  <a:gd name="T6" fmla="*/ 163 w 194"/>
                  <a:gd name="T7" fmla="*/ 32 h 84"/>
                  <a:gd name="T8" fmla="*/ 0 w 194"/>
                  <a:gd name="T9" fmla="*/ 32 h 84"/>
                  <a:gd name="T10" fmla="*/ 0 w 194"/>
                  <a:gd name="T11" fmla="*/ 0 h 84"/>
                  <a:gd name="T12" fmla="*/ 163 w 194"/>
                  <a:gd name="T13" fmla="*/ 0 h 84"/>
                  <a:gd name="T14" fmla="*/ 194 w 194"/>
                  <a:gd name="T15" fmla="*/ 0 h 84"/>
                  <a:gd name="T16" fmla="*/ 194 w 19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84">
                    <a:moveTo>
                      <a:pt x="194" y="32"/>
                    </a:moveTo>
                    <a:lnTo>
                      <a:pt x="194" y="84"/>
                    </a:lnTo>
                    <a:lnTo>
                      <a:pt x="163" y="84"/>
                    </a:lnTo>
                    <a:lnTo>
                      <a:pt x="163" y="32"/>
                    </a:lnTo>
                    <a:lnTo>
                      <a:pt x="0" y="32"/>
                    </a:lnTo>
                    <a:lnTo>
                      <a:pt x="0" y="0"/>
                    </a:lnTo>
                    <a:lnTo>
                      <a:pt x="163" y="0"/>
                    </a:lnTo>
                    <a:lnTo>
                      <a:pt x="194" y="0"/>
                    </a:lnTo>
                    <a:lnTo>
                      <a:pt x="194" y="32"/>
                    </a:ln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9" name="Rectangle 192"/>
              <p:cNvSpPr>
                <a:spLocks noChangeArrowheads="1"/>
              </p:cNvSpPr>
              <p:nvPr/>
            </p:nvSpPr>
            <p:spPr bwMode="auto">
              <a:xfrm>
                <a:off x="9404350" y="655638"/>
                <a:ext cx="49213" cy="71437"/>
              </a:xfrm>
              <a:prstGeom prst="rect">
                <a:avLst/>
              </a:pr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0" name="Freeform 193"/>
              <p:cNvSpPr>
                <a:spLocks/>
              </p:cNvSpPr>
              <p:nvPr/>
            </p:nvSpPr>
            <p:spPr bwMode="auto">
              <a:xfrm>
                <a:off x="8423275" y="849313"/>
                <a:ext cx="685800" cy="287337"/>
              </a:xfrm>
              <a:custGeom>
                <a:avLst/>
                <a:gdLst>
                  <a:gd name="T0" fmla="*/ 181 w 181"/>
                  <a:gd name="T1" fmla="*/ 0 h 76"/>
                  <a:gd name="T2" fmla="*/ 181 w 181"/>
                  <a:gd name="T3" fmla="*/ 44 h 76"/>
                  <a:gd name="T4" fmla="*/ 90 w 181"/>
                  <a:gd name="T5" fmla="*/ 76 h 76"/>
                  <a:gd name="T6" fmla="*/ 0 w 181"/>
                  <a:gd name="T7" fmla="*/ 46 h 76"/>
                  <a:gd name="T8" fmla="*/ 0 w 181"/>
                  <a:gd name="T9" fmla="*/ 2 h 76"/>
                  <a:gd name="T10" fmla="*/ 90 w 181"/>
                  <a:gd name="T11" fmla="*/ 32 h 76"/>
                  <a:gd name="T12" fmla="*/ 181 w 18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81" h="76">
                    <a:moveTo>
                      <a:pt x="181" y="0"/>
                    </a:moveTo>
                    <a:cubicBezTo>
                      <a:pt x="181" y="44"/>
                      <a:pt x="181" y="44"/>
                      <a:pt x="181" y="44"/>
                    </a:cubicBezTo>
                    <a:cubicBezTo>
                      <a:pt x="173" y="62"/>
                      <a:pt x="135" y="76"/>
                      <a:pt x="90" y="76"/>
                    </a:cubicBezTo>
                    <a:cubicBezTo>
                      <a:pt x="47" y="76"/>
                      <a:pt x="10" y="63"/>
                      <a:pt x="0" y="46"/>
                    </a:cubicBezTo>
                    <a:cubicBezTo>
                      <a:pt x="0" y="2"/>
                      <a:pt x="0" y="2"/>
                      <a:pt x="0" y="2"/>
                    </a:cubicBezTo>
                    <a:cubicBezTo>
                      <a:pt x="10" y="19"/>
                      <a:pt x="47" y="32"/>
                      <a:pt x="90" y="32"/>
                    </a:cubicBezTo>
                    <a:cubicBezTo>
                      <a:pt x="135" y="32"/>
                      <a:pt x="173" y="18"/>
                      <a:pt x="181" y="0"/>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1" name="Freeform 194"/>
              <p:cNvSpPr>
                <a:spLocks/>
              </p:cNvSpPr>
              <p:nvPr/>
            </p:nvSpPr>
            <p:spPr bwMode="auto">
              <a:xfrm>
                <a:off x="8423275" y="6365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2" name="Freeform 195"/>
              <p:cNvSpPr>
                <a:spLocks/>
              </p:cNvSpPr>
              <p:nvPr/>
            </p:nvSpPr>
            <p:spPr bwMode="auto">
              <a:xfrm>
                <a:off x="8423275" y="4206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extLst/>
            </p:spPr>
            <p:style>
              <a:lnRef idx="2">
                <a:schemeClr val="dk1"/>
              </a:lnRef>
              <a:fillRef idx="100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endParaRPr lang="en-US" sz="1350"/>
              </a:p>
            </p:txBody>
          </p:sp>
          <p:sp>
            <p:nvSpPr>
              <p:cNvPr id="343" name="Freeform 196"/>
              <p:cNvSpPr>
                <a:spLocks noEditPoints="1"/>
              </p:cNvSpPr>
              <p:nvPr/>
            </p:nvSpPr>
            <p:spPr bwMode="auto">
              <a:xfrm>
                <a:off x="8453438" y="233363"/>
                <a:ext cx="628650" cy="269875"/>
              </a:xfrm>
              <a:custGeom>
                <a:avLst/>
                <a:gdLst>
                  <a:gd name="T0" fmla="*/ 83 w 166"/>
                  <a:gd name="T1" fmla="*/ 0 h 71"/>
                  <a:gd name="T2" fmla="*/ 166 w 166"/>
                  <a:gd name="T3" fmla="*/ 35 h 71"/>
                  <a:gd name="T4" fmla="*/ 83 w 166"/>
                  <a:gd name="T5" fmla="*/ 71 h 71"/>
                  <a:gd name="T6" fmla="*/ 0 w 166"/>
                  <a:gd name="T7" fmla="*/ 35 h 71"/>
                  <a:gd name="T8" fmla="*/ 83 w 166"/>
                  <a:gd name="T9" fmla="*/ 0 h 71"/>
                  <a:gd name="T10" fmla="*/ 148 w 166"/>
                  <a:gd name="T11" fmla="*/ 35 h 71"/>
                  <a:gd name="T12" fmla="*/ 83 w 166"/>
                  <a:gd name="T13" fmla="*/ 8 h 71"/>
                  <a:gd name="T14" fmla="*/ 18 w 166"/>
                  <a:gd name="T15" fmla="*/ 35 h 71"/>
                  <a:gd name="T16" fmla="*/ 83 w 166"/>
                  <a:gd name="T17" fmla="*/ 63 h 71"/>
                  <a:gd name="T18" fmla="*/ 148 w 166"/>
                  <a:gd name="T19"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1">
                    <a:moveTo>
                      <a:pt x="83" y="0"/>
                    </a:moveTo>
                    <a:cubicBezTo>
                      <a:pt x="128" y="0"/>
                      <a:pt x="166" y="16"/>
                      <a:pt x="166" y="35"/>
                    </a:cubicBezTo>
                    <a:cubicBezTo>
                      <a:pt x="166" y="55"/>
                      <a:pt x="128" y="71"/>
                      <a:pt x="83" y="71"/>
                    </a:cubicBezTo>
                    <a:cubicBezTo>
                      <a:pt x="37" y="71"/>
                      <a:pt x="0" y="55"/>
                      <a:pt x="0" y="35"/>
                    </a:cubicBezTo>
                    <a:cubicBezTo>
                      <a:pt x="0" y="16"/>
                      <a:pt x="37" y="0"/>
                      <a:pt x="83" y="0"/>
                    </a:cubicBezTo>
                    <a:close/>
                    <a:moveTo>
                      <a:pt x="148" y="35"/>
                    </a:moveTo>
                    <a:cubicBezTo>
                      <a:pt x="148" y="20"/>
                      <a:pt x="118" y="8"/>
                      <a:pt x="83" y="8"/>
                    </a:cubicBezTo>
                    <a:cubicBezTo>
                      <a:pt x="47" y="8"/>
                      <a:pt x="18" y="20"/>
                      <a:pt x="18" y="35"/>
                    </a:cubicBezTo>
                    <a:cubicBezTo>
                      <a:pt x="18" y="51"/>
                      <a:pt x="47" y="63"/>
                      <a:pt x="83" y="63"/>
                    </a:cubicBezTo>
                    <a:cubicBezTo>
                      <a:pt x="118" y="63"/>
                      <a:pt x="148" y="51"/>
                      <a:pt x="148" y="35"/>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grpSp>
      </p:grpSp>
      <p:cxnSp>
        <p:nvCxnSpPr>
          <p:cNvPr id="322" name="Straight Connector 321"/>
          <p:cNvCxnSpPr/>
          <p:nvPr/>
        </p:nvCxnSpPr>
        <p:spPr>
          <a:xfrm flipH="1">
            <a:off x="5275985" y="4226532"/>
            <a:ext cx="542025"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TextBox 322"/>
          <p:cNvSpPr txBox="1"/>
          <p:nvPr/>
        </p:nvSpPr>
        <p:spPr>
          <a:xfrm>
            <a:off x="1322128" y="3591809"/>
            <a:ext cx="538196" cy="405077"/>
          </a:xfrm>
          <a:prstGeom prst="rect">
            <a:avLst/>
          </a:prstGeom>
          <a:solidFill>
            <a:schemeClr val="bg1"/>
          </a:solidFill>
        </p:spPr>
        <p:txBody>
          <a:bodyPr wrap="none" rtlCol="0">
            <a:spAutoFit/>
          </a:bodyPr>
          <a:lstStyle/>
          <a:p>
            <a:pPr algn="ctr"/>
            <a:r>
              <a:rPr lang="en-US" sz="600" dirty="0"/>
              <a:t>Web </a:t>
            </a:r>
          </a:p>
          <a:p>
            <a:pPr algn="ctr"/>
            <a:r>
              <a:rPr lang="en-US" sz="600" dirty="0"/>
              <a:t>Access </a:t>
            </a:r>
          </a:p>
          <a:p>
            <a:pPr algn="ctr"/>
            <a:r>
              <a:rPr lang="en-US" sz="600" dirty="0"/>
              <a:t>Firewall</a:t>
            </a:r>
          </a:p>
        </p:txBody>
      </p:sp>
      <p:grpSp>
        <p:nvGrpSpPr>
          <p:cNvPr id="324" name="Group 220"/>
          <p:cNvGrpSpPr>
            <a:grpSpLocks noChangeAspect="1"/>
          </p:cNvGrpSpPr>
          <p:nvPr/>
        </p:nvGrpSpPr>
        <p:grpSpPr bwMode="auto">
          <a:xfrm>
            <a:off x="1747705" y="3635273"/>
            <a:ext cx="271602" cy="300870"/>
            <a:chOff x="6788" y="249"/>
            <a:chExt cx="385" cy="461"/>
          </a:xfrm>
        </p:grpSpPr>
        <p:sp>
          <p:nvSpPr>
            <p:cNvPr id="327" name="Freeform 221"/>
            <p:cNvSpPr>
              <a:spLocks noEditPoints="1"/>
            </p:cNvSpPr>
            <p:nvPr/>
          </p:nvSpPr>
          <p:spPr bwMode="auto">
            <a:xfrm>
              <a:off x="6788" y="249"/>
              <a:ext cx="385" cy="461"/>
            </a:xfrm>
            <a:custGeom>
              <a:avLst/>
              <a:gdLst>
                <a:gd name="T0" fmla="*/ 148 w 160"/>
                <a:gd name="T1" fmla="*/ 25 h 192"/>
                <a:gd name="T2" fmla="*/ 80 w 160"/>
                <a:gd name="T3" fmla="*/ 0 h 192"/>
                <a:gd name="T4" fmla="*/ 14 w 160"/>
                <a:gd name="T5" fmla="*/ 25 h 192"/>
                <a:gd name="T6" fmla="*/ 0 w 160"/>
                <a:gd name="T7" fmla="*/ 24 h 192"/>
                <a:gd name="T8" fmla="*/ 0 w 160"/>
                <a:gd name="T9" fmla="*/ 70 h 192"/>
                <a:gd name="T10" fmla="*/ 80 w 160"/>
                <a:gd name="T11" fmla="*/ 192 h 192"/>
                <a:gd name="T12" fmla="*/ 160 w 160"/>
                <a:gd name="T13" fmla="*/ 70 h 192"/>
                <a:gd name="T14" fmla="*/ 160 w 160"/>
                <a:gd name="T15" fmla="*/ 24 h 192"/>
                <a:gd name="T16" fmla="*/ 148 w 160"/>
                <a:gd name="T17" fmla="*/ 25 h 192"/>
                <a:gd name="T18" fmla="*/ 149 w 160"/>
                <a:gd name="T19" fmla="*/ 70 h 192"/>
                <a:gd name="T20" fmla="*/ 80 w 160"/>
                <a:gd name="T21" fmla="*/ 180 h 192"/>
                <a:gd name="T22" fmla="*/ 11 w 160"/>
                <a:gd name="T23" fmla="*/ 70 h 192"/>
                <a:gd name="T24" fmla="*/ 11 w 160"/>
                <a:gd name="T25" fmla="*/ 36 h 192"/>
                <a:gd name="T26" fmla="*/ 14 w 160"/>
                <a:gd name="T27" fmla="*/ 36 h 192"/>
                <a:gd name="T28" fmla="*/ 81 w 160"/>
                <a:gd name="T29" fmla="*/ 14 h 192"/>
                <a:gd name="T30" fmla="*/ 148 w 160"/>
                <a:gd name="T31" fmla="*/ 36 h 192"/>
                <a:gd name="T32" fmla="*/ 149 w 160"/>
                <a:gd name="T33" fmla="*/ 36 h 192"/>
                <a:gd name="T34" fmla="*/ 149 w 160"/>
                <a:gd name="T35" fmla="*/ 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8" y="25"/>
                  </a:moveTo>
                  <a:cubicBezTo>
                    <a:pt x="133" y="25"/>
                    <a:pt x="107" y="21"/>
                    <a:pt x="80" y="0"/>
                  </a:cubicBezTo>
                  <a:cubicBezTo>
                    <a:pt x="59" y="21"/>
                    <a:pt x="30" y="25"/>
                    <a:pt x="14" y="25"/>
                  </a:cubicBezTo>
                  <a:cubicBezTo>
                    <a:pt x="5" y="25"/>
                    <a:pt x="0" y="24"/>
                    <a:pt x="0" y="24"/>
                  </a:cubicBezTo>
                  <a:cubicBezTo>
                    <a:pt x="0" y="70"/>
                    <a:pt x="0" y="70"/>
                    <a:pt x="0" y="70"/>
                  </a:cubicBezTo>
                  <a:cubicBezTo>
                    <a:pt x="0" y="166"/>
                    <a:pt x="80" y="192"/>
                    <a:pt x="80" y="192"/>
                  </a:cubicBezTo>
                  <a:cubicBezTo>
                    <a:pt x="80" y="192"/>
                    <a:pt x="160" y="166"/>
                    <a:pt x="160" y="70"/>
                  </a:cubicBezTo>
                  <a:cubicBezTo>
                    <a:pt x="160" y="24"/>
                    <a:pt x="160" y="24"/>
                    <a:pt x="160" y="24"/>
                  </a:cubicBezTo>
                  <a:cubicBezTo>
                    <a:pt x="160" y="24"/>
                    <a:pt x="156" y="25"/>
                    <a:pt x="148" y="25"/>
                  </a:cubicBezTo>
                  <a:close/>
                  <a:moveTo>
                    <a:pt x="149" y="70"/>
                  </a:moveTo>
                  <a:cubicBezTo>
                    <a:pt x="149" y="146"/>
                    <a:pt x="95" y="174"/>
                    <a:pt x="80" y="180"/>
                  </a:cubicBezTo>
                  <a:cubicBezTo>
                    <a:pt x="65" y="174"/>
                    <a:pt x="11" y="146"/>
                    <a:pt x="11" y="70"/>
                  </a:cubicBezTo>
                  <a:cubicBezTo>
                    <a:pt x="11" y="36"/>
                    <a:pt x="11" y="36"/>
                    <a:pt x="11" y="36"/>
                  </a:cubicBezTo>
                  <a:cubicBezTo>
                    <a:pt x="12" y="36"/>
                    <a:pt x="13" y="36"/>
                    <a:pt x="14" y="36"/>
                  </a:cubicBezTo>
                  <a:cubicBezTo>
                    <a:pt x="29" y="36"/>
                    <a:pt x="57" y="33"/>
                    <a:pt x="81" y="14"/>
                  </a:cubicBezTo>
                  <a:cubicBezTo>
                    <a:pt x="108" y="33"/>
                    <a:pt x="134" y="36"/>
                    <a:pt x="148" y="36"/>
                  </a:cubicBezTo>
                  <a:cubicBezTo>
                    <a:pt x="148" y="36"/>
                    <a:pt x="149" y="36"/>
                    <a:pt x="149" y="36"/>
                  </a:cubicBezTo>
                  <a:lnTo>
                    <a:pt x="149" y="70"/>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22"/>
            <p:cNvSpPr>
              <a:spLocks/>
            </p:cNvSpPr>
            <p:nvPr/>
          </p:nvSpPr>
          <p:spPr bwMode="auto">
            <a:xfrm>
              <a:off x="6843" y="322"/>
              <a:ext cx="217" cy="220"/>
            </a:xfrm>
            <a:custGeom>
              <a:avLst/>
              <a:gdLst>
                <a:gd name="T0" fmla="*/ 66 w 90"/>
                <a:gd name="T1" fmla="*/ 0 h 92"/>
                <a:gd name="T2" fmla="*/ 0 w 90"/>
                <a:gd name="T3" fmla="*/ 67 h 92"/>
                <a:gd name="T4" fmla="*/ 8 w 90"/>
                <a:gd name="T5" fmla="*/ 92 h 92"/>
                <a:gd name="T6" fmla="*/ 90 w 90"/>
                <a:gd name="T7" fmla="*/ 10 h 92"/>
                <a:gd name="T8" fmla="*/ 66 w 90"/>
                <a:gd name="T9" fmla="*/ 0 h 92"/>
              </a:gdLst>
              <a:ahLst/>
              <a:cxnLst>
                <a:cxn ang="0">
                  <a:pos x="T0" y="T1"/>
                </a:cxn>
                <a:cxn ang="0">
                  <a:pos x="T2" y="T3"/>
                </a:cxn>
                <a:cxn ang="0">
                  <a:pos x="T4" y="T5"/>
                </a:cxn>
                <a:cxn ang="0">
                  <a:pos x="T6" y="T7"/>
                </a:cxn>
                <a:cxn ang="0">
                  <a:pos x="T8" y="T9"/>
                </a:cxn>
              </a:cxnLst>
              <a:rect l="0" t="0" r="r" b="b"/>
              <a:pathLst>
                <a:path w="90" h="92">
                  <a:moveTo>
                    <a:pt x="66" y="0"/>
                  </a:moveTo>
                  <a:cubicBezTo>
                    <a:pt x="0" y="67"/>
                    <a:pt x="0" y="67"/>
                    <a:pt x="0" y="67"/>
                  </a:cubicBezTo>
                  <a:cubicBezTo>
                    <a:pt x="2" y="76"/>
                    <a:pt x="5" y="84"/>
                    <a:pt x="8" y="92"/>
                  </a:cubicBezTo>
                  <a:cubicBezTo>
                    <a:pt x="90" y="10"/>
                    <a:pt x="90" y="10"/>
                    <a:pt x="90" y="10"/>
                  </a:cubicBezTo>
                  <a:cubicBezTo>
                    <a:pt x="83" y="7"/>
                    <a:pt x="75" y="4"/>
                    <a:pt x="66" y="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223"/>
            <p:cNvSpPr>
              <a:spLocks/>
            </p:cNvSpPr>
            <p:nvPr/>
          </p:nvSpPr>
          <p:spPr bwMode="auto">
            <a:xfrm>
              <a:off x="6836" y="336"/>
              <a:ext cx="98" cy="98"/>
            </a:xfrm>
            <a:custGeom>
              <a:avLst/>
              <a:gdLst>
                <a:gd name="T0" fmla="*/ 0 w 41"/>
                <a:gd name="T1" fmla="*/ 9 h 41"/>
                <a:gd name="T2" fmla="*/ 0 w 41"/>
                <a:gd name="T3" fmla="*/ 34 h 41"/>
                <a:gd name="T4" fmla="*/ 0 w 41"/>
                <a:gd name="T5" fmla="*/ 41 h 41"/>
                <a:gd name="T6" fmla="*/ 41 w 41"/>
                <a:gd name="T7" fmla="*/ 0 h 41"/>
                <a:gd name="T8" fmla="*/ 0 w 41"/>
                <a:gd name="T9" fmla="*/ 9 h 41"/>
              </a:gdLst>
              <a:ahLst/>
              <a:cxnLst>
                <a:cxn ang="0">
                  <a:pos x="T0" y="T1"/>
                </a:cxn>
                <a:cxn ang="0">
                  <a:pos x="T2" y="T3"/>
                </a:cxn>
                <a:cxn ang="0">
                  <a:pos x="T4" y="T5"/>
                </a:cxn>
                <a:cxn ang="0">
                  <a:pos x="T6" y="T7"/>
                </a:cxn>
                <a:cxn ang="0">
                  <a:pos x="T8" y="T9"/>
                </a:cxn>
              </a:cxnLst>
              <a:rect l="0" t="0" r="r" b="b"/>
              <a:pathLst>
                <a:path w="41" h="41">
                  <a:moveTo>
                    <a:pt x="0" y="9"/>
                  </a:moveTo>
                  <a:cubicBezTo>
                    <a:pt x="0" y="34"/>
                    <a:pt x="0" y="34"/>
                    <a:pt x="0" y="34"/>
                  </a:cubicBezTo>
                  <a:cubicBezTo>
                    <a:pt x="0" y="36"/>
                    <a:pt x="0" y="38"/>
                    <a:pt x="0" y="41"/>
                  </a:cubicBezTo>
                  <a:cubicBezTo>
                    <a:pt x="41" y="0"/>
                    <a:pt x="41" y="0"/>
                    <a:pt x="41" y="0"/>
                  </a:cubicBezTo>
                  <a:cubicBezTo>
                    <a:pt x="26" y="6"/>
                    <a:pt x="11" y="8"/>
                    <a:pt x="0" y="9"/>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24"/>
            <p:cNvSpPr>
              <a:spLocks/>
            </p:cNvSpPr>
            <p:nvPr/>
          </p:nvSpPr>
          <p:spPr bwMode="auto">
            <a:xfrm>
              <a:off x="6881" y="355"/>
              <a:ext cx="244" cy="264"/>
            </a:xfrm>
            <a:custGeom>
              <a:avLst/>
              <a:gdLst>
                <a:gd name="T0" fmla="*/ 0 w 101"/>
                <a:gd name="T1" fmla="*/ 92 h 110"/>
                <a:gd name="T2" fmla="*/ 16 w 101"/>
                <a:gd name="T3" fmla="*/ 110 h 110"/>
                <a:gd name="T4" fmla="*/ 101 w 101"/>
                <a:gd name="T5" fmla="*/ 25 h 110"/>
                <a:gd name="T6" fmla="*/ 101 w 101"/>
                <a:gd name="T7" fmla="*/ 1 h 110"/>
                <a:gd name="T8" fmla="*/ 93 w 101"/>
                <a:gd name="T9" fmla="*/ 0 h 110"/>
                <a:gd name="T10" fmla="*/ 0 w 101"/>
                <a:gd name="T11" fmla="*/ 92 h 110"/>
              </a:gdLst>
              <a:ahLst/>
              <a:cxnLst>
                <a:cxn ang="0">
                  <a:pos x="T0" y="T1"/>
                </a:cxn>
                <a:cxn ang="0">
                  <a:pos x="T2" y="T3"/>
                </a:cxn>
                <a:cxn ang="0">
                  <a:pos x="T4" y="T5"/>
                </a:cxn>
                <a:cxn ang="0">
                  <a:pos x="T6" y="T7"/>
                </a:cxn>
                <a:cxn ang="0">
                  <a:pos x="T8" y="T9"/>
                </a:cxn>
                <a:cxn ang="0">
                  <a:pos x="T10" y="T11"/>
                </a:cxn>
              </a:cxnLst>
              <a:rect l="0" t="0" r="r" b="b"/>
              <a:pathLst>
                <a:path w="101" h="110">
                  <a:moveTo>
                    <a:pt x="0" y="92"/>
                  </a:moveTo>
                  <a:cubicBezTo>
                    <a:pt x="5" y="99"/>
                    <a:pt x="11" y="105"/>
                    <a:pt x="16" y="110"/>
                  </a:cubicBezTo>
                  <a:cubicBezTo>
                    <a:pt x="101" y="25"/>
                    <a:pt x="101" y="25"/>
                    <a:pt x="101" y="25"/>
                  </a:cubicBezTo>
                  <a:cubicBezTo>
                    <a:pt x="101" y="1"/>
                    <a:pt x="101" y="1"/>
                    <a:pt x="101" y="1"/>
                  </a:cubicBezTo>
                  <a:cubicBezTo>
                    <a:pt x="98" y="0"/>
                    <a:pt x="96" y="0"/>
                    <a:pt x="93" y="0"/>
                  </a:cubicBezTo>
                  <a:lnTo>
                    <a:pt x="0" y="92"/>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25"/>
            <p:cNvSpPr>
              <a:spLocks/>
            </p:cNvSpPr>
            <p:nvPr/>
          </p:nvSpPr>
          <p:spPr bwMode="auto">
            <a:xfrm>
              <a:off x="6951" y="473"/>
              <a:ext cx="169" cy="185"/>
            </a:xfrm>
            <a:custGeom>
              <a:avLst/>
              <a:gdLst>
                <a:gd name="T0" fmla="*/ 12 w 70"/>
                <a:gd name="T1" fmla="*/ 77 h 77"/>
                <a:gd name="T2" fmla="*/ 70 w 70"/>
                <a:gd name="T3" fmla="*/ 0 h 77"/>
                <a:gd name="T4" fmla="*/ 0 w 70"/>
                <a:gd name="T5" fmla="*/ 70 h 77"/>
                <a:gd name="T6" fmla="*/ 12 w 70"/>
                <a:gd name="T7" fmla="*/ 77 h 77"/>
              </a:gdLst>
              <a:ahLst/>
              <a:cxnLst>
                <a:cxn ang="0">
                  <a:pos x="T0" y="T1"/>
                </a:cxn>
                <a:cxn ang="0">
                  <a:pos x="T2" y="T3"/>
                </a:cxn>
                <a:cxn ang="0">
                  <a:pos x="T4" y="T5"/>
                </a:cxn>
                <a:cxn ang="0">
                  <a:pos x="T6" y="T7"/>
                </a:cxn>
              </a:cxnLst>
              <a:rect l="0" t="0" r="r" b="b"/>
              <a:pathLst>
                <a:path w="70" h="77">
                  <a:moveTo>
                    <a:pt x="12" y="77"/>
                  </a:moveTo>
                  <a:cubicBezTo>
                    <a:pt x="26" y="71"/>
                    <a:pt x="61" y="49"/>
                    <a:pt x="70" y="0"/>
                  </a:cubicBezTo>
                  <a:cubicBezTo>
                    <a:pt x="0" y="70"/>
                    <a:pt x="0" y="70"/>
                    <a:pt x="0" y="70"/>
                  </a:cubicBezTo>
                  <a:cubicBezTo>
                    <a:pt x="5" y="74"/>
                    <a:pt x="9" y="76"/>
                    <a:pt x="12" y="77"/>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25" name="Straight Connector 324"/>
          <p:cNvCxnSpPr/>
          <p:nvPr/>
        </p:nvCxnSpPr>
        <p:spPr>
          <a:xfrm flipH="1" flipV="1">
            <a:off x="2009740" y="3877398"/>
            <a:ext cx="204530" cy="21411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flipV="1">
            <a:off x="1593485" y="3384909"/>
            <a:ext cx="211061" cy="25939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38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153888"/>
          </a:xfrm>
        </p:spPr>
        <p:txBody>
          <a:bodyPr>
            <a:spAutoFit/>
          </a:bodyPr>
          <a:lstStyle/>
          <a:p>
            <a:r>
              <a:rPr lang="en-US" sz="1000" i="1" dirty="0" smtClean="0"/>
              <a:t>Secure DevOps is a domain that requires a comprehensive look at security of all the development and operational aspect of application development.</a:t>
            </a:r>
            <a:endParaRPr lang="en-US" sz="1000" i="1" dirty="0"/>
          </a:p>
        </p:txBody>
      </p:sp>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smtClean="0"/>
              <a:t>Secure DevOps capability mapping</a:t>
            </a:r>
            <a:endParaRPr lang="en-US" dirty="0"/>
          </a:p>
        </p:txBody>
      </p:sp>
      <p:grpSp>
        <p:nvGrpSpPr>
          <p:cNvPr id="5" name="Group 4">
            <a:extLst>
              <a:ext uri="{FF2B5EF4-FFF2-40B4-BE49-F238E27FC236}">
                <a16:creationId xmlns="" xmlns:a16="http://schemas.microsoft.com/office/drawing/2014/main"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 xmlns:a16="http://schemas.microsoft.com/office/drawing/2014/main"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 xmlns:a16="http://schemas.microsoft.com/office/drawing/2014/main"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 xmlns:a16="http://schemas.microsoft.com/office/drawing/2014/main"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 xmlns:a16="http://schemas.microsoft.com/office/drawing/2014/main"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 xmlns:a16="http://schemas.microsoft.com/office/drawing/2014/main"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 xmlns:a16="http://schemas.microsoft.com/office/drawing/2014/main"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 xmlns:a16="http://schemas.microsoft.com/office/drawing/2014/main"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 xmlns:a16="http://schemas.microsoft.com/office/drawing/2014/main"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 xmlns:a16="http://schemas.microsoft.com/office/drawing/2014/main"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 xmlns:a16="http://schemas.microsoft.com/office/drawing/2014/main"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 xmlns:a16="http://schemas.microsoft.com/office/drawing/2014/main"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 xmlns:a16="http://schemas.microsoft.com/office/drawing/2014/main"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 xmlns:a16="http://schemas.microsoft.com/office/drawing/2014/main"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 xmlns:a16="http://schemas.microsoft.com/office/drawing/2014/main"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 xmlns:a16="http://schemas.microsoft.com/office/drawing/2014/main"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 xmlns:a16="http://schemas.microsoft.com/office/drawing/2014/main"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 xmlns:a16="http://schemas.microsoft.com/office/drawing/2014/main"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 xmlns:a16="http://schemas.microsoft.com/office/drawing/2014/main"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 xmlns:a16="http://schemas.microsoft.com/office/drawing/2014/main"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 xmlns:a16="http://schemas.microsoft.com/office/drawing/2014/main"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 xmlns:a16="http://schemas.microsoft.com/office/drawing/2014/main"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 xmlns:a16="http://schemas.microsoft.com/office/drawing/2014/main"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 xmlns:a16="http://schemas.microsoft.com/office/drawing/2014/main"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 xmlns:a16="http://schemas.microsoft.com/office/drawing/2014/main"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 xmlns:a16="http://schemas.microsoft.com/office/drawing/2014/main"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 xmlns:a16="http://schemas.microsoft.com/office/drawing/2014/main"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 xmlns:a16="http://schemas.microsoft.com/office/drawing/2014/main"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 xmlns:a16="http://schemas.microsoft.com/office/drawing/2014/main"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 xmlns:a16="http://schemas.microsoft.com/office/drawing/2014/main"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 xmlns:a16="http://schemas.microsoft.com/office/drawing/2014/main"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 xmlns:a16="http://schemas.microsoft.com/office/drawing/2014/main"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 xmlns:a16="http://schemas.microsoft.com/office/drawing/2014/main"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 xmlns:a16="http://schemas.microsoft.com/office/drawing/2014/main"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 xmlns:a16="http://schemas.microsoft.com/office/drawing/2014/main"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 xmlns:a16="http://schemas.microsoft.com/office/drawing/2014/main"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 xmlns:a16="http://schemas.microsoft.com/office/drawing/2014/main"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 xmlns:a16="http://schemas.microsoft.com/office/drawing/2014/main"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 xmlns:a16="http://schemas.microsoft.com/office/drawing/2014/main"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 xmlns:a16="http://schemas.microsoft.com/office/drawing/2014/main"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 xmlns:a16="http://schemas.microsoft.com/office/drawing/2014/main"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 xmlns:a16="http://schemas.microsoft.com/office/drawing/2014/main"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 xmlns:a16="http://schemas.microsoft.com/office/drawing/2014/main"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 xmlns:a16="http://schemas.microsoft.com/office/drawing/2014/main"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 xmlns:a16="http://schemas.microsoft.com/office/drawing/2014/main"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 xmlns:a16="http://schemas.microsoft.com/office/drawing/2014/main"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 xmlns:a16="http://schemas.microsoft.com/office/drawing/2014/main"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 xmlns:a16="http://schemas.microsoft.com/office/drawing/2014/main"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 xmlns:a16="http://schemas.microsoft.com/office/drawing/2014/main"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 xmlns:a16="http://schemas.microsoft.com/office/drawing/2014/main"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 xmlns:a16="http://schemas.microsoft.com/office/drawing/2014/main"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 xmlns:a16="http://schemas.microsoft.com/office/drawing/2014/main"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 xmlns:a16="http://schemas.microsoft.com/office/drawing/2014/main"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 xmlns:a16="http://schemas.microsoft.com/office/drawing/2014/main"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 xmlns:a16="http://schemas.microsoft.com/office/drawing/2014/main"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 xmlns:a16="http://schemas.microsoft.com/office/drawing/2014/main"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 xmlns:a16="http://schemas.microsoft.com/office/drawing/2014/main"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 xmlns:a16="http://schemas.microsoft.com/office/drawing/2014/main"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 xmlns:a16="http://schemas.microsoft.com/office/drawing/2014/main"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 xmlns:a16="http://schemas.microsoft.com/office/drawing/2014/main"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 xmlns:a16="http://schemas.microsoft.com/office/drawing/2014/main"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 xmlns:a16="http://schemas.microsoft.com/office/drawing/2014/main"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 xmlns:a16="http://schemas.microsoft.com/office/drawing/2014/main"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 xmlns:a16="http://schemas.microsoft.com/office/drawing/2014/main"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 xmlns:a16="http://schemas.microsoft.com/office/drawing/2014/main"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 xmlns:a16="http://schemas.microsoft.com/office/drawing/2014/main"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 xmlns:a16="http://schemas.microsoft.com/office/drawing/2014/main"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 xmlns:a16="http://schemas.microsoft.com/office/drawing/2014/main"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 xmlns:a16="http://schemas.microsoft.com/office/drawing/2014/main"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 xmlns:a16="http://schemas.microsoft.com/office/drawing/2014/main"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 xmlns:a16="http://schemas.microsoft.com/office/drawing/2014/main"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 xmlns:a16="http://schemas.microsoft.com/office/drawing/2014/main"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 xmlns:a16="http://schemas.microsoft.com/office/drawing/2014/main"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 xmlns:a16="http://schemas.microsoft.com/office/drawing/2014/main"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 xmlns:a16="http://schemas.microsoft.com/office/drawing/2014/main"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 xmlns:a16="http://schemas.microsoft.com/office/drawing/2014/main"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 xmlns:a16="http://schemas.microsoft.com/office/drawing/2014/main"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 xmlns:a16="http://schemas.microsoft.com/office/drawing/2014/main"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 xmlns:a16="http://schemas.microsoft.com/office/drawing/2014/main"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 xmlns:a16="http://schemas.microsoft.com/office/drawing/2014/main"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 xmlns:a16="http://schemas.microsoft.com/office/drawing/2014/main"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 xmlns:a16="http://schemas.microsoft.com/office/drawing/2014/main"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 xmlns:a16="http://schemas.microsoft.com/office/drawing/2014/main"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 xmlns:a16="http://schemas.microsoft.com/office/drawing/2014/main"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 xmlns:a16="http://schemas.microsoft.com/office/drawing/2014/main"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 xmlns:a16="http://schemas.microsoft.com/office/drawing/2014/main"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 xmlns:a16="http://schemas.microsoft.com/office/drawing/2014/main"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 xmlns:a16="http://schemas.microsoft.com/office/drawing/2014/main"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 xmlns:a16="http://schemas.microsoft.com/office/drawing/2014/main"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 xmlns:a16="http://schemas.microsoft.com/office/drawing/2014/main"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 xmlns:a16="http://schemas.microsoft.com/office/drawing/2014/main"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 xmlns:a16="http://schemas.microsoft.com/office/drawing/2014/main"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 xmlns:a16="http://schemas.microsoft.com/office/drawing/2014/main"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 xmlns:a16="http://schemas.microsoft.com/office/drawing/2014/main"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 xmlns:a16="http://schemas.microsoft.com/office/drawing/2014/main"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 xmlns:a16="http://schemas.microsoft.com/office/drawing/2014/main"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 xmlns:a16="http://schemas.microsoft.com/office/drawing/2014/main"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 xmlns:a16="http://schemas.microsoft.com/office/drawing/2014/main"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 xmlns:a16="http://schemas.microsoft.com/office/drawing/2014/main"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 xmlns:a16="http://schemas.microsoft.com/office/drawing/2014/main"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 xmlns:a16="http://schemas.microsoft.com/office/drawing/2014/main"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 xmlns:a16="http://schemas.microsoft.com/office/drawing/2014/main"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 xmlns:a16="http://schemas.microsoft.com/office/drawing/2014/main"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 xmlns:a16="http://schemas.microsoft.com/office/drawing/2014/main"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 xmlns:a16="http://schemas.microsoft.com/office/drawing/2014/main"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 xmlns:a16="http://schemas.microsoft.com/office/drawing/2014/main"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 xmlns:a16="http://schemas.microsoft.com/office/drawing/2014/main"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 xmlns:a16="http://schemas.microsoft.com/office/drawing/2014/main"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 xmlns:a16="http://schemas.microsoft.com/office/drawing/2014/main"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 xmlns:a16="http://schemas.microsoft.com/office/drawing/2014/main"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 xmlns:a16="http://schemas.microsoft.com/office/drawing/2014/main"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 xmlns:a16="http://schemas.microsoft.com/office/drawing/2014/main"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 xmlns:a16="http://schemas.microsoft.com/office/drawing/2014/main"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 xmlns:a16="http://schemas.microsoft.com/office/drawing/2014/main"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 xmlns:a16="http://schemas.microsoft.com/office/drawing/2014/main"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 xmlns:a16="http://schemas.microsoft.com/office/drawing/2014/main"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 xmlns:a16="http://schemas.microsoft.com/office/drawing/2014/main"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 xmlns:a16="http://schemas.microsoft.com/office/drawing/2014/main"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 xmlns:a16="http://schemas.microsoft.com/office/drawing/2014/main"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 xmlns:a16="http://schemas.microsoft.com/office/drawing/2014/main"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 xmlns:a16="http://schemas.microsoft.com/office/drawing/2014/main"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 xmlns:a16="http://schemas.microsoft.com/office/drawing/2014/main"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 xmlns:a16="http://schemas.microsoft.com/office/drawing/2014/main"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 xmlns:a16="http://schemas.microsoft.com/office/drawing/2014/main"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 xmlns:a16="http://schemas.microsoft.com/office/drawing/2014/main"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 xmlns:a16="http://schemas.microsoft.com/office/drawing/2014/main"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 xmlns:a16="http://schemas.microsoft.com/office/drawing/2014/main"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 xmlns:a16="http://schemas.microsoft.com/office/drawing/2014/main"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 xmlns:a16="http://schemas.microsoft.com/office/drawing/2014/main"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 xmlns:a16="http://schemas.microsoft.com/office/drawing/2014/main"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 xmlns:a16="http://schemas.microsoft.com/office/drawing/2014/main"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 xmlns:a16="http://schemas.microsoft.com/office/drawing/2014/main"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 xmlns:a16="http://schemas.microsoft.com/office/drawing/2014/main"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 xmlns:a16="http://schemas.microsoft.com/office/drawing/2014/main"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 xmlns:a16="http://schemas.microsoft.com/office/drawing/2014/main"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 xmlns:a16="http://schemas.microsoft.com/office/drawing/2014/main"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 xmlns:a16="http://schemas.microsoft.com/office/drawing/2014/main"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 xmlns:a16="http://schemas.microsoft.com/office/drawing/2014/main"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 xmlns:a16="http://schemas.microsoft.com/office/drawing/2014/main"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 xmlns:a16="http://schemas.microsoft.com/office/drawing/2014/main"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 xmlns:a16="http://schemas.microsoft.com/office/drawing/2014/main"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 xmlns:a16="http://schemas.microsoft.com/office/drawing/2014/main"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 xmlns:a16="http://schemas.microsoft.com/office/drawing/2014/main"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 xmlns:a16="http://schemas.microsoft.com/office/drawing/2014/main"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 xmlns:a16="http://schemas.microsoft.com/office/drawing/2014/main"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 xmlns:a16="http://schemas.microsoft.com/office/drawing/2014/main"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 xmlns:a16="http://schemas.microsoft.com/office/drawing/2014/main"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 xmlns:a16="http://schemas.microsoft.com/office/drawing/2014/main"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 xmlns:a16="http://schemas.microsoft.com/office/drawing/2014/main"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 xmlns:a16="http://schemas.microsoft.com/office/drawing/2014/main"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 xmlns:a16="http://schemas.microsoft.com/office/drawing/2014/main"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 xmlns:a16="http://schemas.microsoft.com/office/drawing/2014/main"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 xmlns:a16="http://schemas.microsoft.com/office/drawing/2014/main"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 xmlns:a16="http://schemas.microsoft.com/office/drawing/2014/main"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 xmlns:a16="http://schemas.microsoft.com/office/drawing/2014/main"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 xmlns:a16="http://schemas.microsoft.com/office/drawing/2014/main"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 xmlns:a16="http://schemas.microsoft.com/office/drawing/2014/main"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 xmlns:a16="http://schemas.microsoft.com/office/drawing/2014/main"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 xmlns:a16="http://schemas.microsoft.com/office/drawing/2014/main"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 xmlns:a16="http://schemas.microsoft.com/office/drawing/2014/main"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 xmlns:a16="http://schemas.microsoft.com/office/drawing/2014/main"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 xmlns:a16="http://schemas.microsoft.com/office/drawing/2014/main"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 xmlns:a16="http://schemas.microsoft.com/office/drawing/2014/main"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 xmlns:a16="http://schemas.microsoft.com/office/drawing/2014/main"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 xmlns:a16="http://schemas.microsoft.com/office/drawing/2014/main"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 xmlns:a16="http://schemas.microsoft.com/office/drawing/2014/main"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 xmlns:a16="http://schemas.microsoft.com/office/drawing/2014/main"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 xmlns:a16="http://schemas.microsoft.com/office/drawing/2014/main"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 xmlns:a16="http://schemas.microsoft.com/office/drawing/2014/main"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 xmlns:a16="http://schemas.microsoft.com/office/drawing/2014/main"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 xmlns:a16="http://schemas.microsoft.com/office/drawing/2014/main"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 xmlns:a16="http://schemas.microsoft.com/office/drawing/2014/main"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 xmlns:a16="http://schemas.microsoft.com/office/drawing/2014/main"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 xmlns:a16="http://schemas.microsoft.com/office/drawing/2014/main"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 xmlns:a16="http://schemas.microsoft.com/office/drawing/2014/main"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 xmlns:a16="http://schemas.microsoft.com/office/drawing/2014/main"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 xmlns:a16="http://schemas.microsoft.com/office/drawing/2014/main"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 xmlns:a16="http://schemas.microsoft.com/office/drawing/2014/main"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 xmlns:a16="http://schemas.microsoft.com/office/drawing/2014/main"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 xmlns:a16="http://schemas.microsoft.com/office/drawing/2014/main"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 xmlns:a16="http://schemas.microsoft.com/office/drawing/2014/main"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 xmlns:a16="http://schemas.microsoft.com/office/drawing/2014/main"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 xmlns:a16="http://schemas.microsoft.com/office/drawing/2014/main"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 xmlns:a16="http://schemas.microsoft.com/office/drawing/2014/main"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 xmlns:a16="http://schemas.microsoft.com/office/drawing/2014/main"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 xmlns:a16="http://schemas.microsoft.com/office/drawing/2014/main"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 xmlns:a16="http://schemas.microsoft.com/office/drawing/2014/main"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 xmlns:a16="http://schemas.microsoft.com/office/drawing/2014/main"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 xmlns:a16="http://schemas.microsoft.com/office/drawing/2014/main"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 xmlns:a16="http://schemas.microsoft.com/office/drawing/2014/main"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 xmlns:a16="http://schemas.microsoft.com/office/drawing/2014/main"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 xmlns:a16="http://schemas.microsoft.com/office/drawing/2014/main"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 xmlns:a16="http://schemas.microsoft.com/office/drawing/2014/main"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 xmlns:a16="http://schemas.microsoft.com/office/drawing/2014/main"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 xmlns:a16="http://schemas.microsoft.com/office/drawing/2014/main"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 xmlns:a16="http://schemas.microsoft.com/office/drawing/2014/main"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 xmlns:a16="http://schemas.microsoft.com/office/drawing/2014/main"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 xmlns:a16="http://schemas.microsoft.com/office/drawing/2014/main"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 xmlns:a16="http://schemas.microsoft.com/office/drawing/2014/main"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 xmlns:a16="http://schemas.microsoft.com/office/drawing/2014/main"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 xmlns:a16="http://schemas.microsoft.com/office/drawing/2014/main"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Our perspective</a:t>
            </a:r>
            <a:endParaRPr lang="en-US" sz="1200" dirty="0"/>
          </a:p>
        </p:txBody>
      </p:sp>
      <p:sp>
        <p:nvSpPr>
          <p:cNvPr id="211" name="Rectangle 210"/>
          <p:cNvSpPr/>
          <p:nvPr/>
        </p:nvSpPr>
        <p:spPr>
          <a:xfrm>
            <a:off x="875819" y="1959802"/>
            <a:ext cx="3773323" cy="2572343"/>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3" name="Rectangle 212"/>
          <p:cNvSpPr/>
          <p:nvPr/>
        </p:nvSpPr>
        <p:spPr>
          <a:xfrm>
            <a:off x="875818" y="5513354"/>
            <a:ext cx="10513671" cy="335671"/>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5" name="Rectangle 214"/>
          <p:cNvSpPr/>
          <p:nvPr/>
        </p:nvSpPr>
        <p:spPr>
          <a:xfrm>
            <a:off x="7478277" y="2703450"/>
            <a:ext cx="3911212" cy="752535"/>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16" name="Rectangle 215"/>
          <p:cNvSpPr/>
          <p:nvPr/>
        </p:nvSpPr>
        <p:spPr>
          <a:xfrm>
            <a:off x="877907" y="4693241"/>
            <a:ext cx="10511581" cy="865813"/>
          </a:xfrm>
          <a:prstGeom prst="rect">
            <a:avLst/>
          </a:prstGeom>
          <a:solidFill>
            <a:schemeClr val="bg1">
              <a:alpha val="0"/>
            </a:schemeClr>
          </a:solidFill>
          <a:ln w="317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Tree>
    <p:extLst>
      <p:ext uri="{BB962C8B-B14F-4D97-AF65-F5344CB8AC3E}">
        <p14:creationId xmlns:p14="http://schemas.microsoft.com/office/powerpoint/2010/main" val="3077195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12"/>
          <p:cNvSpPr>
            <a:spLocks noGrp="1"/>
          </p:cNvSpPr>
          <p:nvPr>
            <p:ph type="body" sz="quarter" idx="10"/>
          </p:nvPr>
        </p:nvSpPr>
        <p:spPr/>
        <p:txBody>
          <a:bodyPr>
            <a:noAutofit/>
          </a:bodyPr>
          <a:lstStyle/>
          <a:p>
            <a:pPr lvl="1"/>
            <a:r>
              <a:rPr lang="en-US" sz="1000" dirty="0" smtClean="0">
                <a:solidFill>
                  <a:schemeClr val="tx1"/>
                </a:solidFill>
              </a:rPr>
              <a:t>Azure provides a comprehensive DevOps platform with significant support of security on operations side. Microsoft continues to rely on third-party/vendors products to provide security during the development phase. Azure AD for identity and access platform along with </a:t>
            </a:r>
            <a:r>
              <a:rPr lang="en-US" sz="1000" dirty="0" err="1" smtClean="0">
                <a:solidFill>
                  <a:schemeClr val="tx1"/>
                </a:solidFill>
              </a:rPr>
              <a:t>KeyVault</a:t>
            </a:r>
            <a:r>
              <a:rPr lang="en-US" sz="1000" dirty="0" smtClean="0">
                <a:solidFill>
                  <a:schemeClr val="tx1"/>
                </a:solidFill>
              </a:rPr>
              <a:t> for credential management is used to secure the </a:t>
            </a:r>
            <a:r>
              <a:rPr lang="en-US" sz="1000" dirty="0" err="1" smtClean="0">
                <a:solidFill>
                  <a:schemeClr val="tx1"/>
                </a:solidFill>
              </a:rPr>
              <a:t>devops</a:t>
            </a:r>
            <a:r>
              <a:rPr lang="en-US" sz="1000" dirty="0" smtClean="0">
                <a:solidFill>
                  <a:schemeClr val="tx1"/>
                </a:solidFill>
              </a:rPr>
              <a:t> platform. Most of the development and testing specific security tools like malware analysis, </a:t>
            </a:r>
            <a:r>
              <a:rPr lang="en-US" sz="1000" dirty="0" err="1" smtClean="0">
                <a:solidFill>
                  <a:schemeClr val="tx1"/>
                </a:solidFill>
              </a:rPr>
              <a:t>opensource</a:t>
            </a:r>
            <a:r>
              <a:rPr lang="en-US" sz="1000" dirty="0" smtClean="0">
                <a:solidFill>
                  <a:schemeClr val="tx1"/>
                </a:solidFill>
              </a:rPr>
              <a:t> analysis, license management, static code analysis (SAST), security and unit testing (DAST) must be implemented using third-party solutions. Azure Artifact provides limited security controls around build and deployment. Secure </a:t>
            </a:r>
            <a:r>
              <a:rPr lang="en-US" sz="1000" dirty="0" err="1" smtClean="0">
                <a:solidFill>
                  <a:schemeClr val="tx1"/>
                </a:solidFill>
              </a:rPr>
              <a:t>Devops</a:t>
            </a:r>
            <a:r>
              <a:rPr lang="en-US" sz="1000" dirty="0" smtClean="0">
                <a:solidFill>
                  <a:schemeClr val="tx1"/>
                </a:solidFill>
              </a:rPr>
              <a:t> Kit for Azure provides some basic security baselining capabilities across the operational platform. Third-party products for vulnerability </a:t>
            </a:r>
            <a:r>
              <a:rPr lang="en-US" sz="1000" dirty="0" err="1" smtClean="0">
                <a:solidFill>
                  <a:schemeClr val="tx1"/>
                </a:solidFill>
              </a:rPr>
              <a:t>scaning</a:t>
            </a:r>
            <a:r>
              <a:rPr lang="en-US" sz="1000" dirty="0" smtClean="0">
                <a:solidFill>
                  <a:schemeClr val="tx1"/>
                </a:solidFill>
              </a:rPr>
              <a:t>, pen testing along with additional tools like application insights, monitor and sentinel providing the capabilities that can be used to build robust security operation.</a:t>
            </a:r>
            <a:endParaRPr lang="en-US" sz="1000" dirty="0">
              <a:solidFill>
                <a:schemeClr val="tx1"/>
              </a:solidFill>
            </a:endParaRPr>
          </a:p>
        </p:txBody>
      </p:sp>
      <p:sp>
        <p:nvSpPr>
          <p:cNvPr id="2" name="Title 1"/>
          <p:cNvSpPr>
            <a:spLocks noGrp="1"/>
          </p:cNvSpPr>
          <p:nvPr>
            <p:ph type="title"/>
          </p:nvPr>
        </p:nvSpPr>
        <p:spPr/>
        <p:txBody>
          <a:bodyPr/>
          <a:lstStyle/>
          <a:p>
            <a:r>
              <a:rPr lang="en-US" dirty="0" smtClean="0"/>
              <a:t>API and Integration Management with Azure</a:t>
            </a:r>
            <a:endParaRPr lang="en-US" dirty="0"/>
          </a:p>
        </p:txBody>
      </p:sp>
      <p:sp>
        <p:nvSpPr>
          <p:cNvPr id="46" name="Text Placeholder 45"/>
          <p:cNvSpPr>
            <a:spLocks noGrp="1"/>
          </p:cNvSpPr>
          <p:nvPr>
            <p:ph type="body" sz="quarter" idx="12"/>
          </p:nvPr>
        </p:nvSpPr>
        <p:spPr/>
        <p:txBody>
          <a:bodyPr/>
          <a:lstStyle/>
          <a:p>
            <a:r>
              <a:rPr lang="en-US" dirty="0" smtClean="0"/>
              <a:t>Our perspective</a:t>
            </a:r>
            <a:endParaRPr lang="en-US" dirty="0"/>
          </a:p>
        </p:txBody>
      </p:sp>
      <p:sp>
        <p:nvSpPr>
          <p:cNvPr id="190" name="Text Placeholder 3"/>
          <p:cNvSpPr txBox="1">
            <a:spLocks/>
          </p:cNvSpPr>
          <p:nvPr/>
        </p:nvSpPr>
        <p:spPr>
          <a:xfrm>
            <a:off x="2200200" y="66081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cxnSp>
        <p:nvCxnSpPr>
          <p:cNvPr id="120" name="Straight Connector 119"/>
          <p:cNvCxnSpPr/>
          <p:nvPr/>
        </p:nvCxnSpPr>
        <p:spPr>
          <a:xfrm>
            <a:off x="1226243" y="5597564"/>
            <a:ext cx="9065370"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914218"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Data security</a:t>
            </a:r>
          </a:p>
        </p:txBody>
      </p:sp>
      <p:sp>
        <p:nvSpPr>
          <p:cNvPr id="122" name="TextBox 121"/>
          <p:cNvSpPr txBox="1"/>
          <p:nvPr/>
        </p:nvSpPr>
        <p:spPr>
          <a:xfrm>
            <a:off x="4351561"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Policies and process</a:t>
            </a:r>
          </a:p>
        </p:txBody>
      </p:sp>
      <p:sp>
        <p:nvSpPr>
          <p:cNvPr id="123" name="TextBox 122"/>
          <p:cNvSpPr txBox="1"/>
          <p:nvPr/>
        </p:nvSpPr>
        <p:spPr>
          <a:xfrm>
            <a:off x="1226243" y="5658607"/>
            <a:ext cx="1252078" cy="184666"/>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smtClean="0">
                <a:solidFill>
                  <a:schemeClr val="bg1"/>
                </a:solidFill>
              </a:rPr>
              <a:t>Access &amp; authentication</a:t>
            </a:r>
            <a:endParaRPr lang="en-US" sz="600" dirty="0">
              <a:solidFill>
                <a:schemeClr val="bg1"/>
              </a:solidFill>
            </a:endParaRPr>
          </a:p>
        </p:txBody>
      </p:sp>
      <p:sp>
        <p:nvSpPr>
          <p:cNvPr id="124" name="TextBox 123"/>
          <p:cNvSpPr txBox="1"/>
          <p:nvPr/>
        </p:nvSpPr>
        <p:spPr>
          <a:xfrm>
            <a:off x="9039535"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Logging and analytics</a:t>
            </a:r>
          </a:p>
        </p:txBody>
      </p:sp>
      <p:sp>
        <p:nvSpPr>
          <p:cNvPr id="125" name="TextBox 124"/>
          <p:cNvSpPr txBox="1"/>
          <p:nvPr/>
        </p:nvSpPr>
        <p:spPr>
          <a:xfrm>
            <a:off x="2788902"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Key and credential mgmt</a:t>
            </a:r>
          </a:p>
        </p:txBody>
      </p:sp>
      <p:sp>
        <p:nvSpPr>
          <p:cNvPr id="126" name="TextBox 125"/>
          <p:cNvSpPr txBox="1"/>
          <p:nvPr/>
        </p:nvSpPr>
        <p:spPr>
          <a:xfrm>
            <a:off x="7476877" y="5650649"/>
            <a:ext cx="1252078" cy="202539"/>
          </a:xfrm>
          <a:prstGeom prst="rect">
            <a:avLst/>
          </a:prstGeom>
          <a:solidFill>
            <a:schemeClr val="accent4"/>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600" dirty="0">
                <a:solidFill>
                  <a:schemeClr val="bg1"/>
                </a:solidFill>
              </a:rPr>
              <a:t>Asset management</a:t>
            </a:r>
          </a:p>
        </p:txBody>
      </p:sp>
      <p:sp>
        <p:nvSpPr>
          <p:cNvPr id="127" name="Frame 126"/>
          <p:cNvSpPr/>
          <p:nvPr/>
        </p:nvSpPr>
        <p:spPr>
          <a:xfrm>
            <a:off x="8346563" y="3629075"/>
            <a:ext cx="434528" cy="353343"/>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28" name="Frame 127"/>
          <p:cNvSpPr/>
          <p:nvPr/>
        </p:nvSpPr>
        <p:spPr>
          <a:xfrm>
            <a:off x="8643213" y="3942851"/>
            <a:ext cx="434528" cy="331902"/>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29" name="Frame 128"/>
          <p:cNvSpPr/>
          <p:nvPr/>
        </p:nvSpPr>
        <p:spPr>
          <a:xfrm>
            <a:off x="8346563" y="4258966"/>
            <a:ext cx="434528" cy="331902"/>
          </a:xfrm>
          <a:prstGeom prst="frame">
            <a:avLst/>
          </a:prstGeom>
          <a:ln>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88" dirty="0">
              <a:solidFill>
                <a:schemeClr val="tx1"/>
              </a:solidFill>
            </a:endParaRPr>
          </a:p>
        </p:txBody>
      </p:sp>
      <p:sp>
        <p:nvSpPr>
          <p:cNvPr id="130" name="TextBox 129"/>
          <p:cNvSpPr txBox="1"/>
          <p:nvPr/>
        </p:nvSpPr>
        <p:spPr>
          <a:xfrm>
            <a:off x="7412056" y="5116598"/>
            <a:ext cx="752873" cy="506347"/>
          </a:xfrm>
          <a:prstGeom prst="rect">
            <a:avLst/>
          </a:prstGeom>
          <a:noFill/>
        </p:spPr>
        <p:txBody>
          <a:bodyPr wrap="square" rtlCol="0">
            <a:spAutoFit/>
          </a:bodyPr>
          <a:lstStyle/>
          <a:p>
            <a:r>
              <a:rPr lang="en-US" sz="600" dirty="0"/>
              <a:t>Application,</a:t>
            </a:r>
          </a:p>
          <a:p>
            <a:r>
              <a:rPr lang="en-US" sz="600" dirty="0"/>
              <a:t>Infrastructure &amp; container</a:t>
            </a:r>
          </a:p>
          <a:p>
            <a:r>
              <a:rPr lang="en-US" sz="600" dirty="0"/>
              <a:t>security</a:t>
            </a:r>
          </a:p>
        </p:txBody>
      </p:sp>
      <p:sp>
        <p:nvSpPr>
          <p:cNvPr id="131" name="TextBox 130"/>
          <p:cNvSpPr txBox="1"/>
          <p:nvPr/>
        </p:nvSpPr>
        <p:spPr>
          <a:xfrm>
            <a:off x="4775044" y="4437141"/>
            <a:ext cx="642719" cy="202539"/>
          </a:xfrm>
          <a:prstGeom prst="rect">
            <a:avLst/>
          </a:prstGeom>
          <a:noFill/>
        </p:spPr>
        <p:txBody>
          <a:bodyPr wrap="none" rtlCol="0">
            <a:spAutoFit/>
          </a:bodyPr>
          <a:lstStyle/>
          <a:p>
            <a:r>
              <a:rPr lang="en-US" sz="600" dirty="0"/>
              <a:t>Build tools</a:t>
            </a:r>
          </a:p>
        </p:txBody>
      </p:sp>
      <p:sp>
        <p:nvSpPr>
          <p:cNvPr id="132" name="TextBox 131"/>
          <p:cNvSpPr txBox="1"/>
          <p:nvPr/>
        </p:nvSpPr>
        <p:spPr>
          <a:xfrm>
            <a:off x="5757796" y="4437141"/>
            <a:ext cx="657923" cy="202539"/>
          </a:xfrm>
          <a:prstGeom prst="rect">
            <a:avLst/>
          </a:prstGeom>
          <a:noFill/>
        </p:spPr>
        <p:txBody>
          <a:bodyPr wrap="none" rtlCol="0">
            <a:spAutoFit/>
          </a:bodyPr>
          <a:lstStyle/>
          <a:p>
            <a:r>
              <a:rPr lang="en-US" sz="600" dirty="0"/>
              <a:t>Repository</a:t>
            </a:r>
          </a:p>
        </p:txBody>
      </p:sp>
      <p:sp>
        <p:nvSpPr>
          <p:cNvPr id="133" name="TextBox 132"/>
          <p:cNvSpPr txBox="1"/>
          <p:nvPr/>
        </p:nvSpPr>
        <p:spPr>
          <a:xfrm>
            <a:off x="6990538" y="4437141"/>
            <a:ext cx="709234" cy="202539"/>
          </a:xfrm>
          <a:prstGeom prst="rect">
            <a:avLst/>
          </a:prstGeom>
          <a:noFill/>
        </p:spPr>
        <p:txBody>
          <a:bodyPr wrap="none" rtlCol="0">
            <a:spAutoFit/>
          </a:bodyPr>
          <a:lstStyle/>
          <a:p>
            <a:r>
              <a:rPr lang="en-US" sz="600" dirty="0"/>
              <a:t>Deployment</a:t>
            </a:r>
          </a:p>
        </p:txBody>
      </p:sp>
      <p:sp>
        <p:nvSpPr>
          <p:cNvPr id="134" name="TextBox 133"/>
          <p:cNvSpPr txBox="1"/>
          <p:nvPr/>
        </p:nvSpPr>
        <p:spPr>
          <a:xfrm>
            <a:off x="8435730" y="3708144"/>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sz="600" dirty="0">
                <a:solidFill>
                  <a:schemeClr val="bg1"/>
                </a:solidFill>
              </a:rPr>
              <a:t>DEV</a:t>
            </a:r>
          </a:p>
        </p:txBody>
      </p:sp>
      <p:sp>
        <p:nvSpPr>
          <p:cNvPr id="135" name="TextBox 134"/>
          <p:cNvSpPr txBox="1"/>
          <p:nvPr/>
        </p:nvSpPr>
        <p:spPr>
          <a:xfrm>
            <a:off x="8732380" y="4013266"/>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QA</a:t>
            </a:r>
          </a:p>
        </p:txBody>
      </p:sp>
      <p:sp>
        <p:nvSpPr>
          <p:cNvPr id="136" name="TextBox 135"/>
          <p:cNvSpPr txBox="1"/>
          <p:nvPr/>
        </p:nvSpPr>
        <p:spPr>
          <a:xfrm>
            <a:off x="8435903" y="4322233"/>
            <a:ext cx="490473" cy="202539"/>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PROD</a:t>
            </a:r>
          </a:p>
        </p:txBody>
      </p:sp>
      <p:sp>
        <p:nvSpPr>
          <p:cNvPr id="137" name="TextBox 136"/>
          <p:cNvSpPr txBox="1"/>
          <p:nvPr/>
        </p:nvSpPr>
        <p:spPr>
          <a:xfrm>
            <a:off x="2378627" y="2772328"/>
            <a:ext cx="549598" cy="303808"/>
          </a:xfrm>
          <a:prstGeom prst="rect">
            <a:avLst/>
          </a:prstGeom>
          <a:noFill/>
        </p:spPr>
        <p:txBody>
          <a:bodyPr wrap="none" rtlCol="0">
            <a:spAutoFit/>
          </a:bodyPr>
          <a:lstStyle/>
          <a:p>
            <a:r>
              <a:rPr lang="en-US" sz="600" dirty="0"/>
              <a:t>Security</a:t>
            </a:r>
          </a:p>
          <a:p>
            <a:r>
              <a:rPr lang="en-US" sz="600" dirty="0"/>
              <a:t>training</a:t>
            </a:r>
          </a:p>
        </p:txBody>
      </p:sp>
      <p:sp>
        <p:nvSpPr>
          <p:cNvPr id="139" name="TextBox 138"/>
          <p:cNvSpPr txBox="1"/>
          <p:nvPr/>
        </p:nvSpPr>
        <p:spPr>
          <a:xfrm>
            <a:off x="3449808" y="2772328"/>
            <a:ext cx="743441" cy="303808"/>
          </a:xfrm>
          <a:prstGeom prst="rect">
            <a:avLst/>
          </a:prstGeom>
          <a:noFill/>
        </p:spPr>
        <p:txBody>
          <a:bodyPr wrap="none" rtlCol="0">
            <a:spAutoFit/>
          </a:bodyPr>
          <a:lstStyle/>
          <a:p>
            <a:r>
              <a:rPr lang="en-US" sz="600" dirty="0"/>
              <a:t>Open source</a:t>
            </a:r>
          </a:p>
          <a:p>
            <a:r>
              <a:rPr lang="en-US" sz="600" dirty="0"/>
              <a:t>analysis</a:t>
            </a:r>
          </a:p>
        </p:txBody>
      </p:sp>
      <p:sp>
        <p:nvSpPr>
          <p:cNvPr id="140" name="TextBox 139"/>
          <p:cNvSpPr txBox="1"/>
          <p:nvPr/>
        </p:nvSpPr>
        <p:spPr>
          <a:xfrm>
            <a:off x="3883293" y="5116598"/>
            <a:ext cx="671226" cy="303808"/>
          </a:xfrm>
          <a:prstGeom prst="rect">
            <a:avLst/>
          </a:prstGeom>
          <a:noFill/>
        </p:spPr>
        <p:txBody>
          <a:bodyPr wrap="none" rtlCol="0">
            <a:spAutoFit/>
          </a:bodyPr>
          <a:lstStyle/>
          <a:p>
            <a:r>
              <a:rPr lang="en-US" sz="600" dirty="0"/>
              <a:t>Static code</a:t>
            </a:r>
          </a:p>
          <a:p>
            <a:r>
              <a:rPr lang="en-US" sz="600" dirty="0"/>
              <a:t>analysis</a:t>
            </a:r>
          </a:p>
        </p:txBody>
      </p:sp>
      <p:sp>
        <p:nvSpPr>
          <p:cNvPr id="141" name="TextBox 140"/>
          <p:cNvSpPr txBox="1"/>
          <p:nvPr/>
        </p:nvSpPr>
        <p:spPr>
          <a:xfrm>
            <a:off x="6724053" y="5116598"/>
            <a:ext cx="754843" cy="506347"/>
          </a:xfrm>
          <a:prstGeom prst="rect">
            <a:avLst/>
          </a:prstGeom>
          <a:noFill/>
        </p:spPr>
        <p:txBody>
          <a:bodyPr wrap="none" rtlCol="0">
            <a:spAutoFit/>
          </a:bodyPr>
          <a:lstStyle/>
          <a:p>
            <a:r>
              <a:rPr lang="en-US" sz="600" dirty="0"/>
              <a:t>Application &amp;</a:t>
            </a:r>
          </a:p>
          <a:p>
            <a:r>
              <a:rPr lang="en-US" sz="600" dirty="0"/>
              <a:t>infrastructure</a:t>
            </a:r>
          </a:p>
          <a:p>
            <a:r>
              <a:rPr lang="en-US" sz="600" dirty="0"/>
              <a:t>configuration</a:t>
            </a:r>
          </a:p>
          <a:p>
            <a:r>
              <a:rPr lang="en-US" sz="600" dirty="0"/>
              <a:t>scanning</a:t>
            </a:r>
          </a:p>
        </p:txBody>
      </p:sp>
      <p:sp>
        <p:nvSpPr>
          <p:cNvPr id="142" name="TextBox 141"/>
          <p:cNvSpPr txBox="1"/>
          <p:nvPr/>
        </p:nvSpPr>
        <p:spPr>
          <a:xfrm>
            <a:off x="8799495" y="2772328"/>
            <a:ext cx="720636" cy="303808"/>
          </a:xfrm>
          <a:prstGeom prst="rect">
            <a:avLst/>
          </a:prstGeom>
          <a:noFill/>
        </p:spPr>
        <p:txBody>
          <a:bodyPr wrap="none" rtlCol="0">
            <a:spAutoFit/>
          </a:bodyPr>
          <a:lstStyle/>
          <a:p>
            <a:r>
              <a:rPr lang="en-US" sz="600" dirty="0"/>
              <a:t>Vulnerability</a:t>
            </a:r>
          </a:p>
          <a:p>
            <a:r>
              <a:rPr lang="en-US" sz="600" dirty="0"/>
              <a:t>scanning</a:t>
            </a:r>
          </a:p>
        </p:txBody>
      </p:sp>
      <p:sp>
        <p:nvSpPr>
          <p:cNvPr id="143" name="TextBox 142"/>
          <p:cNvSpPr txBox="1"/>
          <p:nvPr/>
        </p:nvSpPr>
        <p:spPr>
          <a:xfrm>
            <a:off x="2853235" y="4437141"/>
            <a:ext cx="621815" cy="303808"/>
          </a:xfrm>
          <a:prstGeom prst="rect">
            <a:avLst/>
          </a:prstGeom>
          <a:noFill/>
        </p:spPr>
        <p:txBody>
          <a:bodyPr wrap="none" rtlCol="0">
            <a:spAutoFit/>
          </a:bodyPr>
          <a:lstStyle/>
          <a:p>
            <a:r>
              <a:rPr lang="en-US" sz="600" dirty="0"/>
              <a:t>Local</a:t>
            </a:r>
          </a:p>
          <a:p>
            <a:r>
              <a:rPr lang="en-US" sz="600" dirty="0"/>
              <a:t>repository</a:t>
            </a:r>
          </a:p>
        </p:txBody>
      </p:sp>
      <p:sp>
        <p:nvSpPr>
          <p:cNvPr id="144" name="TextBox 143"/>
          <p:cNvSpPr txBox="1"/>
          <p:nvPr/>
        </p:nvSpPr>
        <p:spPr>
          <a:xfrm>
            <a:off x="2103170" y="4437141"/>
            <a:ext cx="638919" cy="202539"/>
          </a:xfrm>
          <a:prstGeom prst="rect">
            <a:avLst/>
          </a:prstGeom>
          <a:noFill/>
        </p:spPr>
        <p:txBody>
          <a:bodyPr wrap="none" rtlCol="0">
            <a:spAutoFit/>
          </a:bodyPr>
          <a:lstStyle/>
          <a:p>
            <a:r>
              <a:rPr lang="en-US" sz="600" dirty="0"/>
              <a:t>Developer</a:t>
            </a:r>
          </a:p>
        </p:txBody>
      </p:sp>
      <p:sp>
        <p:nvSpPr>
          <p:cNvPr id="145" name="TextBox 144"/>
          <p:cNvSpPr txBox="1"/>
          <p:nvPr/>
        </p:nvSpPr>
        <p:spPr>
          <a:xfrm>
            <a:off x="1294328" y="4437141"/>
            <a:ext cx="707333" cy="202539"/>
          </a:xfrm>
          <a:prstGeom prst="rect">
            <a:avLst/>
          </a:prstGeom>
          <a:noFill/>
        </p:spPr>
        <p:txBody>
          <a:bodyPr wrap="none" rtlCol="0">
            <a:spAutoFit/>
          </a:bodyPr>
          <a:lstStyle/>
          <a:p>
            <a:r>
              <a:rPr lang="en-US" sz="600" dirty="0"/>
              <a:t>User stories</a:t>
            </a:r>
          </a:p>
        </p:txBody>
      </p:sp>
      <p:sp>
        <p:nvSpPr>
          <p:cNvPr id="147" name="TextBox 146"/>
          <p:cNvSpPr txBox="1"/>
          <p:nvPr/>
        </p:nvSpPr>
        <p:spPr>
          <a:xfrm>
            <a:off x="1261641" y="2771408"/>
            <a:ext cx="541997" cy="405077"/>
          </a:xfrm>
          <a:prstGeom prst="rect">
            <a:avLst/>
          </a:prstGeom>
          <a:solidFill>
            <a:schemeClr val="bg1"/>
          </a:solidFill>
        </p:spPr>
        <p:txBody>
          <a:bodyPr wrap="none" rtlCol="0">
            <a:spAutoFit/>
          </a:bodyPr>
          <a:lstStyle/>
          <a:p>
            <a:r>
              <a:rPr lang="en-US" sz="600" dirty="0"/>
              <a:t>Open </a:t>
            </a:r>
          </a:p>
          <a:p>
            <a:r>
              <a:rPr lang="en-US" sz="600" dirty="0"/>
              <a:t>source</a:t>
            </a:r>
          </a:p>
          <a:p>
            <a:r>
              <a:rPr lang="en-US" sz="600" dirty="0"/>
              <a:t>libraries</a:t>
            </a:r>
          </a:p>
        </p:txBody>
      </p:sp>
      <p:cxnSp>
        <p:nvCxnSpPr>
          <p:cNvPr id="148" name="Straight Connector 147"/>
          <p:cNvCxnSpPr/>
          <p:nvPr/>
        </p:nvCxnSpPr>
        <p:spPr>
          <a:xfrm flipH="1">
            <a:off x="3230878" y="4228589"/>
            <a:ext cx="480278"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4165941" y="4230413"/>
            <a:ext cx="682952"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7462524" y="4226532"/>
            <a:ext cx="635756" cy="642"/>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397708" y="5161915"/>
            <a:ext cx="614213" cy="303808"/>
          </a:xfrm>
          <a:prstGeom prst="rect">
            <a:avLst/>
          </a:prstGeom>
          <a:noFill/>
        </p:spPr>
        <p:txBody>
          <a:bodyPr wrap="none" rtlCol="0">
            <a:spAutoFit/>
          </a:bodyPr>
          <a:lstStyle/>
          <a:p>
            <a:r>
              <a:rPr lang="en-US" sz="600" dirty="0"/>
              <a:t>Threat </a:t>
            </a:r>
          </a:p>
          <a:p>
            <a:r>
              <a:rPr lang="en-US" sz="600" dirty="0"/>
              <a:t>modelling</a:t>
            </a:r>
          </a:p>
        </p:txBody>
      </p:sp>
      <p:sp>
        <p:nvSpPr>
          <p:cNvPr id="152" name="TextBox 151"/>
          <p:cNvSpPr txBox="1"/>
          <p:nvPr/>
        </p:nvSpPr>
        <p:spPr>
          <a:xfrm>
            <a:off x="3371784" y="5116598"/>
            <a:ext cx="566703" cy="303808"/>
          </a:xfrm>
          <a:prstGeom prst="rect">
            <a:avLst/>
          </a:prstGeom>
          <a:noFill/>
        </p:spPr>
        <p:txBody>
          <a:bodyPr wrap="none" rtlCol="0">
            <a:spAutoFit/>
          </a:bodyPr>
          <a:lstStyle/>
          <a:p>
            <a:r>
              <a:rPr lang="en-US" sz="600" dirty="0"/>
              <a:t>Malware</a:t>
            </a:r>
          </a:p>
          <a:p>
            <a:r>
              <a:rPr lang="en-US" sz="600" dirty="0"/>
              <a:t>analysis</a:t>
            </a:r>
          </a:p>
        </p:txBody>
      </p:sp>
      <p:sp>
        <p:nvSpPr>
          <p:cNvPr id="154" name="TextBox 153"/>
          <p:cNvSpPr txBox="1"/>
          <p:nvPr/>
        </p:nvSpPr>
        <p:spPr>
          <a:xfrm>
            <a:off x="4997898" y="5116598"/>
            <a:ext cx="549598" cy="405077"/>
          </a:xfrm>
          <a:prstGeom prst="rect">
            <a:avLst/>
          </a:prstGeom>
          <a:noFill/>
        </p:spPr>
        <p:txBody>
          <a:bodyPr wrap="none" rtlCol="0">
            <a:spAutoFit/>
          </a:bodyPr>
          <a:lstStyle/>
          <a:p>
            <a:r>
              <a:rPr lang="en-US" sz="600" dirty="0"/>
              <a:t>Security</a:t>
            </a:r>
          </a:p>
          <a:p>
            <a:r>
              <a:rPr lang="en-US" sz="600" dirty="0"/>
              <a:t>&amp; unit</a:t>
            </a:r>
          </a:p>
          <a:p>
            <a:r>
              <a:rPr lang="en-US" sz="600" dirty="0"/>
              <a:t>testing</a:t>
            </a:r>
          </a:p>
        </p:txBody>
      </p:sp>
      <p:sp>
        <p:nvSpPr>
          <p:cNvPr id="160" name="TextBox 159"/>
          <p:cNvSpPr txBox="1"/>
          <p:nvPr/>
        </p:nvSpPr>
        <p:spPr>
          <a:xfrm>
            <a:off x="5415394" y="5116598"/>
            <a:ext cx="754843" cy="506347"/>
          </a:xfrm>
          <a:prstGeom prst="rect">
            <a:avLst/>
          </a:prstGeom>
          <a:noFill/>
        </p:spPr>
        <p:txBody>
          <a:bodyPr wrap="none" rtlCol="0">
            <a:spAutoFit/>
          </a:bodyPr>
          <a:lstStyle/>
          <a:p>
            <a:r>
              <a:rPr lang="en-US" sz="600" dirty="0"/>
              <a:t>Application &amp;</a:t>
            </a:r>
          </a:p>
          <a:p>
            <a:r>
              <a:rPr lang="en-US" sz="600" dirty="0"/>
              <a:t>infrastructure</a:t>
            </a:r>
          </a:p>
          <a:p>
            <a:r>
              <a:rPr lang="en-US" sz="600" dirty="0"/>
              <a:t>configuration</a:t>
            </a:r>
            <a:br>
              <a:rPr lang="en-US" sz="600" dirty="0"/>
            </a:br>
            <a:r>
              <a:rPr lang="en-US" sz="600" dirty="0"/>
              <a:t>management</a:t>
            </a:r>
          </a:p>
        </p:txBody>
      </p:sp>
      <p:sp>
        <p:nvSpPr>
          <p:cNvPr id="161" name="TextBox 160"/>
          <p:cNvSpPr txBox="1"/>
          <p:nvPr/>
        </p:nvSpPr>
        <p:spPr>
          <a:xfrm>
            <a:off x="4506782" y="5116598"/>
            <a:ext cx="484984" cy="303808"/>
          </a:xfrm>
          <a:prstGeom prst="rect">
            <a:avLst/>
          </a:prstGeom>
          <a:noFill/>
        </p:spPr>
        <p:txBody>
          <a:bodyPr wrap="none" rtlCol="0">
            <a:spAutoFit/>
          </a:bodyPr>
          <a:lstStyle/>
          <a:p>
            <a:r>
              <a:rPr lang="en-US" sz="600" dirty="0"/>
              <a:t>Peer </a:t>
            </a:r>
          </a:p>
          <a:p>
            <a:r>
              <a:rPr lang="en-US" sz="600" dirty="0"/>
              <a:t>review</a:t>
            </a:r>
          </a:p>
        </p:txBody>
      </p:sp>
      <p:sp>
        <p:nvSpPr>
          <p:cNvPr id="162" name="TextBox 161"/>
          <p:cNvSpPr txBox="1"/>
          <p:nvPr/>
        </p:nvSpPr>
        <p:spPr>
          <a:xfrm>
            <a:off x="6126994" y="5116598"/>
            <a:ext cx="669325" cy="303808"/>
          </a:xfrm>
          <a:prstGeom prst="rect">
            <a:avLst/>
          </a:prstGeom>
          <a:noFill/>
        </p:spPr>
        <p:txBody>
          <a:bodyPr wrap="none" rtlCol="0">
            <a:spAutoFit/>
          </a:bodyPr>
          <a:lstStyle/>
          <a:p>
            <a:r>
              <a:rPr lang="en-US" sz="600" dirty="0"/>
              <a:t>Application</a:t>
            </a:r>
          </a:p>
          <a:p>
            <a:r>
              <a:rPr lang="en-US" sz="600" dirty="0"/>
              <a:t>versioning</a:t>
            </a:r>
          </a:p>
        </p:txBody>
      </p:sp>
      <p:sp>
        <p:nvSpPr>
          <p:cNvPr id="163" name="TextBox 162"/>
          <p:cNvSpPr txBox="1"/>
          <p:nvPr/>
        </p:nvSpPr>
        <p:spPr>
          <a:xfrm>
            <a:off x="8067764" y="2772328"/>
            <a:ext cx="874569" cy="303808"/>
          </a:xfrm>
          <a:prstGeom prst="rect">
            <a:avLst/>
          </a:prstGeom>
          <a:noFill/>
        </p:spPr>
        <p:txBody>
          <a:bodyPr wrap="none" rtlCol="0">
            <a:spAutoFit/>
          </a:bodyPr>
          <a:lstStyle/>
          <a:p>
            <a:r>
              <a:rPr lang="en-US" sz="600" dirty="0"/>
              <a:t>Automated PEN</a:t>
            </a:r>
            <a:br>
              <a:rPr lang="en-US" sz="600" dirty="0"/>
            </a:br>
            <a:r>
              <a:rPr lang="en-US" sz="600" dirty="0"/>
              <a:t>testing</a:t>
            </a:r>
          </a:p>
        </p:txBody>
      </p:sp>
      <p:cxnSp>
        <p:nvCxnSpPr>
          <p:cNvPr id="167" name="Straight Connector 166"/>
          <p:cNvCxnSpPr/>
          <p:nvPr/>
        </p:nvCxnSpPr>
        <p:spPr>
          <a:xfrm flipH="1">
            <a:off x="6233388" y="4226532"/>
            <a:ext cx="858658" cy="544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189496" y="2772328"/>
            <a:ext cx="754843" cy="303808"/>
          </a:xfrm>
          <a:prstGeom prst="rect">
            <a:avLst/>
          </a:prstGeom>
          <a:noFill/>
        </p:spPr>
        <p:txBody>
          <a:bodyPr wrap="none" rtlCol="0">
            <a:spAutoFit/>
          </a:bodyPr>
          <a:lstStyle/>
          <a:p>
            <a:r>
              <a:rPr lang="en-US" sz="600" dirty="0"/>
              <a:t>Bug Fix</a:t>
            </a:r>
          </a:p>
          <a:p>
            <a:r>
              <a:rPr lang="en-US" sz="600" dirty="0"/>
              <a:t>Management</a:t>
            </a:r>
          </a:p>
        </p:txBody>
      </p:sp>
      <p:cxnSp>
        <p:nvCxnSpPr>
          <p:cNvPr id="170" name="Straight Connector 169"/>
          <p:cNvCxnSpPr/>
          <p:nvPr/>
        </p:nvCxnSpPr>
        <p:spPr>
          <a:xfrm flipV="1">
            <a:off x="6192933" y="3374596"/>
            <a:ext cx="3740" cy="26741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72" name="TextBox 171"/>
          <p:cNvSpPr txBox="1"/>
          <p:nvPr/>
        </p:nvSpPr>
        <p:spPr>
          <a:xfrm>
            <a:off x="8688004" y="5120726"/>
            <a:ext cx="768146" cy="303808"/>
          </a:xfrm>
          <a:prstGeom prst="rect">
            <a:avLst/>
          </a:prstGeom>
          <a:noFill/>
        </p:spPr>
        <p:txBody>
          <a:bodyPr wrap="none" rtlCol="0">
            <a:spAutoFit/>
          </a:bodyPr>
          <a:lstStyle/>
          <a:p>
            <a:r>
              <a:rPr lang="en-US" sz="600" dirty="0"/>
              <a:t>Bug bounty &amp;</a:t>
            </a:r>
          </a:p>
          <a:p>
            <a:r>
              <a:rPr lang="en-US" sz="600" dirty="0"/>
              <a:t>hack days</a:t>
            </a:r>
          </a:p>
        </p:txBody>
      </p:sp>
      <p:sp>
        <p:nvSpPr>
          <p:cNvPr id="173" name="TextBox 172"/>
          <p:cNvSpPr txBox="1"/>
          <p:nvPr/>
        </p:nvSpPr>
        <p:spPr>
          <a:xfrm>
            <a:off x="7378605" y="2772328"/>
            <a:ext cx="754843" cy="303808"/>
          </a:xfrm>
          <a:prstGeom prst="rect">
            <a:avLst/>
          </a:prstGeom>
          <a:noFill/>
        </p:spPr>
        <p:txBody>
          <a:bodyPr wrap="none" rtlCol="0">
            <a:spAutoFit/>
          </a:bodyPr>
          <a:lstStyle/>
          <a:p>
            <a:r>
              <a:rPr lang="en-US" sz="600" dirty="0"/>
              <a:t>Failure</a:t>
            </a:r>
          </a:p>
          <a:p>
            <a:r>
              <a:rPr lang="en-US" sz="600" dirty="0"/>
              <a:t>management</a:t>
            </a:r>
          </a:p>
        </p:txBody>
      </p:sp>
      <p:cxnSp>
        <p:nvCxnSpPr>
          <p:cNvPr id="175" name="Straight Connector 174"/>
          <p:cNvCxnSpPr/>
          <p:nvPr/>
        </p:nvCxnSpPr>
        <p:spPr>
          <a:xfrm>
            <a:off x="9573020" y="4226532"/>
            <a:ext cx="217460" cy="0"/>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76" name="TextBox 175"/>
          <p:cNvSpPr txBox="1"/>
          <p:nvPr/>
        </p:nvSpPr>
        <p:spPr>
          <a:xfrm>
            <a:off x="4800213" y="3336603"/>
            <a:ext cx="477383" cy="202539"/>
          </a:xfrm>
          <a:prstGeom prst="rect">
            <a:avLst/>
          </a:prstGeom>
          <a:noFill/>
        </p:spPr>
        <p:txBody>
          <a:bodyPr wrap="none" rtlCol="0">
            <a:spAutoFit/>
          </a:bodyPr>
          <a:lstStyle/>
          <a:p>
            <a:r>
              <a:rPr lang="en-US" sz="600" dirty="0"/>
              <a:t>Tester</a:t>
            </a:r>
          </a:p>
        </p:txBody>
      </p:sp>
      <p:sp>
        <p:nvSpPr>
          <p:cNvPr id="180" name="TextBox 179"/>
          <p:cNvSpPr txBox="1"/>
          <p:nvPr/>
        </p:nvSpPr>
        <p:spPr>
          <a:xfrm>
            <a:off x="9749503" y="4437141"/>
            <a:ext cx="648421" cy="303808"/>
          </a:xfrm>
          <a:prstGeom prst="rect">
            <a:avLst/>
          </a:prstGeom>
          <a:noFill/>
        </p:spPr>
        <p:txBody>
          <a:bodyPr wrap="none" rtlCol="0">
            <a:spAutoFit/>
          </a:bodyPr>
          <a:lstStyle/>
          <a:p>
            <a:r>
              <a:rPr lang="en-US" sz="600" dirty="0"/>
              <a:t>Security</a:t>
            </a:r>
          </a:p>
          <a:p>
            <a:r>
              <a:rPr lang="en-US" sz="600" dirty="0"/>
              <a:t>monitoring</a:t>
            </a:r>
          </a:p>
        </p:txBody>
      </p:sp>
      <p:sp>
        <p:nvSpPr>
          <p:cNvPr id="188" name="TextBox 187"/>
          <p:cNvSpPr txBox="1"/>
          <p:nvPr/>
        </p:nvSpPr>
        <p:spPr>
          <a:xfrm>
            <a:off x="3657124" y="4437141"/>
            <a:ext cx="733939" cy="303808"/>
          </a:xfrm>
          <a:prstGeom prst="rect">
            <a:avLst/>
          </a:prstGeom>
          <a:noFill/>
        </p:spPr>
        <p:txBody>
          <a:bodyPr wrap="none" rtlCol="0">
            <a:spAutoFit/>
          </a:bodyPr>
          <a:lstStyle/>
          <a:p>
            <a:r>
              <a:rPr lang="en-US" sz="600" dirty="0"/>
              <a:t>Source code</a:t>
            </a:r>
          </a:p>
          <a:p>
            <a:r>
              <a:rPr lang="en-US" sz="600" dirty="0"/>
              <a:t>repository</a:t>
            </a:r>
          </a:p>
        </p:txBody>
      </p:sp>
      <p:sp>
        <p:nvSpPr>
          <p:cNvPr id="189" name="TextBox 188"/>
          <p:cNvSpPr txBox="1"/>
          <p:nvPr/>
        </p:nvSpPr>
        <p:spPr>
          <a:xfrm>
            <a:off x="6718357" y="2772328"/>
            <a:ext cx="667425" cy="202539"/>
          </a:xfrm>
          <a:prstGeom prst="rect">
            <a:avLst/>
          </a:prstGeom>
          <a:noFill/>
        </p:spPr>
        <p:txBody>
          <a:bodyPr wrap="none" rtlCol="0">
            <a:spAutoFit/>
          </a:bodyPr>
          <a:lstStyle/>
          <a:p>
            <a:r>
              <a:rPr lang="en-US" sz="600" dirty="0"/>
              <a:t>Operations</a:t>
            </a:r>
          </a:p>
        </p:txBody>
      </p:sp>
      <p:sp>
        <p:nvSpPr>
          <p:cNvPr id="191" name="TextBox 190"/>
          <p:cNvSpPr txBox="1"/>
          <p:nvPr/>
        </p:nvSpPr>
        <p:spPr>
          <a:xfrm>
            <a:off x="4121303" y="2772328"/>
            <a:ext cx="754843" cy="303808"/>
          </a:xfrm>
          <a:prstGeom prst="rect">
            <a:avLst/>
          </a:prstGeom>
          <a:noFill/>
        </p:spPr>
        <p:txBody>
          <a:bodyPr wrap="none" rtlCol="0">
            <a:spAutoFit/>
          </a:bodyPr>
          <a:lstStyle/>
          <a:p>
            <a:r>
              <a:rPr lang="en-US" sz="600" dirty="0"/>
              <a:t>License</a:t>
            </a:r>
          </a:p>
          <a:p>
            <a:r>
              <a:rPr lang="en-US" sz="600" dirty="0"/>
              <a:t>management</a:t>
            </a:r>
          </a:p>
        </p:txBody>
      </p:sp>
      <p:sp>
        <p:nvSpPr>
          <p:cNvPr id="192" name="TextBox 191"/>
          <p:cNvSpPr txBox="1"/>
          <p:nvPr/>
        </p:nvSpPr>
        <p:spPr>
          <a:xfrm>
            <a:off x="8129083" y="5116598"/>
            <a:ext cx="661723" cy="303808"/>
          </a:xfrm>
          <a:prstGeom prst="rect">
            <a:avLst/>
          </a:prstGeom>
          <a:noFill/>
        </p:spPr>
        <p:txBody>
          <a:bodyPr wrap="none" rtlCol="0">
            <a:spAutoFit/>
          </a:bodyPr>
          <a:lstStyle/>
          <a:p>
            <a:r>
              <a:rPr lang="en-US" sz="600" dirty="0"/>
              <a:t>Automated</a:t>
            </a:r>
          </a:p>
          <a:p>
            <a:r>
              <a:rPr lang="en-US" sz="600" dirty="0"/>
              <a:t>threats</a:t>
            </a:r>
          </a:p>
        </p:txBody>
      </p:sp>
      <p:sp>
        <p:nvSpPr>
          <p:cNvPr id="193" name="TextBox 192"/>
          <p:cNvSpPr txBox="1"/>
          <p:nvPr/>
        </p:nvSpPr>
        <p:spPr>
          <a:xfrm>
            <a:off x="1226243" y="2309200"/>
            <a:ext cx="4454015" cy="240515"/>
          </a:xfrm>
          <a:prstGeom prst="rect">
            <a:avLst/>
          </a:prstGeom>
          <a:solidFill>
            <a:srgbClr val="00338D"/>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25" b="1" dirty="0">
                <a:solidFill>
                  <a:schemeClr val="bg1"/>
                </a:solidFill>
              </a:rPr>
              <a:t>DEV</a:t>
            </a:r>
          </a:p>
        </p:txBody>
      </p:sp>
      <p:sp>
        <p:nvSpPr>
          <p:cNvPr id="194" name="TextBox 193"/>
          <p:cNvSpPr txBox="1"/>
          <p:nvPr/>
        </p:nvSpPr>
        <p:spPr>
          <a:xfrm>
            <a:off x="5837277" y="2309200"/>
            <a:ext cx="4454015" cy="240515"/>
          </a:xfrm>
          <a:prstGeom prst="rect">
            <a:avLst/>
          </a:prstGeom>
          <a:solidFill>
            <a:srgbClr val="470A68"/>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25" b="1" dirty="0">
                <a:solidFill>
                  <a:schemeClr val="bg1"/>
                </a:solidFill>
              </a:rPr>
              <a:t>Ops</a:t>
            </a:r>
          </a:p>
        </p:txBody>
      </p:sp>
      <p:sp>
        <p:nvSpPr>
          <p:cNvPr id="197" name="TextBox 196"/>
          <p:cNvSpPr txBox="1"/>
          <p:nvPr/>
        </p:nvSpPr>
        <p:spPr>
          <a:xfrm>
            <a:off x="1279062" y="2587969"/>
            <a:ext cx="4348377" cy="173000"/>
          </a:xfrm>
          <a:prstGeom prst="rect">
            <a:avLst/>
          </a:prstGeom>
          <a:solidFill>
            <a:srgbClr val="005EB8"/>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integration</a:t>
            </a:r>
          </a:p>
        </p:txBody>
      </p:sp>
      <p:sp>
        <p:nvSpPr>
          <p:cNvPr id="198" name="TextBox 197"/>
          <p:cNvSpPr txBox="1"/>
          <p:nvPr/>
        </p:nvSpPr>
        <p:spPr>
          <a:xfrm>
            <a:off x="5890096" y="2587969"/>
            <a:ext cx="4348377" cy="173000"/>
          </a:xfrm>
          <a:prstGeom prst="rect">
            <a:avLst/>
          </a:prstGeom>
          <a:solidFill>
            <a:srgbClr val="6D2077"/>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deployment</a:t>
            </a:r>
          </a:p>
        </p:txBody>
      </p:sp>
      <p:sp>
        <p:nvSpPr>
          <p:cNvPr id="208" name="TextBox 207"/>
          <p:cNvSpPr txBox="1"/>
          <p:nvPr/>
        </p:nvSpPr>
        <p:spPr>
          <a:xfrm>
            <a:off x="1226243" y="5892135"/>
            <a:ext cx="9065370" cy="17300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Security</a:t>
            </a:r>
          </a:p>
        </p:txBody>
      </p:sp>
      <p:grpSp>
        <p:nvGrpSpPr>
          <p:cNvPr id="209" name="Group 208"/>
          <p:cNvGrpSpPr/>
          <p:nvPr/>
        </p:nvGrpSpPr>
        <p:grpSpPr>
          <a:xfrm>
            <a:off x="3489141" y="4838301"/>
            <a:ext cx="308954" cy="285826"/>
            <a:chOff x="679450" y="3920225"/>
            <a:chExt cx="347472" cy="347472"/>
          </a:xfrm>
        </p:grpSpPr>
        <p:sp>
          <p:nvSpPr>
            <p:cNvPr id="483" name="Oval 482"/>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84" name="Group 483"/>
            <p:cNvGrpSpPr/>
            <p:nvPr/>
          </p:nvGrpSpPr>
          <p:grpSpPr>
            <a:xfrm>
              <a:off x="737694" y="3968008"/>
              <a:ext cx="230984" cy="228092"/>
              <a:chOff x="823643" y="3833985"/>
              <a:chExt cx="297635" cy="293909"/>
            </a:xfrm>
            <a:solidFill>
              <a:srgbClr val="FFFFFF"/>
            </a:solidFill>
          </p:grpSpPr>
          <p:sp>
            <p:nvSpPr>
              <p:cNvPr id="48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8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0" name="Group 209"/>
          <p:cNvGrpSpPr/>
          <p:nvPr/>
        </p:nvGrpSpPr>
        <p:grpSpPr>
          <a:xfrm>
            <a:off x="4029049" y="4838301"/>
            <a:ext cx="308954" cy="285826"/>
            <a:chOff x="679450" y="3920225"/>
            <a:chExt cx="347472" cy="347472"/>
          </a:xfrm>
        </p:grpSpPr>
        <p:sp>
          <p:nvSpPr>
            <p:cNvPr id="479" name="Oval 478"/>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80" name="Group 479"/>
            <p:cNvGrpSpPr/>
            <p:nvPr/>
          </p:nvGrpSpPr>
          <p:grpSpPr>
            <a:xfrm>
              <a:off x="737694" y="3968008"/>
              <a:ext cx="230984" cy="228092"/>
              <a:chOff x="823643" y="3833985"/>
              <a:chExt cx="297635" cy="293909"/>
            </a:xfrm>
            <a:solidFill>
              <a:srgbClr val="FFFFFF"/>
            </a:solidFill>
          </p:grpSpPr>
          <p:sp>
            <p:nvSpPr>
              <p:cNvPr id="48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8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3" name="Group 212"/>
          <p:cNvGrpSpPr/>
          <p:nvPr/>
        </p:nvGrpSpPr>
        <p:grpSpPr>
          <a:xfrm>
            <a:off x="4584599" y="4838301"/>
            <a:ext cx="308954" cy="285826"/>
            <a:chOff x="679450" y="3920225"/>
            <a:chExt cx="347472" cy="347472"/>
          </a:xfrm>
        </p:grpSpPr>
        <p:sp>
          <p:nvSpPr>
            <p:cNvPr id="475" name="Oval 47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76" name="Group 475"/>
            <p:cNvGrpSpPr/>
            <p:nvPr/>
          </p:nvGrpSpPr>
          <p:grpSpPr>
            <a:xfrm>
              <a:off x="737694" y="3968008"/>
              <a:ext cx="230984" cy="228092"/>
              <a:chOff x="823643" y="3833985"/>
              <a:chExt cx="297635" cy="293909"/>
            </a:xfrm>
            <a:solidFill>
              <a:srgbClr val="FFFFFF"/>
            </a:solidFill>
          </p:grpSpPr>
          <p:sp>
            <p:nvSpPr>
              <p:cNvPr id="47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19" name="Group 218"/>
          <p:cNvGrpSpPr/>
          <p:nvPr/>
        </p:nvGrpSpPr>
        <p:grpSpPr>
          <a:xfrm>
            <a:off x="5132270" y="4838301"/>
            <a:ext cx="308954" cy="285826"/>
            <a:chOff x="679450" y="3920225"/>
            <a:chExt cx="347472" cy="347472"/>
          </a:xfrm>
        </p:grpSpPr>
        <p:sp>
          <p:nvSpPr>
            <p:cNvPr id="471" name="Oval 470"/>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72" name="Group 471"/>
            <p:cNvGrpSpPr/>
            <p:nvPr/>
          </p:nvGrpSpPr>
          <p:grpSpPr>
            <a:xfrm>
              <a:off x="737694" y="3968008"/>
              <a:ext cx="230984" cy="228092"/>
              <a:chOff x="823643" y="3833985"/>
              <a:chExt cx="297635" cy="293909"/>
            </a:xfrm>
            <a:solidFill>
              <a:srgbClr val="FFFFFF"/>
            </a:solidFill>
          </p:grpSpPr>
          <p:sp>
            <p:nvSpPr>
              <p:cNvPr id="473"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4"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0" name="Group 219"/>
          <p:cNvGrpSpPr/>
          <p:nvPr/>
        </p:nvGrpSpPr>
        <p:grpSpPr>
          <a:xfrm>
            <a:off x="5617461" y="4838301"/>
            <a:ext cx="308954" cy="285826"/>
            <a:chOff x="679450" y="3920225"/>
            <a:chExt cx="347472" cy="347472"/>
          </a:xfrm>
        </p:grpSpPr>
        <p:sp>
          <p:nvSpPr>
            <p:cNvPr id="467" name="Oval 466"/>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8" name="Group 467"/>
            <p:cNvGrpSpPr/>
            <p:nvPr/>
          </p:nvGrpSpPr>
          <p:grpSpPr>
            <a:xfrm>
              <a:off x="737694" y="3968008"/>
              <a:ext cx="230984" cy="228092"/>
              <a:chOff x="823643" y="3833985"/>
              <a:chExt cx="297635" cy="293909"/>
            </a:xfrm>
            <a:solidFill>
              <a:srgbClr val="FFFFFF"/>
            </a:solidFill>
          </p:grpSpPr>
          <p:sp>
            <p:nvSpPr>
              <p:cNvPr id="46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1" name="Group 220"/>
          <p:cNvGrpSpPr/>
          <p:nvPr/>
        </p:nvGrpSpPr>
        <p:grpSpPr>
          <a:xfrm>
            <a:off x="6252646" y="4838301"/>
            <a:ext cx="308954" cy="285826"/>
            <a:chOff x="679450" y="3920225"/>
            <a:chExt cx="347472" cy="347472"/>
          </a:xfrm>
        </p:grpSpPr>
        <p:sp>
          <p:nvSpPr>
            <p:cNvPr id="463" name="Oval 46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4" name="Group 463"/>
            <p:cNvGrpSpPr/>
            <p:nvPr/>
          </p:nvGrpSpPr>
          <p:grpSpPr>
            <a:xfrm>
              <a:off x="737694" y="3968008"/>
              <a:ext cx="230984" cy="228092"/>
              <a:chOff x="823643" y="3833985"/>
              <a:chExt cx="297635" cy="293909"/>
            </a:xfrm>
            <a:solidFill>
              <a:srgbClr val="FFFFFF"/>
            </a:solidFill>
          </p:grpSpPr>
          <p:sp>
            <p:nvSpPr>
              <p:cNvPr id="46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6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2" name="Group 221"/>
          <p:cNvGrpSpPr/>
          <p:nvPr/>
        </p:nvGrpSpPr>
        <p:grpSpPr>
          <a:xfrm>
            <a:off x="6940024" y="4838301"/>
            <a:ext cx="308954" cy="285826"/>
            <a:chOff x="679450" y="3920225"/>
            <a:chExt cx="347472" cy="347472"/>
          </a:xfrm>
        </p:grpSpPr>
        <p:sp>
          <p:nvSpPr>
            <p:cNvPr id="459" name="Oval 458"/>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60" name="Group 459"/>
            <p:cNvGrpSpPr/>
            <p:nvPr/>
          </p:nvGrpSpPr>
          <p:grpSpPr>
            <a:xfrm>
              <a:off x="737694" y="3968008"/>
              <a:ext cx="230984" cy="228092"/>
              <a:chOff x="823643" y="3833985"/>
              <a:chExt cx="297635" cy="293909"/>
            </a:xfrm>
            <a:solidFill>
              <a:srgbClr val="FFFFFF"/>
            </a:solidFill>
          </p:grpSpPr>
          <p:sp>
            <p:nvSpPr>
              <p:cNvPr id="46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6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3" name="Group 222"/>
          <p:cNvGrpSpPr/>
          <p:nvPr/>
        </p:nvGrpSpPr>
        <p:grpSpPr>
          <a:xfrm>
            <a:off x="7515926" y="4838301"/>
            <a:ext cx="308954" cy="285826"/>
            <a:chOff x="679450" y="3920225"/>
            <a:chExt cx="347472" cy="347472"/>
          </a:xfrm>
        </p:grpSpPr>
        <p:sp>
          <p:nvSpPr>
            <p:cNvPr id="455" name="Oval 45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56" name="Group 455"/>
            <p:cNvGrpSpPr/>
            <p:nvPr/>
          </p:nvGrpSpPr>
          <p:grpSpPr>
            <a:xfrm>
              <a:off x="737694" y="3968008"/>
              <a:ext cx="230984" cy="228092"/>
              <a:chOff x="823643" y="3833985"/>
              <a:chExt cx="297635" cy="293909"/>
            </a:xfrm>
            <a:solidFill>
              <a:srgbClr val="FFFFFF"/>
            </a:solidFill>
          </p:grpSpPr>
          <p:sp>
            <p:nvSpPr>
              <p:cNvPr id="45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4" name="Group 223"/>
          <p:cNvGrpSpPr/>
          <p:nvPr/>
        </p:nvGrpSpPr>
        <p:grpSpPr>
          <a:xfrm>
            <a:off x="3465404" y="3118833"/>
            <a:ext cx="308954" cy="285826"/>
            <a:chOff x="679450" y="3920225"/>
            <a:chExt cx="347472" cy="347472"/>
          </a:xfrm>
        </p:grpSpPr>
        <p:sp>
          <p:nvSpPr>
            <p:cNvPr id="451" name="Oval 450"/>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52" name="Group 451"/>
            <p:cNvGrpSpPr/>
            <p:nvPr/>
          </p:nvGrpSpPr>
          <p:grpSpPr>
            <a:xfrm>
              <a:off x="737694" y="3968008"/>
              <a:ext cx="230984" cy="228092"/>
              <a:chOff x="823643" y="3833985"/>
              <a:chExt cx="297635" cy="293909"/>
            </a:xfrm>
            <a:solidFill>
              <a:srgbClr val="FFFFFF"/>
            </a:solidFill>
          </p:grpSpPr>
          <p:sp>
            <p:nvSpPr>
              <p:cNvPr id="453"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4"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5" name="Group 224"/>
          <p:cNvGrpSpPr/>
          <p:nvPr/>
        </p:nvGrpSpPr>
        <p:grpSpPr>
          <a:xfrm>
            <a:off x="4086475" y="3118833"/>
            <a:ext cx="308954" cy="285826"/>
            <a:chOff x="679450" y="3920225"/>
            <a:chExt cx="347472" cy="347472"/>
          </a:xfrm>
        </p:grpSpPr>
        <p:sp>
          <p:nvSpPr>
            <p:cNvPr id="447" name="Oval 44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8" name="Group 447"/>
            <p:cNvGrpSpPr/>
            <p:nvPr/>
          </p:nvGrpSpPr>
          <p:grpSpPr>
            <a:xfrm>
              <a:off x="737694" y="3968008"/>
              <a:ext cx="230984" cy="228092"/>
              <a:chOff x="823643" y="3833985"/>
              <a:chExt cx="297635" cy="293909"/>
            </a:xfrm>
            <a:solidFill>
              <a:srgbClr val="FFFFFF"/>
            </a:solidFill>
          </p:grpSpPr>
          <p:sp>
            <p:nvSpPr>
              <p:cNvPr id="44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6" name="Group 225"/>
          <p:cNvGrpSpPr/>
          <p:nvPr/>
        </p:nvGrpSpPr>
        <p:grpSpPr>
          <a:xfrm>
            <a:off x="2915255" y="3118833"/>
            <a:ext cx="308954" cy="285826"/>
            <a:chOff x="679450" y="3920225"/>
            <a:chExt cx="347472" cy="347472"/>
          </a:xfrm>
        </p:grpSpPr>
        <p:sp>
          <p:nvSpPr>
            <p:cNvPr id="443" name="Oval 442"/>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4" name="Group 443"/>
            <p:cNvGrpSpPr/>
            <p:nvPr/>
          </p:nvGrpSpPr>
          <p:grpSpPr>
            <a:xfrm>
              <a:off x="737694" y="3968008"/>
              <a:ext cx="230984" cy="228092"/>
              <a:chOff x="823643" y="3833985"/>
              <a:chExt cx="297635" cy="293909"/>
            </a:xfrm>
            <a:solidFill>
              <a:srgbClr val="FFFFFF"/>
            </a:solidFill>
          </p:grpSpPr>
          <p:sp>
            <p:nvSpPr>
              <p:cNvPr id="44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4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29" name="Group 228"/>
          <p:cNvGrpSpPr/>
          <p:nvPr/>
        </p:nvGrpSpPr>
        <p:grpSpPr>
          <a:xfrm>
            <a:off x="7530388" y="3118833"/>
            <a:ext cx="308954" cy="285826"/>
            <a:chOff x="679450" y="3920225"/>
            <a:chExt cx="347472" cy="347472"/>
          </a:xfrm>
        </p:grpSpPr>
        <p:sp>
          <p:nvSpPr>
            <p:cNvPr id="439" name="Oval 438"/>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40" name="Group 439"/>
            <p:cNvGrpSpPr/>
            <p:nvPr/>
          </p:nvGrpSpPr>
          <p:grpSpPr>
            <a:xfrm>
              <a:off x="737694" y="3968008"/>
              <a:ext cx="230984" cy="228092"/>
              <a:chOff x="823643" y="3833985"/>
              <a:chExt cx="297635" cy="293909"/>
            </a:xfrm>
            <a:solidFill>
              <a:srgbClr val="FFFFFF"/>
            </a:solidFill>
          </p:grpSpPr>
          <p:sp>
            <p:nvSpPr>
              <p:cNvPr id="44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42"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76" name="Group 275"/>
          <p:cNvGrpSpPr>
            <a:grpSpLocks noChangeAspect="1"/>
          </p:cNvGrpSpPr>
          <p:nvPr/>
        </p:nvGrpSpPr>
        <p:grpSpPr>
          <a:xfrm>
            <a:off x="9826559" y="4005922"/>
            <a:ext cx="411939" cy="381102"/>
            <a:chOff x="679450" y="3920225"/>
            <a:chExt cx="347472" cy="347472"/>
          </a:xfrm>
        </p:grpSpPr>
        <p:sp>
          <p:nvSpPr>
            <p:cNvPr id="435" name="Oval 43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36" name="Group 435"/>
            <p:cNvGrpSpPr/>
            <p:nvPr/>
          </p:nvGrpSpPr>
          <p:grpSpPr>
            <a:xfrm>
              <a:off x="737694" y="3968008"/>
              <a:ext cx="230984" cy="228092"/>
              <a:chOff x="823643" y="3833985"/>
              <a:chExt cx="297635" cy="293909"/>
            </a:xfrm>
            <a:solidFill>
              <a:srgbClr val="FFFFFF"/>
            </a:solidFill>
          </p:grpSpPr>
          <p:sp>
            <p:nvSpPr>
              <p:cNvPr id="43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3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77" name="Group 276"/>
          <p:cNvGrpSpPr/>
          <p:nvPr/>
        </p:nvGrpSpPr>
        <p:grpSpPr>
          <a:xfrm>
            <a:off x="2919285" y="4066068"/>
            <a:ext cx="308954" cy="285826"/>
            <a:chOff x="3060285" y="3054743"/>
            <a:chExt cx="347472" cy="347472"/>
          </a:xfrm>
        </p:grpSpPr>
        <p:sp>
          <p:nvSpPr>
            <p:cNvPr id="424" name="Oval 423"/>
            <p:cNvSpPr/>
            <p:nvPr/>
          </p:nvSpPr>
          <p:spPr>
            <a:xfrm>
              <a:off x="3060285" y="3054743"/>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25" name="Group 424"/>
            <p:cNvGrpSpPr/>
            <p:nvPr/>
          </p:nvGrpSpPr>
          <p:grpSpPr>
            <a:xfrm>
              <a:off x="3110926" y="3118165"/>
              <a:ext cx="246190" cy="220628"/>
              <a:chOff x="6308258" y="174682"/>
              <a:chExt cx="1805617" cy="1618135"/>
            </a:xfrm>
            <a:solidFill>
              <a:srgbClr val="FFFFFF"/>
            </a:solidFill>
          </p:grpSpPr>
          <p:grpSp>
            <p:nvGrpSpPr>
              <p:cNvPr id="426" name="Group 53"/>
              <p:cNvGrpSpPr>
                <a:grpSpLocks noChangeAspect="1"/>
              </p:cNvGrpSpPr>
              <p:nvPr/>
            </p:nvGrpSpPr>
            <p:grpSpPr bwMode="auto">
              <a:xfrm>
                <a:off x="6308258" y="174682"/>
                <a:ext cx="1805617" cy="1618135"/>
                <a:chOff x="3737" y="2086"/>
                <a:chExt cx="809" cy="725"/>
              </a:xfrm>
              <a:grpFill/>
            </p:grpSpPr>
            <p:sp>
              <p:nvSpPr>
                <p:cNvPr id="432" name="Freeform 54"/>
                <p:cNvSpPr>
                  <a:spLocks noEditPoints="1"/>
                </p:cNvSpPr>
                <p:nvPr/>
              </p:nvSpPr>
              <p:spPr bwMode="auto">
                <a:xfrm>
                  <a:off x="3737" y="2086"/>
                  <a:ext cx="809" cy="606"/>
                </a:xfrm>
                <a:custGeom>
                  <a:avLst/>
                  <a:gdLst>
                    <a:gd name="T0" fmla="*/ 70 w 75"/>
                    <a:gd name="T1" fmla="*/ 0 h 56"/>
                    <a:gd name="T2" fmla="*/ 5 w 75"/>
                    <a:gd name="T3" fmla="*/ 0 h 56"/>
                    <a:gd name="T4" fmla="*/ 0 w 75"/>
                    <a:gd name="T5" fmla="*/ 5 h 56"/>
                    <a:gd name="T6" fmla="*/ 0 w 75"/>
                    <a:gd name="T7" fmla="*/ 52 h 56"/>
                    <a:gd name="T8" fmla="*/ 5 w 75"/>
                    <a:gd name="T9" fmla="*/ 56 h 56"/>
                    <a:gd name="T10" fmla="*/ 70 w 75"/>
                    <a:gd name="T11" fmla="*/ 56 h 56"/>
                    <a:gd name="T12" fmla="*/ 75 w 75"/>
                    <a:gd name="T13" fmla="*/ 52 h 56"/>
                    <a:gd name="T14" fmla="*/ 75 w 75"/>
                    <a:gd name="T15" fmla="*/ 5 h 56"/>
                    <a:gd name="T16" fmla="*/ 70 w 75"/>
                    <a:gd name="T17" fmla="*/ 0 h 56"/>
                    <a:gd name="T18" fmla="*/ 69 w 75"/>
                    <a:gd name="T19" fmla="*/ 48 h 56"/>
                    <a:gd name="T20" fmla="*/ 6 w 75"/>
                    <a:gd name="T21" fmla="*/ 48 h 56"/>
                    <a:gd name="T22" fmla="*/ 6 w 75"/>
                    <a:gd name="T23" fmla="*/ 6 h 56"/>
                    <a:gd name="T24" fmla="*/ 69 w 75"/>
                    <a:gd name="T25" fmla="*/ 6 h 56"/>
                    <a:gd name="T26" fmla="*/ 69 w 75"/>
                    <a:gd name="T27" fmla="*/ 48 h 56"/>
                    <a:gd name="T28" fmla="*/ 69 w 75"/>
                    <a:gd name="T29" fmla="*/ 48 h 56"/>
                    <a:gd name="T30" fmla="*/ 69 w 75"/>
                    <a:gd name="T31"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56">
                      <a:moveTo>
                        <a:pt x="70" y="0"/>
                      </a:moveTo>
                      <a:cubicBezTo>
                        <a:pt x="5" y="0"/>
                        <a:pt x="5" y="0"/>
                        <a:pt x="5" y="0"/>
                      </a:cubicBezTo>
                      <a:cubicBezTo>
                        <a:pt x="2" y="0"/>
                        <a:pt x="0" y="2"/>
                        <a:pt x="0" y="5"/>
                      </a:cubicBezTo>
                      <a:cubicBezTo>
                        <a:pt x="0" y="52"/>
                        <a:pt x="0" y="52"/>
                        <a:pt x="0" y="52"/>
                      </a:cubicBezTo>
                      <a:cubicBezTo>
                        <a:pt x="0" y="54"/>
                        <a:pt x="2" y="56"/>
                        <a:pt x="5" y="56"/>
                      </a:cubicBezTo>
                      <a:cubicBezTo>
                        <a:pt x="70" y="56"/>
                        <a:pt x="70" y="56"/>
                        <a:pt x="70" y="56"/>
                      </a:cubicBezTo>
                      <a:cubicBezTo>
                        <a:pt x="73" y="56"/>
                        <a:pt x="75" y="54"/>
                        <a:pt x="75" y="52"/>
                      </a:cubicBezTo>
                      <a:cubicBezTo>
                        <a:pt x="75" y="5"/>
                        <a:pt x="75" y="5"/>
                        <a:pt x="75" y="5"/>
                      </a:cubicBezTo>
                      <a:cubicBezTo>
                        <a:pt x="75" y="2"/>
                        <a:pt x="73" y="0"/>
                        <a:pt x="70" y="0"/>
                      </a:cubicBezTo>
                      <a:close/>
                      <a:moveTo>
                        <a:pt x="69" y="48"/>
                      </a:moveTo>
                      <a:cubicBezTo>
                        <a:pt x="6" y="48"/>
                        <a:pt x="6" y="48"/>
                        <a:pt x="6" y="48"/>
                      </a:cubicBezTo>
                      <a:cubicBezTo>
                        <a:pt x="6" y="6"/>
                        <a:pt x="6" y="6"/>
                        <a:pt x="6" y="6"/>
                      </a:cubicBezTo>
                      <a:cubicBezTo>
                        <a:pt x="69" y="6"/>
                        <a:pt x="69" y="6"/>
                        <a:pt x="69" y="6"/>
                      </a:cubicBezTo>
                      <a:lnTo>
                        <a:pt x="69" y="48"/>
                      </a:lnTo>
                      <a:close/>
                      <a:moveTo>
                        <a:pt x="69" y="48"/>
                      </a:moveTo>
                      <a:cubicBezTo>
                        <a:pt x="69" y="48"/>
                        <a:pt x="69" y="48"/>
                        <a:pt x="69"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sp>
              <p:nvSpPr>
                <p:cNvPr id="433" name="Freeform 55"/>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close/>
                      <a:moveTo>
                        <a:pt x="97" y="0"/>
                      </a:move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sp>
              <p:nvSpPr>
                <p:cNvPr id="434" name="Freeform 56"/>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moveTo>
                        <a:pt x="97" y="0"/>
                      </a:move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88" dirty="0"/>
                </a:p>
              </p:txBody>
            </p:sp>
          </p:grpSp>
          <p:grpSp>
            <p:nvGrpSpPr>
              <p:cNvPr id="427" name="Group 426"/>
              <p:cNvGrpSpPr/>
              <p:nvPr/>
            </p:nvGrpSpPr>
            <p:grpSpPr>
              <a:xfrm>
                <a:off x="6893243" y="485336"/>
                <a:ext cx="741998" cy="680524"/>
                <a:chOff x="4630102" y="144780"/>
                <a:chExt cx="1063467" cy="975360"/>
              </a:xfrm>
              <a:grpFill/>
            </p:grpSpPr>
            <p:sp>
              <p:nvSpPr>
                <p:cNvPr id="428" name="Oval 427"/>
                <p:cNvSpPr/>
                <p:nvPr/>
              </p:nvSpPr>
              <p:spPr>
                <a:xfrm>
                  <a:off x="5443537" y="426244"/>
                  <a:ext cx="250032" cy="2500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375" dirty="0">
                    <a:solidFill>
                      <a:schemeClr val="bg1"/>
                    </a:solidFill>
                  </a:endParaRPr>
                </a:p>
              </p:txBody>
            </p:sp>
            <p:grpSp>
              <p:nvGrpSpPr>
                <p:cNvPr id="429" name="Group 428"/>
                <p:cNvGrpSpPr/>
                <p:nvPr/>
              </p:nvGrpSpPr>
              <p:grpSpPr>
                <a:xfrm>
                  <a:off x="4630102" y="144780"/>
                  <a:ext cx="978341" cy="975360"/>
                  <a:chOff x="4630102" y="144780"/>
                  <a:chExt cx="978341" cy="975360"/>
                </a:xfrm>
                <a:grpFill/>
              </p:grpSpPr>
              <p:sp>
                <p:nvSpPr>
                  <p:cNvPr id="430" name="Freeform 429"/>
                  <p:cNvSpPr/>
                  <p:nvPr/>
                </p:nvSpPr>
                <p:spPr>
                  <a:xfrm>
                    <a:off x="4630102" y="144780"/>
                    <a:ext cx="841058" cy="975360"/>
                  </a:xfrm>
                  <a:custGeom>
                    <a:avLst/>
                    <a:gdLst>
                      <a:gd name="connsiteX0" fmla="*/ 0 w 731520"/>
                      <a:gd name="connsiteY0" fmla="*/ 457200 h 975360"/>
                      <a:gd name="connsiteX1" fmla="*/ 190500 w 731520"/>
                      <a:gd name="connsiteY1" fmla="*/ 0 h 975360"/>
                      <a:gd name="connsiteX2" fmla="*/ 388620 w 731520"/>
                      <a:gd name="connsiteY2" fmla="*/ 975360 h 975360"/>
                      <a:gd name="connsiteX3" fmla="*/ 525780 w 731520"/>
                      <a:gd name="connsiteY3" fmla="*/ 403860 h 975360"/>
                      <a:gd name="connsiteX4" fmla="*/ 731520 w 731520"/>
                      <a:gd name="connsiteY4" fmla="*/ 403860 h 975360"/>
                      <a:gd name="connsiteX0" fmla="*/ 0 w 731520"/>
                      <a:gd name="connsiteY0" fmla="*/ 457200 h 975360"/>
                      <a:gd name="connsiteX1" fmla="*/ 34766 w 731520"/>
                      <a:gd name="connsiteY1" fmla="*/ 376714 h 975360"/>
                      <a:gd name="connsiteX2" fmla="*/ 190500 w 731520"/>
                      <a:gd name="connsiteY2" fmla="*/ 0 h 975360"/>
                      <a:gd name="connsiteX3" fmla="*/ 388620 w 731520"/>
                      <a:gd name="connsiteY3" fmla="*/ 975360 h 975360"/>
                      <a:gd name="connsiteX4" fmla="*/ 525780 w 731520"/>
                      <a:gd name="connsiteY4" fmla="*/ 403860 h 975360"/>
                      <a:gd name="connsiteX5" fmla="*/ 731520 w 731520"/>
                      <a:gd name="connsiteY5" fmla="*/ 403860 h 975360"/>
                      <a:gd name="connsiteX0" fmla="*/ 0 w 841058"/>
                      <a:gd name="connsiteY0" fmla="*/ 428625 h 975360"/>
                      <a:gd name="connsiteX1" fmla="*/ 144304 w 841058"/>
                      <a:gd name="connsiteY1" fmla="*/ 376714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28625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07194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058" h="975360">
                        <a:moveTo>
                          <a:pt x="0" y="407194"/>
                        </a:moveTo>
                        <a:lnTo>
                          <a:pt x="156210" y="410052"/>
                        </a:lnTo>
                        <a:lnTo>
                          <a:pt x="300038" y="0"/>
                        </a:lnTo>
                        <a:lnTo>
                          <a:pt x="498158" y="975360"/>
                        </a:lnTo>
                        <a:lnTo>
                          <a:pt x="635318" y="403860"/>
                        </a:lnTo>
                        <a:lnTo>
                          <a:pt x="841058" y="403860"/>
                        </a:lnTo>
                      </a:path>
                    </a:pathLst>
                  </a:custGeom>
                  <a:solidFill>
                    <a:srgbClr val="0091DA"/>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431" name="Oval 430"/>
                  <p:cNvSpPr/>
                  <p:nvPr/>
                </p:nvSpPr>
                <p:spPr>
                  <a:xfrm>
                    <a:off x="5531329" y="489000"/>
                    <a:ext cx="77114" cy="77115"/>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375" dirty="0">
                      <a:solidFill>
                        <a:schemeClr val="bg1"/>
                      </a:solidFill>
                    </a:endParaRPr>
                  </a:p>
                </p:txBody>
              </p:sp>
            </p:grpSp>
          </p:grpSp>
        </p:grpSp>
      </p:grpSp>
      <p:grpSp>
        <p:nvGrpSpPr>
          <p:cNvPr id="278" name="Group 277"/>
          <p:cNvGrpSpPr/>
          <p:nvPr/>
        </p:nvGrpSpPr>
        <p:grpSpPr>
          <a:xfrm>
            <a:off x="2236424" y="4066068"/>
            <a:ext cx="308954" cy="285826"/>
            <a:chOff x="1783313" y="3368994"/>
            <a:chExt cx="347472" cy="347472"/>
          </a:xfrm>
        </p:grpSpPr>
        <p:sp>
          <p:nvSpPr>
            <p:cNvPr id="420" name="Oval 419"/>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21" name="Group 420"/>
            <p:cNvGrpSpPr>
              <a:grpSpLocks noChangeAspect="1"/>
            </p:cNvGrpSpPr>
            <p:nvPr/>
          </p:nvGrpSpPr>
          <p:grpSpPr>
            <a:xfrm>
              <a:off x="1831283" y="3449863"/>
              <a:ext cx="251532" cy="185734"/>
              <a:chOff x="6858151" y="2192583"/>
              <a:chExt cx="614700" cy="453901"/>
            </a:xfrm>
            <a:solidFill>
              <a:srgbClr val="FFFFFF"/>
            </a:solidFill>
          </p:grpSpPr>
          <p:sp>
            <p:nvSpPr>
              <p:cNvPr id="42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2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79" name="Group 278"/>
          <p:cNvGrpSpPr/>
          <p:nvPr/>
        </p:nvGrpSpPr>
        <p:grpSpPr>
          <a:xfrm>
            <a:off x="4869100" y="3513976"/>
            <a:ext cx="308954" cy="285826"/>
            <a:chOff x="1783313" y="3368994"/>
            <a:chExt cx="347472" cy="347472"/>
          </a:xfrm>
        </p:grpSpPr>
        <p:sp>
          <p:nvSpPr>
            <p:cNvPr id="416" name="Oval 415"/>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17" name="Group 416"/>
            <p:cNvGrpSpPr>
              <a:grpSpLocks noChangeAspect="1"/>
            </p:cNvGrpSpPr>
            <p:nvPr/>
          </p:nvGrpSpPr>
          <p:grpSpPr>
            <a:xfrm>
              <a:off x="1831283" y="3449863"/>
              <a:ext cx="251532" cy="185734"/>
              <a:chOff x="6858151" y="2192583"/>
              <a:chExt cx="614700" cy="453901"/>
            </a:xfrm>
            <a:solidFill>
              <a:srgbClr val="FFFFFF"/>
            </a:solidFill>
          </p:grpSpPr>
          <p:sp>
            <p:nvSpPr>
              <p:cNvPr id="418"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19"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80" name="Group 279"/>
          <p:cNvGrpSpPr/>
          <p:nvPr/>
        </p:nvGrpSpPr>
        <p:grpSpPr>
          <a:xfrm>
            <a:off x="6809146" y="3118833"/>
            <a:ext cx="308954" cy="285826"/>
            <a:chOff x="1783313" y="3368994"/>
            <a:chExt cx="347472" cy="347472"/>
          </a:xfrm>
        </p:grpSpPr>
        <p:sp>
          <p:nvSpPr>
            <p:cNvPr id="412" name="Oval 411"/>
            <p:cNvSpPr/>
            <p:nvPr/>
          </p:nvSpPr>
          <p:spPr>
            <a:xfrm>
              <a:off x="1783313" y="3368994"/>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413" name="Group 412"/>
            <p:cNvGrpSpPr>
              <a:grpSpLocks noChangeAspect="1"/>
            </p:cNvGrpSpPr>
            <p:nvPr/>
          </p:nvGrpSpPr>
          <p:grpSpPr>
            <a:xfrm>
              <a:off x="1831283" y="3449863"/>
              <a:ext cx="251532" cy="185734"/>
              <a:chOff x="6858151" y="2192583"/>
              <a:chExt cx="614700" cy="453901"/>
            </a:xfrm>
            <a:solidFill>
              <a:srgbClr val="FFFFFF"/>
            </a:solidFill>
          </p:grpSpPr>
          <p:sp>
            <p:nvSpPr>
              <p:cNvPr id="414"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sp>
            <p:nvSpPr>
              <p:cNvPr id="415"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788" dirty="0">
                  <a:solidFill>
                    <a:schemeClr val="bg1"/>
                  </a:solidFill>
                </a:endParaRPr>
              </a:p>
            </p:txBody>
          </p:sp>
        </p:grpSp>
      </p:grpSp>
      <p:grpSp>
        <p:nvGrpSpPr>
          <p:cNvPr id="281" name="Group 280"/>
          <p:cNvGrpSpPr/>
          <p:nvPr/>
        </p:nvGrpSpPr>
        <p:grpSpPr>
          <a:xfrm>
            <a:off x="4860353" y="4066068"/>
            <a:ext cx="406519" cy="376087"/>
            <a:chOff x="5394433" y="3010776"/>
            <a:chExt cx="347472" cy="347472"/>
          </a:xfrm>
        </p:grpSpPr>
        <p:sp>
          <p:nvSpPr>
            <p:cNvPr id="410" name="Oval 409"/>
            <p:cNvSpPr/>
            <p:nvPr/>
          </p:nvSpPr>
          <p:spPr>
            <a:xfrm>
              <a:off x="5394433" y="3010776"/>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411"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788" dirty="0"/>
            </a:p>
          </p:txBody>
        </p:sp>
      </p:grpSp>
      <p:grpSp>
        <p:nvGrpSpPr>
          <p:cNvPr id="282" name="Group 281"/>
          <p:cNvGrpSpPr/>
          <p:nvPr/>
        </p:nvGrpSpPr>
        <p:grpSpPr>
          <a:xfrm>
            <a:off x="7092046" y="4066068"/>
            <a:ext cx="406519" cy="376087"/>
            <a:chOff x="5394433" y="3010776"/>
            <a:chExt cx="347472" cy="347472"/>
          </a:xfrm>
        </p:grpSpPr>
        <p:sp>
          <p:nvSpPr>
            <p:cNvPr id="408" name="Oval 407"/>
            <p:cNvSpPr/>
            <p:nvPr/>
          </p:nvSpPr>
          <p:spPr>
            <a:xfrm>
              <a:off x="5394433" y="3010776"/>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409"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788" dirty="0"/>
            </a:p>
          </p:txBody>
        </p:sp>
      </p:grpSp>
      <p:grpSp>
        <p:nvGrpSpPr>
          <p:cNvPr id="283" name="Group 282"/>
          <p:cNvGrpSpPr/>
          <p:nvPr/>
        </p:nvGrpSpPr>
        <p:grpSpPr>
          <a:xfrm>
            <a:off x="3699557" y="4721250"/>
            <a:ext cx="495782" cy="100290"/>
            <a:chOff x="3524974" y="4015348"/>
            <a:chExt cx="557592" cy="298877"/>
          </a:xfrm>
        </p:grpSpPr>
        <p:cxnSp>
          <p:nvCxnSpPr>
            <p:cNvPr id="406" name="Straight Connector 405"/>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4765021" y="4657779"/>
            <a:ext cx="495782" cy="160464"/>
            <a:chOff x="3524974" y="4015348"/>
            <a:chExt cx="557592" cy="298877"/>
          </a:xfrm>
        </p:grpSpPr>
        <p:cxnSp>
          <p:nvCxnSpPr>
            <p:cNvPr id="404" name="Straight Connector 40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a:off x="5841639" y="4657779"/>
            <a:ext cx="495782" cy="160464"/>
            <a:chOff x="3524974" y="4015348"/>
            <a:chExt cx="557592" cy="298877"/>
          </a:xfrm>
        </p:grpSpPr>
        <p:cxnSp>
          <p:nvCxnSpPr>
            <p:cNvPr id="402" name="Straight Connector 40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3" name="Straight Connector 40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86" name="Group 285"/>
          <p:cNvGrpSpPr/>
          <p:nvPr/>
        </p:nvGrpSpPr>
        <p:grpSpPr>
          <a:xfrm>
            <a:off x="7134561" y="4657779"/>
            <a:ext cx="495782" cy="160464"/>
            <a:chOff x="3524974" y="4015348"/>
            <a:chExt cx="557592" cy="298877"/>
          </a:xfrm>
        </p:grpSpPr>
        <p:cxnSp>
          <p:nvCxnSpPr>
            <p:cNvPr id="400" name="Straight Connector 399"/>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87" name="Group 286"/>
          <p:cNvGrpSpPr/>
          <p:nvPr/>
        </p:nvGrpSpPr>
        <p:grpSpPr>
          <a:xfrm>
            <a:off x="8315685" y="4838301"/>
            <a:ext cx="308954" cy="285826"/>
            <a:chOff x="679450" y="3920225"/>
            <a:chExt cx="347472" cy="347472"/>
          </a:xfrm>
        </p:grpSpPr>
        <p:sp>
          <p:nvSpPr>
            <p:cNvPr id="396" name="Oval 395"/>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97" name="Group 396"/>
            <p:cNvGrpSpPr/>
            <p:nvPr/>
          </p:nvGrpSpPr>
          <p:grpSpPr>
            <a:xfrm>
              <a:off x="737694" y="3968008"/>
              <a:ext cx="230984" cy="228092"/>
              <a:chOff x="823643" y="3833985"/>
              <a:chExt cx="297635" cy="293909"/>
            </a:xfrm>
            <a:solidFill>
              <a:srgbClr val="FFFFFF"/>
            </a:solidFill>
          </p:grpSpPr>
          <p:sp>
            <p:nvSpPr>
              <p:cNvPr id="398"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9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88" name="Group 287"/>
          <p:cNvGrpSpPr/>
          <p:nvPr/>
        </p:nvGrpSpPr>
        <p:grpSpPr>
          <a:xfrm>
            <a:off x="8840563" y="4838301"/>
            <a:ext cx="308954" cy="285826"/>
            <a:chOff x="679450" y="3920225"/>
            <a:chExt cx="347472" cy="347472"/>
          </a:xfrm>
        </p:grpSpPr>
        <p:sp>
          <p:nvSpPr>
            <p:cNvPr id="392" name="Oval 391"/>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93" name="Group 392"/>
            <p:cNvGrpSpPr/>
            <p:nvPr/>
          </p:nvGrpSpPr>
          <p:grpSpPr>
            <a:xfrm>
              <a:off x="737694" y="3968008"/>
              <a:ext cx="230984" cy="228092"/>
              <a:chOff x="823643" y="3833985"/>
              <a:chExt cx="297635" cy="293909"/>
            </a:xfrm>
            <a:solidFill>
              <a:srgbClr val="FFFFFF"/>
            </a:solidFill>
          </p:grpSpPr>
          <p:sp>
            <p:nvSpPr>
              <p:cNvPr id="39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9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89" name="Group 288"/>
          <p:cNvGrpSpPr/>
          <p:nvPr/>
        </p:nvGrpSpPr>
        <p:grpSpPr>
          <a:xfrm>
            <a:off x="1411050" y="4066068"/>
            <a:ext cx="406519" cy="376087"/>
            <a:chOff x="1118526" y="2702321"/>
            <a:chExt cx="347472" cy="347472"/>
          </a:xfrm>
        </p:grpSpPr>
        <p:sp>
          <p:nvSpPr>
            <p:cNvPr id="390" name="Oval 389"/>
            <p:cNvSpPr/>
            <p:nvPr/>
          </p:nvSpPr>
          <p:spPr>
            <a:xfrm>
              <a:off x="1118526" y="2702321"/>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pic>
          <p:nvPicPr>
            <p:cNvPr id="391" name="Picture 390"/>
            <p:cNvPicPr>
              <a:picLocks noChangeAspect="1"/>
            </p:cNvPicPr>
            <p:nvPr/>
          </p:nvPicPr>
          <p:blipFill rotWithShape="1">
            <a:blip r:embed="rId3">
              <a:biLevel thresh="25000"/>
            </a:blip>
            <a:srcRect r="14012" b="14013"/>
            <a:stretch/>
          </p:blipFill>
          <p:spPr>
            <a:xfrm>
              <a:off x="1155923" y="2740323"/>
              <a:ext cx="272678" cy="271468"/>
            </a:xfrm>
            <a:prstGeom prst="ellipse">
              <a:avLst/>
            </a:prstGeom>
          </p:spPr>
        </p:pic>
      </p:grpSp>
      <p:sp>
        <p:nvSpPr>
          <p:cNvPr id="290" name="Rectangle 289"/>
          <p:cNvSpPr/>
          <p:nvPr/>
        </p:nvSpPr>
        <p:spPr>
          <a:xfrm>
            <a:off x="8228367" y="3596738"/>
            <a:ext cx="1055900" cy="1040992"/>
          </a:xfrm>
          <a:prstGeom prst="rect">
            <a:avLst/>
          </a:prstGeom>
          <a:noFill/>
          <a:ln>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err="1">
              <a:ln>
                <a:solidFill>
                  <a:srgbClr val="470A68"/>
                </a:solidFill>
              </a:ln>
              <a:solidFill>
                <a:schemeClr val="bg1"/>
              </a:solidFill>
            </a:endParaRPr>
          </a:p>
        </p:txBody>
      </p:sp>
      <p:sp>
        <p:nvSpPr>
          <p:cNvPr id="291" name="TextBox 290"/>
          <p:cNvSpPr txBox="1"/>
          <p:nvPr/>
        </p:nvSpPr>
        <p:spPr>
          <a:xfrm rot="16200000">
            <a:off x="7926928" y="4086412"/>
            <a:ext cx="646839" cy="328391"/>
          </a:xfrm>
          <a:prstGeom prst="rect">
            <a:avLst/>
          </a:prstGeom>
          <a:solidFill>
            <a:srgbClr val="470A68"/>
          </a:solidFill>
          <a:ln>
            <a:solidFill>
              <a:srgbClr val="470A68"/>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sz="600" dirty="0"/>
              <a:t>Environment</a:t>
            </a:r>
          </a:p>
        </p:txBody>
      </p:sp>
      <p:grpSp>
        <p:nvGrpSpPr>
          <p:cNvPr id="292" name="Group 291"/>
          <p:cNvGrpSpPr/>
          <p:nvPr/>
        </p:nvGrpSpPr>
        <p:grpSpPr>
          <a:xfrm>
            <a:off x="5826869" y="4066068"/>
            <a:ext cx="406519" cy="376087"/>
            <a:chOff x="6172592" y="3405194"/>
            <a:chExt cx="438802" cy="425979"/>
          </a:xfrm>
        </p:grpSpPr>
        <p:sp>
          <p:nvSpPr>
            <p:cNvPr id="388" name="Oval 387"/>
            <p:cNvSpPr/>
            <p:nvPr/>
          </p:nvSpPr>
          <p:spPr>
            <a:xfrm>
              <a:off x="6172592" y="3405194"/>
              <a:ext cx="438802" cy="42597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sp>
          <p:nvSpPr>
            <p:cNvPr id="389" name="Freeform 190"/>
            <p:cNvSpPr>
              <a:spLocks noEditPoints="1"/>
            </p:cNvSpPr>
            <p:nvPr/>
          </p:nvSpPr>
          <p:spPr bwMode="auto">
            <a:xfrm>
              <a:off x="6241545" y="3480222"/>
              <a:ext cx="305044" cy="238191"/>
            </a:xfrm>
            <a:custGeom>
              <a:avLst/>
              <a:gdLst/>
              <a:ahLst/>
              <a:cxnLst>
                <a:cxn ang="0">
                  <a:pos x="339" y="60"/>
                </a:cxn>
                <a:cxn ang="0">
                  <a:pos x="319" y="40"/>
                </a:cxn>
                <a:cxn ang="0">
                  <a:pos x="80" y="40"/>
                </a:cxn>
                <a:cxn ang="0">
                  <a:pos x="60" y="60"/>
                </a:cxn>
                <a:cxn ang="0">
                  <a:pos x="60" y="80"/>
                </a:cxn>
                <a:cxn ang="0">
                  <a:pos x="339" y="80"/>
                </a:cxn>
                <a:cxn ang="0">
                  <a:pos x="339" y="60"/>
                </a:cxn>
                <a:cxn ang="0">
                  <a:pos x="279" y="0"/>
                </a:cxn>
                <a:cxn ang="0">
                  <a:pos x="120" y="0"/>
                </a:cxn>
                <a:cxn ang="0">
                  <a:pos x="100" y="20"/>
                </a:cxn>
                <a:cxn ang="0">
                  <a:pos x="299" y="20"/>
                </a:cxn>
                <a:cxn ang="0">
                  <a:pos x="279" y="0"/>
                </a:cxn>
                <a:cxn ang="0">
                  <a:pos x="379" y="80"/>
                </a:cxn>
                <a:cxn ang="0">
                  <a:pos x="367" y="68"/>
                </a:cxn>
                <a:cxn ang="0">
                  <a:pos x="367" y="100"/>
                </a:cxn>
                <a:cxn ang="0">
                  <a:pos x="32" y="100"/>
                </a:cxn>
                <a:cxn ang="0">
                  <a:pos x="32" y="68"/>
                </a:cxn>
                <a:cxn ang="0">
                  <a:pos x="21" y="80"/>
                </a:cxn>
                <a:cxn ang="0">
                  <a:pos x="5" y="120"/>
                </a:cxn>
                <a:cxn ang="0">
                  <a:pos x="36" y="300"/>
                </a:cxn>
                <a:cxn ang="0">
                  <a:pos x="60" y="320"/>
                </a:cxn>
                <a:cxn ang="0">
                  <a:pos x="339" y="320"/>
                </a:cxn>
                <a:cxn ang="0">
                  <a:pos x="363" y="300"/>
                </a:cxn>
                <a:cxn ang="0">
                  <a:pos x="394" y="120"/>
                </a:cxn>
                <a:cxn ang="0">
                  <a:pos x="379" y="80"/>
                </a:cxn>
                <a:cxn ang="0">
                  <a:pos x="279" y="188"/>
                </a:cxn>
                <a:cxn ang="0">
                  <a:pos x="259" y="208"/>
                </a:cxn>
                <a:cxn ang="0">
                  <a:pos x="140" y="208"/>
                </a:cxn>
                <a:cxn ang="0">
                  <a:pos x="120" y="188"/>
                </a:cxn>
                <a:cxn ang="0">
                  <a:pos x="120" y="148"/>
                </a:cxn>
                <a:cxn ang="0">
                  <a:pos x="148" y="148"/>
                </a:cxn>
                <a:cxn ang="0">
                  <a:pos x="148" y="180"/>
                </a:cxn>
                <a:cxn ang="0">
                  <a:pos x="251" y="180"/>
                </a:cxn>
                <a:cxn ang="0">
                  <a:pos x="251" y="148"/>
                </a:cxn>
                <a:cxn ang="0">
                  <a:pos x="279" y="148"/>
                </a:cxn>
                <a:cxn ang="0">
                  <a:pos x="279" y="188"/>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cxnSp>
        <p:nvCxnSpPr>
          <p:cNvPr id="293" name="Elbow Connector 292"/>
          <p:cNvCxnSpPr/>
          <p:nvPr/>
        </p:nvCxnSpPr>
        <p:spPr>
          <a:xfrm flipV="1">
            <a:off x="2665098" y="3698941"/>
            <a:ext cx="2124939" cy="477796"/>
          </a:xfrm>
          <a:prstGeom prst="bentConnector3">
            <a:avLst>
              <a:gd name="adj1" fmla="val 363"/>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Elbow Connector 293"/>
          <p:cNvCxnSpPr/>
          <p:nvPr/>
        </p:nvCxnSpPr>
        <p:spPr>
          <a:xfrm>
            <a:off x="5178251" y="3694996"/>
            <a:ext cx="2068471" cy="300870"/>
          </a:xfrm>
          <a:prstGeom prst="bentConnector2">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a:off x="2567893" y="4223213"/>
            <a:ext cx="373907" cy="3636"/>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rot="5400000">
            <a:off x="8638306" y="4101950"/>
            <a:ext cx="1685110" cy="184319"/>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25" b="1" dirty="0">
                <a:solidFill>
                  <a:schemeClr val="bg1"/>
                </a:solidFill>
              </a:rPr>
              <a:t>Continuous Monitoring</a:t>
            </a:r>
          </a:p>
        </p:txBody>
      </p:sp>
      <p:grpSp>
        <p:nvGrpSpPr>
          <p:cNvPr id="297" name="Group 296"/>
          <p:cNvGrpSpPr/>
          <p:nvPr/>
        </p:nvGrpSpPr>
        <p:grpSpPr>
          <a:xfrm>
            <a:off x="8325330" y="3118833"/>
            <a:ext cx="308954" cy="285826"/>
            <a:chOff x="679450" y="3920225"/>
            <a:chExt cx="347472" cy="347472"/>
          </a:xfrm>
        </p:grpSpPr>
        <p:sp>
          <p:nvSpPr>
            <p:cNvPr id="384" name="Oval 383"/>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85" name="Group 384"/>
            <p:cNvGrpSpPr/>
            <p:nvPr/>
          </p:nvGrpSpPr>
          <p:grpSpPr>
            <a:xfrm>
              <a:off x="737694" y="3968008"/>
              <a:ext cx="230984" cy="228092"/>
              <a:chOff x="823643" y="3833985"/>
              <a:chExt cx="297635" cy="293909"/>
            </a:xfrm>
            <a:solidFill>
              <a:srgbClr val="FFFFFF"/>
            </a:solidFill>
          </p:grpSpPr>
          <p:sp>
            <p:nvSpPr>
              <p:cNvPr id="38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98" name="Group 297"/>
          <p:cNvGrpSpPr/>
          <p:nvPr/>
        </p:nvGrpSpPr>
        <p:grpSpPr>
          <a:xfrm>
            <a:off x="8850210" y="3118833"/>
            <a:ext cx="308954" cy="285826"/>
            <a:chOff x="679450" y="3920225"/>
            <a:chExt cx="347472" cy="347472"/>
          </a:xfrm>
        </p:grpSpPr>
        <p:sp>
          <p:nvSpPr>
            <p:cNvPr id="380" name="Oval 37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81" name="Group 380"/>
            <p:cNvGrpSpPr/>
            <p:nvPr/>
          </p:nvGrpSpPr>
          <p:grpSpPr>
            <a:xfrm>
              <a:off x="737694" y="3968008"/>
              <a:ext cx="230984" cy="228092"/>
              <a:chOff x="823643" y="3833985"/>
              <a:chExt cx="297635" cy="293909"/>
            </a:xfrm>
            <a:solidFill>
              <a:srgbClr val="FFFFFF"/>
            </a:solidFill>
          </p:grpSpPr>
          <p:sp>
            <p:nvSpPr>
              <p:cNvPr id="38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299" name="Group 298"/>
          <p:cNvGrpSpPr/>
          <p:nvPr/>
        </p:nvGrpSpPr>
        <p:grpSpPr>
          <a:xfrm>
            <a:off x="8490415" y="4657779"/>
            <a:ext cx="495782" cy="160464"/>
            <a:chOff x="3524974" y="4015348"/>
            <a:chExt cx="557592" cy="298877"/>
          </a:xfrm>
        </p:grpSpPr>
        <p:cxnSp>
          <p:nvCxnSpPr>
            <p:cNvPr id="378" name="Straight Connector 377"/>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9" name="Straight Connector 378"/>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00" name="Group 299"/>
          <p:cNvGrpSpPr/>
          <p:nvPr/>
        </p:nvGrpSpPr>
        <p:grpSpPr>
          <a:xfrm rot="10800000">
            <a:off x="8521391" y="3384788"/>
            <a:ext cx="495782" cy="245853"/>
            <a:chOff x="3524974" y="4015348"/>
            <a:chExt cx="557592" cy="298877"/>
          </a:xfrm>
        </p:grpSpPr>
        <p:cxnSp>
          <p:nvCxnSpPr>
            <p:cNvPr id="376" name="Straight Connector 375"/>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7" name="Straight Connector 376"/>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01" name="Group 300"/>
          <p:cNvGrpSpPr/>
          <p:nvPr/>
        </p:nvGrpSpPr>
        <p:grpSpPr>
          <a:xfrm>
            <a:off x="1966478" y="4838301"/>
            <a:ext cx="308954" cy="285826"/>
            <a:chOff x="679450" y="3920225"/>
            <a:chExt cx="347472" cy="347472"/>
          </a:xfrm>
        </p:grpSpPr>
        <p:sp>
          <p:nvSpPr>
            <p:cNvPr id="372" name="Oval 37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73" name="Group 372"/>
            <p:cNvGrpSpPr/>
            <p:nvPr/>
          </p:nvGrpSpPr>
          <p:grpSpPr>
            <a:xfrm>
              <a:off x="737694" y="3968008"/>
              <a:ext cx="230984" cy="228092"/>
              <a:chOff x="823643" y="3833985"/>
              <a:chExt cx="297635" cy="293909"/>
            </a:xfrm>
            <a:solidFill>
              <a:srgbClr val="FFFFFF"/>
            </a:solidFill>
          </p:grpSpPr>
          <p:sp>
            <p:nvSpPr>
              <p:cNvPr id="37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7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02" name="Group 301"/>
          <p:cNvGrpSpPr/>
          <p:nvPr/>
        </p:nvGrpSpPr>
        <p:grpSpPr>
          <a:xfrm>
            <a:off x="2506385" y="4838301"/>
            <a:ext cx="308954" cy="285826"/>
            <a:chOff x="679450" y="3920225"/>
            <a:chExt cx="347472" cy="347472"/>
          </a:xfrm>
        </p:grpSpPr>
        <p:sp>
          <p:nvSpPr>
            <p:cNvPr id="368" name="Oval 367"/>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69" name="Group 368"/>
            <p:cNvGrpSpPr/>
            <p:nvPr/>
          </p:nvGrpSpPr>
          <p:grpSpPr>
            <a:xfrm>
              <a:off x="737694" y="3968008"/>
              <a:ext cx="230984" cy="228092"/>
              <a:chOff x="823643" y="3833985"/>
              <a:chExt cx="297635" cy="293909"/>
            </a:xfrm>
            <a:solidFill>
              <a:srgbClr val="FFFFFF"/>
            </a:solidFill>
          </p:grpSpPr>
          <p:sp>
            <p:nvSpPr>
              <p:cNvPr id="370"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71"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03" name="Group 302"/>
          <p:cNvGrpSpPr/>
          <p:nvPr/>
        </p:nvGrpSpPr>
        <p:grpSpPr>
          <a:xfrm>
            <a:off x="2176895" y="4657779"/>
            <a:ext cx="495782" cy="160464"/>
            <a:chOff x="3524974" y="4015348"/>
            <a:chExt cx="557592" cy="298877"/>
          </a:xfrm>
        </p:grpSpPr>
        <p:cxnSp>
          <p:nvCxnSpPr>
            <p:cNvPr id="366" name="Straight Connector 365"/>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4" name="Group 303"/>
          <p:cNvGrpSpPr/>
          <p:nvPr/>
        </p:nvGrpSpPr>
        <p:grpSpPr>
          <a:xfrm rot="10800000">
            <a:off x="3690418" y="3527222"/>
            <a:ext cx="495782" cy="427945"/>
            <a:chOff x="3524974" y="4015348"/>
            <a:chExt cx="557592" cy="298877"/>
          </a:xfrm>
        </p:grpSpPr>
        <p:cxnSp>
          <p:nvCxnSpPr>
            <p:cNvPr id="364" name="Straight Connector 36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rot="10800000">
            <a:off x="6972999" y="3467203"/>
            <a:ext cx="495782" cy="506980"/>
            <a:chOff x="3524974" y="4015348"/>
            <a:chExt cx="557592" cy="298877"/>
          </a:xfrm>
        </p:grpSpPr>
        <p:cxnSp>
          <p:nvCxnSpPr>
            <p:cNvPr id="362" name="Straight Connector 36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3" name="Straight Connector 36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306" name="Straight Connector 305"/>
          <p:cNvCxnSpPr/>
          <p:nvPr/>
        </p:nvCxnSpPr>
        <p:spPr>
          <a:xfrm flipH="1" flipV="1">
            <a:off x="5023578" y="3819781"/>
            <a:ext cx="2239" cy="220638"/>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6051711" y="3118833"/>
            <a:ext cx="308954" cy="285826"/>
            <a:chOff x="679450" y="3920225"/>
            <a:chExt cx="347472" cy="347472"/>
          </a:xfrm>
        </p:grpSpPr>
        <p:sp>
          <p:nvSpPr>
            <p:cNvPr id="358" name="Oval 357"/>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9" name="Group 358"/>
            <p:cNvGrpSpPr/>
            <p:nvPr/>
          </p:nvGrpSpPr>
          <p:grpSpPr>
            <a:xfrm>
              <a:off x="737694" y="3968008"/>
              <a:ext cx="230984" cy="228092"/>
              <a:chOff x="823643" y="3833985"/>
              <a:chExt cx="297635" cy="293909"/>
            </a:xfrm>
            <a:solidFill>
              <a:srgbClr val="FFFFFF"/>
            </a:solidFill>
          </p:grpSpPr>
          <p:sp>
            <p:nvSpPr>
              <p:cNvPr id="360"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61"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sp>
        <p:nvSpPr>
          <p:cNvPr id="308" name="TextBox 307"/>
          <p:cNvSpPr txBox="1"/>
          <p:nvPr/>
        </p:nvSpPr>
        <p:spPr>
          <a:xfrm>
            <a:off x="5938401" y="2772328"/>
            <a:ext cx="754843" cy="303808"/>
          </a:xfrm>
          <a:prstGeom prst="rect">
            <a:avLst/>
          </a:prstGeom>
          <a:noFill/>
        </p:spPr>
        <p:txBody>
          <a:bodyPr wrap="none" rtlCol="0">
            <a:spAutoFit/>
          </a:bodyPr>
          <a:lstStyle/>
          <a:p>
            <a:r>
              <a:rPr lang="en-US" sz="600" dirty="0"/>
              <a:t>Incident</a:t>
            </a:r>
          </a:p>
          <a:p>
            <a:r>
              <a:rPr lang="en-US" sz="600" dirty="0"/>
              <a:t>management</a:t>
            </a:r>
          </a:p>
        </p:txBody>
      </p:sp>
      <p:cxnSp>
        <p:nvCxnSpPr>
          <p:cNvPr id="309" name="Straight Connector 308"/>
          <p:cNvCxnSpPr>
            <a:endCxn id="443" idx="4"/>
          </p:cNvCxnSpPr>
          <p:nvPr/>
        </p:nvCxnSpPr>
        <p:spPr>
          <a:xfrm flipH="1" flipV="1">
            <a:off x="3069732" y="3118833"/>
            <a:ext cx="5883" cy="221239"/>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0" name="Group 309"/>
          <p:cNvGrpSpPr/>
          <p:nvPr/>
        </p:nvGrpSpPr>
        <p:grpSpPr>
          <a:xfrm>
            <a:off x="5314152" y="3118833"/>
            <a:ext cx="308954" cy="285826"/>
            <a:chOff x="679450" y="3920225"/>
            <a:chExt cx="347472" cy="347472"/>
          </a:xfrm>
        </p:grpSpPr>
        <p:sp>
          <p:nvSpPr>
            <p:cNvPr id="354" name="Oval 353"/>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5" name="Group 354"/>
            <p:cNvGrpSpPr/>
            <p:nvPr/>
          </p:nvGrpSpPr>
          <p:grpSpPr>
            <a:xfrm>
              <a:off x="737694" y="3968008"/>
              <a:ext cx="230984" cy="228092"/>
              <a:chOff x="823643" y="3833985"/>
              <a:chExt cx="297635" cy="293909"/>
            </a:xfrm>
            <a:solidFill>
              <a:srgbClr val="FFFFFF"/>
            </a:solidFill>
          </p:grpSpPr>
          <p:sp>
            <p:nvSpPr>
              <p:cNvPr id="35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5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sp>
        <p:nvSpPr>
          <p:cNvPr id="311" name="TextBox 310"/>
          <p:cNvSpPr txBox="1"/>
          <p:nvPr/>
        </p:nvSpPr>
        <p:spPr>
          <a:xfrm>
            <a:off x="2777243" y="2772328"/>
            <a:ext cx="760545" cy="303808"/>
          </a:xfrm>
          <a:prstGeom prst="rect">
            <a:avLst/>
          </a:prstGeom>
          <a:noFill/>
        </p:spPr>
        <p:txBody>
          <a:bodyPr wrap="none" rtlCol="0">
            <a:spAutoFit/>
          </a:bodyPr>
          <a:lstStyle/>
          <a:p>
            <a:r>
              <a:rPr lang="en-US" sz="600" dirty="0"/>
              <a:t>Code Update</a:t>
            </a:r>
          </a:p>
          <a:p>
            <a:r>
              <a:rPr lang="en-US" sz="600" dirty="0"/>
              <a:t>Versioning</a:t>
            </a:r>
          </a:p>
        </p:txBody>
      </p:sp>
      <p:cxnSp>
        <p:nvCxnSpPr>
          <p:cNvPr id="312" name="Straight Connector 311"/>
          <p:cNvCxnSpPr/>
          <p:nvPr/>
        </p:nvCxnSpPr>
        <p:spPr>
          <a:xfrm flipH="1" flipV="1">
            <a:off x="5468027" y="3388739"/>
            <a:ext cx="5883" cy="221239"/>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914691" y="3118833"/>
            <a:ext cx="308954" cy="285826"/>
            <a:chOff x="679450" y="3920225"/>
            <a:chExt cx="347472" cy="347472"/>
          </a:xfrm>
        </p:grpSpPr>
        <p:sp>
          <p:nvSpPr>
            <p:cNvPr id="350" name="Oval 34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51" name="Group 350"/>
            <p:cNvGrpSpPr/>
            <p:nvPr/>
          </p:nvGrpSpPr>
          <p:grpSpPr>
            <a:xfrm>
              <a:off x="737694" y="3968008"/>
              <a:ext cx="230984" cy="228092"/>
              <a:chOff x="823643" y="3833985"/>
              <a:chExt cx="297635" cy="293909"/>
            </a:xfrm>
            <a:solidFill>
              <a:srgbClr val="FFFFFF"/>
            </a:solidFill>
          </p:grpSpPr>
          <p:sp>
            <p:nvSpPr>
              <p:cNvPr id="35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5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14" name="Group 313"/>
          <p:cNvGrpSpPr/>
          <p:nvPr/>
        </p:nvGrpSpPr>
        <p:grpSpPr>
          <a:xfrm>
            <a:off x="2454597" y="3118833"/>
            <a:ext cx="308954" cy="285826"/>
            <a:chOff x="679450" y="3920225"/>
            <a:chExt cx="347472" cy="347472"/>
          </a:xfrm>
        </p:grpSpPr>
        <p:sp>
          <p:nvSpPr>
            <p:cNvPr id="346" name="Oval 345"/>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47" name="Group 346"/>
            <p:cNvGrpSpPr/>
            <p:nvPr/>
          </p:nvGrpSpPr>
          <p:grpSpPr>
            <a:xfrm>
              <a:off x="737694" y="3968008"/>
              <a:ext cx="230984" cy="228092"/>
              <a:chOff x="823643" y="3833985"/>
              <a:chExt cx="297635" cy="293909"/>
            </a:xfrm>
            <a:solidFill>
              <a:srgbClr val="FFFFFF"/>
            </a:solidFill>
          </p:grpSpPr>
          <p:sp>
            <p:nvSpPr>
              <p:cNvPr id="348"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4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nvGrpSpPr>
          <p:cNvPr id="315" name="Group 314"/>
          <p:cNvGrpSpPr/>
          <p:nvPr/>
        </p:nvGrpSpPr>
        <p:grpSpPr>
          <a:xfrm rot="10800000">
            <a:off x="2123152" y="3500697"/>
            <a:ext cx="495782" cy="427945"/>
            <a:chOff x="3524974" y="4015348"/>
            <a:chExt cx="557592" cy="298877"/>
          </a:xfrm>
        </p:grpSpPr>
        <p:cxnSp>
          <p:nvCxnSpPr>
            <p:cNvPr id="344" name="Straight Connector 343"/>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16" name="Straight Connector 315"/>
          <p:cNvCxnSpPr/>
          <p:nvPr/>
        </p:nvCxnSpPr>
        <p:spPr>
          <a:xfrm flipH="1">
            <a:off x="1835906" y="4226840"/>
            <a:ext cx="396921" cy="3572"/>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TextBox 316"/>
          <p:cNvSpPr txBox="1"/>
          <p:nvPr/>
        </p:nvSpPr>
        <p:spPr>
          <a:xfrm>
            <a:off x="1783737" y="2771573"/>
            <a:ext cx="621815" cy="405077"/>
          </a:xfrm>
          <a:prstGeom prst="rect">
            <a:avLst/>
          </a:prstGeom>
          <a:noFill/>
        </p:spPr>
        <p:txBody>
          <a:bodyPr wrap="none" rtlCol="0">
            <a:spAutoFit/>
          </a:bodyPr>
          <a:lstStyle/>
          <a:p>
            <a:r>
              <a:rPr lang="en-US" sz="600" dirty="0"/>
              <a:t>Secure</a:t>
            </a:r>
          </a:p>
          <a:p>
            <a:r>
              <a:rPr lang="en-US" sz="600" dirty="0"/>
              <a:t> coding</a:t>
            </a:r>
          </a:p>
          <a:p>
            <a:r>
              <a:rPr lang="en-US" sz="600" dirty="0"/>
              <a:t>standards</a:t>
            </a:r>
          </a:p>
        </p:txBody>
      </p:sp>
      <p:sp>
        <p:nvSpPr>
          <p:cNvPr id="318" name="TextBox 317"/>
          <p:cNvSpPr txBox="1"/>
          <p:nvPr/>
        </p:nvSpPr>
        <p:spPr>
          <a:xfrm>
            <a:off x="1784427" y="5153794"/>
            <a:ext cx="790951" cy="303808"/>
          </a:xfrm>
          <a:prstGeom prst="rect">
            <a:avLst/>
          </a:prstGeom>
          <a:noFill/>
        </p:spPr>
        <p:txBody>
          <a:bodyPr wrap="none" rtlCol="0">
            <a:spAutoFit/>
          </a:bodyPr>
          <a:lstStyle/>
          <a:p>
            <a:r>
              <a:rPr lang="en-US" sz="600" dirty="0"/>
              <a:t>Security</a:t>
            </a:r>
          </a:p>
          <a:p>
            <a:r>
              <a:rPr lang="en-US" sz="600" dirty="0"/>
              <a:t>Requirements</a:t>
            </a:r>
          </a:p>
        </p:txBody>
      </p:sp>
      <p:sp>
        <p:nvSpPr>
          <p:cNvPr id="319" name="Freeform 5"/>
          <p:cNvSpPr>
            <a:spLocks noEditPoints="1"/>
          </p:cNvSpPr>
          <p:nvPr/>
        </p:nvSpPr>
        <p:spPr bwMode="auto">
          <a:xfrm>
            <a:off x="1341249" y="3163171"/>
            <a:ext cx="275414" cy="199412"/>
          </a:xfrm>
          <a:custGeom>
            <a:avLst/>
            <a:gdLst>
              <a:gd name="T0" fmla="*/ 126 w 152"/>
              <a:gd name="T1" fmla="*/ 18 h 131"/>
              <a:gd name="T2" fmla="*/ 76 w 152"/>
              <a:gd name="T3" fmla="*/ 0 h 131"/>
              <a:gd name="T4" fmla="*/ 14 w 152"/>
              <a:gd name="T5" fmla="*/ 120 h 131"/>
              <a:gd name="T6" fmla="*/ 8 w 152"/>
              <a:gd name="T7" fmla="*/ 80 h 131"/>
              <a:gd name="T8" fmla="*/ 38 w 152"/>
              <a:gd name="T9" fmla="*/ 114 h 131"/>
              <a:gd name="T10" fmla="*/ 48 w 152"/>
              <a:gd name="T11" fmla="*/ 120 h 131"/>
              <a:gd name="T12" fmla="*/ 48 w 152"/>
              <a:gd name="T13" fmla="*/ 118 h 131"/>
              <a:gd name="T14" fmla="*/ 72 w 152"/>
              <a:gd name="T15" fmla="*/ 120 h 131"/>
              <a:gd name="T16" fmla="*/ 80 w 152"/>
              <a:gd name="T17" fmla="*/ 112 h 131"/>
              <a:gd name="T18" fmla="*/ 101 w 152"/>
              <a:gd name="T19" fmla="*/ 125 h 131"/>
              <a:gd name="T20" fmla="*/ 111 w 152"/>
              <a:gd name="T21" fmla="*/ 122 h 131"/>
              <a:gd name="T22" fmla="*/ 128 w 152"/>
              <a:gd name="T23" fmla="*/ 125 h 131"/>
              <a:gd name="T24" fmla="*/ 134 w 152"/>
              <a:gd name="T25" fmla="*/ 124 h 131"/>
              <a:gd name="T26" fmla="*/ 152 w 152"/>
              <a:gd name="T27" fmla="*/ 80 h 131"/>
              <a:gd name="T28" fmla="*/ 32 w 152"/>
              <a:gd name="T29" fmla="*/ 72 h 131"/>
              <a:gd name="T30" fmla="*/ 26 w 152"/>
              <a:gd name="T31" fmla="*/ 30 h 131"/>
              <a:gd name="T32" fmla="*/ 32 w 152"/>
              <a:gd name="T33" fmla="*/ 72 h 131"/>
              <a:gd name="T34" fmla="*/ 52 w 152"/>
              <a:gd name="T35" fmla="*/ 13 h 131"/>
              <a:gd name="T36" fmla="*/ 32 w 152"/>
              <a:gd name="T37" fmla="*/ 24 h 131"/>
              <a:gd name="T38" fmla="*/ 45 w 152"/>
              <a:gd name="T39" fmla="*/ 111 h 131"/>
              <a:gd name="T40" fmla="*/ 72 w 152"/>
              <a:gd name="T41" fmla="*/ 80 h 131"/>
              <a:gd name="T42" fmla="*/ 72 w 152"/>
              <a:gd name="T43" fmla="*/ 72 h 131"/>
              <a:gd name="T44" fmla="*/ 45 w 152"/>
              <a:gd name="T45" fmla="*/ 41 h 131"/>
              <a:gd name="T46" fmla="*/ 72 w 152"/>
              <a:gd name="T47" fmla="*/ 72 h 131"/>
              <a:gd name="T48" fmla="*/ 48 w 152"/>
              <a:gd name="T49" fmla="*/ 34 h 131"/>
              <a:gd name="T50" fmla="*/ 72 w 152"/>
              <a:gd name="T51" fmla="*/ 40 h 131"/>
              <a:gd name="T52" fmla="*/ 111 w 152"/>
              <a:gd name="T53" fmla="*/ 30 h 131"/>
              <a:gd name="T54" fmla="*/ 120 w 152"/>
              <a:gd name="T55" fmla="*/ 24 h 131"/>
              <a:gd name="T56" fmla="*/ 104 w 152"/>
              <a:gd name="T57" fmla="*/ 34 h 131"/>
              <a:gd name="T58" fmla="*/ 80 w 152"/>
              <a:gd name="T59" fmla="*/ 9 h 131"/>
              <a:gd name="T60" fmla="*/ 80 w 152"/>
              <a:gd name="T61" fmla="*/ 104 h 131"/>
              <a:gd name="T62" fmla="*/ 112 w 152"/>
              <a:gd name="T63" fmla="*/ 80 h 131"/>
              <a:gd name="T64" fmla="*/ 80 w 152"/>
              <a:gd name="T65" fmla="*/ 72 h 131"/>
              <a:gd name="T66" fmla="*/ 107 w 152"/>
              <a:gd name="T67" fmla="*/ 41 h 131"/>
              <a:gd name="T68" fmla="*/ 80 w 152"/>
              <a:gd name="T69" fmla="*/ 72 h 131"/>
              <a:gd name="T70" fmla="*/ 114 w 152"/>
              <a:gd name="T71" fmla="*/ 114 h 131"/>
              <a:gd name="T72" fmla="*/ 144 w 152"/>
              <a:gd name="T73" fmla="*/ 80 h 131"/>
              <a:gd name="T74" fmla="*/ 120 w 152"/>
              <a:gd name="T75" fmla="*/ 72 h 131"/>
              <a:gd name="T76" fmla="*/ 126 w 152"/>
              <a:gd name="T77" fmla="*/ 30 h 131"/>
              <a:gd name="T78" fmla="*/ 120 w 152"/>
              <a:gd name="T79"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31">
                <a:moveTo>
                  <a:pt x="152" y="72"/>
                </a:moveTo>
                <a:cubicBezTo>
                  <a:pt x="151" y="51"/>
                  <a:pt x="141" y="32"/>
                  <a:pt x="126" y="18"/>
                </a:cubicBezTo>
                <a:cubicBezTo>
                  <a:pt x="126" y="18"/>
                  <a:pt x="126" y="18"/>
                  <a:pt x="126" y="18"/>
                </a:cubicBezTo>
                <a:cubicBezTo>
                  <a:pt x="112" y="7"/>
                  <a:pt x="95" y="0"/>
                  <a:pt x="76" y="0"/>
                </a:cubicBezTo>
                <a:cubicBezTo>
                  <a:pt x="34" y="0"/>
                  <a:pt x="0" y="34"/>
                  <a:pt x="0" y="76"/>
                </a:cubicBezTo>
                <a:cubicBezTo>
                  <a:pt x="0" y="92"/>
                  <a:pt x="5" y="108"/>
                  <a:pt x="14" y="120"/>
                </a:cubicBezTo>
                <a:cubicBezTo>
                  <a:pt x="24" y="120"/>
                  <a:pt x="24" y="120"/>
                  <a:pt x="24" y="120"/>
                </a:cubicBezTo>
                <a:cubicBezTo>
                  <a:pt x="15" y="109"/>
                  <a:pt x="9" y="95"/>
                  <a:pt x="8" y="80"/>
                </a:cubicBezTo>
                <a:cubicBezTo>
                  <a:pt x="32" y="80"/>
                  <a:pt x="32" y="80"/>
                  <a:pt x="32" y="80"/>
                </a:cubicBezTo>
                <a:cubicBezTo>
                  <a:pt x="32" y="92"/>
                  <a:pt x="35" y="104"/>
                  <a:pt x="38" y="114"/>
                </a:cubicBezTo>
                <a:cubicBezTo>
                  <a:pt x="35" y="116"/>
                  <a:pt x="32" y="118"/>
                  <a:pt x="30" y="120"/>
                </a:cubicBezTo>
                <a:cubicBezTo>
                  <a:pt x="48" y="120"/>
                  <a:pt x="48" y="120"/>
                  <a:pt x="48" y="120"/>
                </a:cubicBezTo>
                <a:cubicBezTo>
                  <a:pt x="49" y="120"/>
                  <a:pt x="49" y="120"/>
                  <a:pt x="49" y="120"/>
                </a:cubicBezTo>
                <a:cubicBezTo>
                  <a:pt x="48" y="119"/>
                  <a:pt x="48" y="119"/>
                  <a:pt x="48" y="118"/>
                </a:cubicBezTo>
                <a:cubicBezTo>
                  <a:pt x="55" y="115"/>
                  <a:pt x="63" y="113"/>
                  <a:pt x="72" y="112"/>
                </a:cubicBezTo>
                <a:cubicBezTo>
                  <a:pt x="72" y="120"/>
                  <a:pt x="72" y="120"/>
                  <a:pt x="72" y="120"/>
                </a:cubicBezTo>
                <a:cubicBezTo>
                  <a:pt x="80" y="120"/>
                  <a:pt x="80" y="120"/>
                  <a:pt x="80" y="120"/>
                </a:cubicBezTo>
                <a:cubicBezTo>
                  <a:pt x="80" y="112"/>
                  <a:pt x="80" y="112"/>
                  <a:pt x="80" y="112"/>
                </a:cubicBezTo>
                <a:cubicBezTo>
                  <a:pt x="89" y="113"/>
                  <a:pt x="97" y="115"/>
                  <a:pt x="104" y="118"/>
                </a:cubicBezTo>
                <a:cubicBezTo>
                  <a:pt x="103" y="121"/>
                  <a:pt x="102" y="123"/>
                  <a:pt x="101" y="125"/>
                </a:cubicBezTo>
                <a:cubicBezTo>
                  <a:pt x="103" y="127"/>
                  <a:pt x="105" y="129"/>
                  <a:pt x="106" y="131"/>
                </a:cubicBezTo>
                <a:cubicBezTo>
                  <a:pt x="108" y="129"/>
                  <a:pt x="109" y="125"/>
                  <a:pt x="111" y="122"/>
                </a:cubicBezTo>
                <a:cubicBezTo>
                  <a:pt x="114" y="124"/>
                  <a:pt x="116" y="125"/>
                  <a:pt x="118" y="127"/>
                </a:cubicBezTo>
                <a:cubicBezTo>
                  <a:pt x="121" y="126"/>
                  <a:pt x="125" y="125"/>
                  <a:pt x="128" y="125"/>
                </a:cubicBezTo>
                <a:cubicBezTo>
                  <a:pt x="130" y="125"/>
                  <a:pt x="131" y="125"/>
                  <a:pt x="133" y="125"/>
                </a:cubicBezTo>
                <a:cubicBezTo>
                  <a:pt x="133" y="125"/>
                  <a:pt x="134" y="125"/>
                  <a:pt x="134" y="124"/>
                </a:cubicBezTo>
                <a:cubicBezTo>
                  <a:pt x="145" y="112"/>
                  <a:pt x="151" y="97"/>
                  <a:pt x="152" y="80"/>
                </a:cubicBezTo>
                <a:cubicBezTo>
                  <a:pt x="152" y="80"/>
                  <a:pt x="152" y="80"/>
                  <a:pt x="152" y="80"/>
                </a:cubicBezTo>
                <a:cubicBezTo>
                  <a:pt x="152" y="72"/>
                  <a:pt x="152" y="72"/>
                  <a:pt x="152" y="72"/>
                </a:cubicBezTo>
                <a:close/>
                <a:moveTo>
                  <a:pt x="32" y="72"/>
                </a:moveTo>
                <a:cubicBezTo>
                  <a:pt x="8" y="72"/>
                  <a:pt x="8" y="72"/>
                  <a:pt x="8" y="72"/>
                </a:cubicBezTo>
                <a:cubicBezTo>
                  <a:pt x="9" y="56"/>
                  <a:pt x="16" y="41"/>
                  <a:pt x="26" y="30"/>
                </a:cubicBezTo>
                <a:cubicBezTo>
                  <a:pt x="30" y="33"/>
                  <a:pt x="34" y="35"/>
                  <a:pt x="38" y="38"/>
                </a:cubicBezTo>
                <a:cubicBezTo>
                  <a:pt x="35" y="48"/>
                  <a:pt x="32" y="60"/>
                  <a:pt x="32" y="72"/>
                </a:cubicBezTo>
                <a:close/>
                <a:moveTo>
                  <a:pt x="32" y="24"/>
                </a:moveTo>
                <a:cubicBezTo>
                  <a:pt x="38" y="19"/>
                  <a:pt x="45" y="15"/>
                  <a:pt x="52" y="13"/>
                </a:cubicBezTo>
                <a:cubicBezTo>
                  <a:pt x="48" y="17"/>
                  <a:pt x="44" y="23"/>
                  <a:pt x="41" y="30"/>
                </a:cubicBezTo>
                <a:cubicBezTo>
                  <a:pt x="38" y="28"/>
                  <a:pt x="35" y="26"/>
                  <a:pt x="32" y="24"/>
                </a:cubicBezTo>
                <a:close/>
                <a:moveTo>
                  <a:pt x="72" y="104"/>
                </a:moveTo>
                <a:cubicBezTo>
                  <a:pt x="62" y="105"/>
                  <a:pt x="53" y="107"/>
                  <a:pt x="45" y="111"/>
                </a:cubicBezTo>
                <a:cubicBezTo>
                  <a:pt x="42" y="102"/>
                  <a:pt x="40" y="91"/>
                  <a:pt x="40" y="80"/>
                </a:cubicBezTo>
                <a:cubicBezTo>
                  <a:pt x="72" y="80"/>
                  <a:pt x="72" y="80"/>
                  <a:pt x="72" y="80"/>
                </a:cubicBezTo>
                <a:lnTo>
                  <a:pt x="72" y="104"/>
                </a:lnTo>
                <a:close/>
                <a:moveTo>
                  <a:pt x="72" y="72"/>
                </a:moveTo>
                <a:cubicBezTo>
                  <a:pt x="40" y="72"/>
                  <a:pt x="40" y="72"/>
                  <a:pt x="40" y="72"/>
                </a:cubicBezTo>
                <a:cubicBezTo>
                  <a:pt x="40" y="61"/>
                  <a:pt x="42" y="51"/>
                  <a:pt x="45" y="41"/>
                </a:cubicBezTo>
                <a:cubicBezTo>
                  <a:pt x="53" y="45"/>
                  <a:pt x="62" y="47"/>
                  <a:pt x="72" y="48"/>
                </a:cubicBezTo>
                <a:lnTo>
                  <a:pt x="72" y="72"/>
                </a:lnTo>
                <a:close/>
                <a:moveTo>
                  <a:pt x="72" y="40"/>
                </a:moveTo>
                <a:cubicBezTo>
                  <a:pt x="63" y="39"/>
                  <a:pt x="55" y="37"/>
                  <a:pt x="48" y="34"/>
                </a:cubicBezTo>
                <a:cubicBezTo>
                  <a:pt x="54" y="20"/>
                  <a:pt x="62" y="11"/>
                  <a:pt x="72" y="9"/>
                </a:cubicBezTo>
                <a:lnTo>
                  <a:pt x="72" y="40"/>
                </a:lnTo>
                <a:close/>
                <a:moveTo>
                  <a:pt x="120" y="24"/>
                </a:moveTo>
                <a:cubicBezTo>
                  <a:pt x="117" y="26"/>
                  <a:pt x="114" y="28"/>
                  <a:pt x="111" y="30"/>
                </a:cubicBezTo>
                <a:cubicBezTo>
                  <a:pt x="108" y="23"/>
                  <a:pt x="104" y="17"/>
                  <a:pt x="100" y="13"/>
                </a:cubicBezTo>
                <a:cubicBezTo>
                  <a:pt x="107" y="15"/>
                  <a:pt x="114" y="19"/>
                  <a:pt x="120" y="24"/>
                </a:cubicBezTo>
                <a:close/>
                <a:moveTo>
                  <a:pt x="80" y="9"/>
                </a:moveTo>
                <a:cubicBezTo>
                  <a:pt x="90" y="11"/>
                  <a:pt x="98" y="20"/>
                  <a:pt x="104" y="34"/>
                </a:cubicBezTo>
                <a:cubicBezTo>
                  <a:pt x="97" y="37"/>
                  <a:pt x="89" y="39"/>
                  <a:pt x="80" y="40"/>
                </a:cubicBezTo>
                <a:lnTo>
                  <a:pt x="80" y="9"/>
                </a:lnTo>
                <a:close/>
                <a:moveTo>
                  <a:pt x="107" y="111"/>
                </a:moveTo>
                <a:cubicBezTo>
                  <a:pt x="99" y="107"/>
                  <a:pt x="90" y="105"/>
                  <a:pt x="80" y="104"/>
                </a:cubicBezTo>
                <a:cubicBezTo>
                  <a:pt x="80" y="80"/>
                  <a:pt x="80" y="80"/>
                  <a:pt x="80" y="80"/>
                </a:cubicBezTo>
                <a:cubicBezTo>
                  <a:pt x="112" y="80"/>
                  <a:pt x="112" y="80"/>
                  <a:pt x="112" y="80"/>
                </a:cubicBezTo>
                <a:cubicBezTo>
                  <a:pt x="112" y="91"/>
                  <a:pt x="110" y="102"/>
                  <a:pt x="107" y="111"/>
                </a:cubicBezTo>
                <a:close/>
                <a:moveTo>
                  <a:pt x="80" y="72"/>
                </a:moveTo>
                <a:cubicBezTo>
                  <a:pt x="80" y="48"/>
                  <a:pt x="80" y="48"/>
                  <a:pt x="80" y="48"/>
                </a:cubicBezTo>
                <a:cubicBezTo>
                  <a:pt x="90" y="47"/>
                  <a:pt x="99" y="45"/>
                  <a:pt x="107" y="41"/>
                </a:cubicBezTo>
                <a:cubicBezTo>
                  <a:pt x="110" y="51"/>
                  <a:pt x="112" y="61"/>
                  <a:pt x="112" y="72"/>
                </a:cubicBezTo>
                <a:lnTo>
                  <a:pt x="80" y="72"/>
                </a:lnTo>
                <a:close/>
                <a:moveTo>
                  <a:pt x="125" y="122"/>
                </a:moveTo>
                <a:cubicBezTo>
                  <a:pt x="122" y="119"/>
                  <a:pt x="118" y="117"/>
                  <a:pt x="114" y="114"/>
                </a:cubicBezTo>
                <a:cubicBezTo>
                  <a:pt x="117" y="104"/>
                  <a:pt x="120" y="92"/>
                  <a:pt x="120" y="80"/>
                </a:cubicBezTo>
                <a:cubicBezTo>
                  <a:pt x="144" y="80"/>
                  <a:pt x="144" y="80"/>
                  <a:pt x="144" y="80"/>
                </a:cubicBezTo>
                <a:cubicBezTo>
                  <a:pt x="143" y="96"/>
                  <a:pt x="136" y="111"/>
                  <a:pt x="125" y="122"/>
                </a:cubicBezTo>
                <a:close/>
                <a:moveTo>
                  <a:pt x="120" y="72"/>
                </a:moveTo>
                <a:cubicBezTo>
                  <a:pt x="120" y="60"/>
                  <a:pt x="117" y="48"/>
                  <a:pt x="114" y="38"/>
                </a:cubicBezTo>
                <a:cubicBezTo>
                  <a:pt x="118" y="35"/>
                  <a:pt x="122" y="33"/>
                  <a:pt x="126" y="30"/>
                </a:cubicBezTo>
                <a:cubicBezTo>
                  <a:pt x="136" y="41"/>
                  <a:pt x="143" y="56"/>
                  <a:pt x="144" y="72"/>
                </a:cubicBezTo>
                <a:lnTo>
                  <a:pt x="120" y="72"/>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20" name="Freeform 6"/>
          <p:cNvSpPr>
            <a:spLocks/>
          </p:cNvSpPr>
          <p:nvPr/>
        </p:nvSpPr>
        <p:spPr bwMode="auto">
          <a:xfrm>
            <a:off x="1305757" y="3366078"/>
            <a:ext cx="213986" cy="155583"/>
          </a:xfrm>
          <a:custGeom>
            <a:avLst/>
            <a:gdLst>
              <a:gd name="T0" fmla="*/ 212 w 225"/>
              <a:gd name="T1" fmla="*/ 4 h 96"/>
              <a:gd name="T2" fmla="*/ 205 w 225"/>
              <a:gd name="T3" fmla="*/ 6 h 96"/>
              <a:gd name="T4" fmla="*/ 200 w 225"/>
              <a:gd name="T5" fmla="*/ 5 h 96"/>
              <a:gd name="T6" fmla="*/ 192 w 225"/>
              <a:gd name="T7" fmla="*/ 8 h 96"/>
              <a:gd name="T8" fmla="*/ 168 w 225"/>
              <a:gd name="T9" fmla="*/ 32 h 96"/>
              <a:gd name="T10" fmla="*/ 132 w 225"/>
              <a:gd name="T11" fmla="*/ 32 h 96"/>
              <a:gd name="T12" fmla="*/ 116 w 225"/>
              <a:gd name="T13" fmla="*/ 24 h 96"/>
              <a:gd name="T14" fmla="*/ 160 w 225"/>
              <a:gd name="T15" fmla="*/ 24 h 96"/>
              <a:gd name="T16" fmla="*/ 172 w 225"/>
              <a:gd name="T17" fmla="*/ 12 h 96"/>
              <a:gd name="T18" fmla="*/ 160 w 225"/>
              <a:gd name="T19" fmla="*/ 0 h 96"/>
              <a:gd name="T20" fmla="*/ 120 w 225"/>
              <a:gd name="T21" fmla="*/ 0 h 96"/>
              <a:gd name="T22" fmla="*/ 72 w 225"/>
              <a:gd name="T23" fmla="*/ 0 h 96"/>
              <a:gd name="T24" fmla="*/ 0 w 225"/>
              <a:gd name="T25" fmla="*/ 36 h 96"/>
              <a:gd name="T26" fmla="*/ 0 w 225"/>
              <a:gd name="T27" fmla="*/ 96 h 96"/>
              <a:gd name="T28" fmla="*/ 80 w 225"/>
              <a:gd name="T29" fmla="*/ 56 h 96"/>
              <a:gd name="T30" fmla="*/ 108 w 225"/>
              <a:gd name="T31" fmla="*/ 68 h 96"/>
              <a:gd name="T32" fmla="*/ 176 w 225"/>
              <a:gd name="T33" fmla="*/ 68 h 96"/>
              <a:gd name="T34" fmla="*/ 220 w 225"/>
              <a:gd name="T35" fmla="*/ 24 h 96"/>
              <a:gd name="T36" fmla="*/ 220 w 225"/>
              <a:gd name="T37" fmla="*/ 7 h 96"/>
              <a:gd name="T38" fmla="*/ 212 w 225"/>
              <a:gd name="T3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96">
                <a:moveTo>
                  <a:pt x="212" y="4"/>
                </a:moveTo>
                <a:cubicBezTo>
                  <a:pt x="210" y="4"/>
                  <a:pt x="207" y="4"/>
                  <a:pt x="205" y="6"/>
                </a:cubicBezTo>
                <a:cubicBezTo>
                  <a:pt x="204" y="5"/>
                  <a:pt x="202" y="5"/>
                  <a:pt x="200" y="5"/>
                </a:cubicBezTo>
                <a:cubicBezTo>
                  <a:pt x="197" y="5"/>
                  <a:pt x="194" y="6"/>
                  <a:pt x="192" y="8"/>
                </a:cubicBezTo>
                <a:cubicBezTo>
                  <a:pt x="168" y="32"/>
                  <a:pt x="168" y="32"/>
                  <a:pt x="168" y="32"/>
                </a:cubicBezTo>
                <a:cubicBezTo>
                  <a:pt x="132" y="32"/>
                  <a:pt x="132" y="32"/>
                  <a:pt x="132" y="32"/>
                </a:cubicBezTo>
                <a:cubicBezTo>
                  <a:pt x="116" y="24"/>
                  <a:pt x="116" y="24"/>
                  <a:pt x="116" y="24"/>
                </a:cubicBezTo>
                <a:cubicBezTo>
                  <a:pt x="160" y="24"/>
                  <a:pt x="160" y="24"/>
                  <a:pt x="160" y="24"/>
                </a:cubicBezTo>
                <a:cubicBezTo>
                  <a:pt x="167" y="24"/>
                  <a:pt x="172" y="19"/>
                  <a:pt x="172" y="12"/>
                </a:cubicBezTo>
                <a:cubicBezTo>
                  <a:pt x="172" y="5"/>
                  <a:pt x="167" y="0"/>
                  <a:pt x="160" y="0"/>
                </a:cubicBezTo>
                <a:cubicBezTo>
                  <a:pt x="120" y="0"/>
                  <a:pt x="120" y="0"/>
                  <a:pt x="120" y="0"/>
                </a:cubicBezTo>
                <a:cubicBezTo>
                  <a:pt x="72" y="0"/>
                  <a:pt x="72" y="0"/>
                  <a:pt x="72" y="0"/>
                </a:cubicBezTo>
                <a:cubicBezTo>
                  <a:pt x="0" y="36"/>
                  <a:pt x="0" y="36"/>
                  <a:pt x="0" y="36"/>
                </a:cubicBezTo>
                <a:cubicBezTo>
                  <a:pt x="0" y="96"/>
                  <a:pt x="0" y="96"/>
                  <a:pt x="0" y="96"/>
                </a:cubicBezTo>
                <a:cubicBezTo>
                  <a:pt x="80" y="56"/>
                  <a:pt x="80" y="56"/>
                  <a:pt x="80" y="56"/>
                </a:cubicBezTo>
                <a:cubicBezTo>
                  <a:pt x="108" y="68"/>
                  <a:pt x="108" y="68"/>
                  <a:pt x="108" y="68"/>
                </a:cubicBezTo>
                <a:cubicBezTo>
                  <a:pt x="176" y="68"/>
                  <a:pt x="176" y="68"/>
                  <a:pt x="176" y="68"/>
                </a:cubicBezTo>
                <a:cubicBezTo>
                  <a:pt x="220" y="24"/>
                  <a:pt x="220" y="24"/>
                  <a:pt x="220" y="24"/>
                </a:cubicBezTo>
                <a:cubicBezTo>
                  <a:pt x="225" y="19"/>
                  <a:pt x="225" y="12"/>
                  <a:pt x="220" y="7"/>
                </a:cubicBezTo>
                <a:cubicBezTo>
                  <a:pt x="218" y="5"/>
                  <a:pt x="215" y="4"/>
                  <a:pt x="212" y="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grpSp>
        <p:nvGrpSpPr>
          <p:cNvPr id="321" name="Group 320"/>
          <p:cNvGrpSpPr/>
          <p:nvPr/>
        </p:nvGrpSpPr>
        <p:grpSpPr>
          <a:xfrm>
            <a:off x="3731249" y="4066068"/>
            <a:ext cx="406519" cy="376087"/>
            <a:chOff x="8180522" y="459396"/>
            <a:chExt cx="612752" cy="612752"/>
          </a:xfrm>
        </p:grpSpPr>
        <p:sp>
          <p:nvSpPr>
            <p:cNvPr id="332" name="Oval 331"/>
            <p:cNvSpPr/>
            <p:nvPr/>
          </p:nvSpPr>
          <p:spPr>
            <a:xfrm>
              <a:off x="8180522" y="459396"/>
              <a:ext cx="612752" cy="6127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l"/>
              <a:endParaRPr lang="en-US" sz="1125" dirty="0">
                <a:solidFill>
                  <a:schemeClr val="bg1"/>
                </a:solidFill>
              </a:endParaRPr>
            </a:p>
          </p:txBody>
        </p:sp>
        <p:grpSp>
          <p:nvGrpSpPr>
            <p:cNvPr id="333" name="Group 332"/>
            <p:cNvGrpSpPr/>
            <p:nvPr/>
          </p:nvGrpSpPr>
          <p:grpSpPr>
            <a:xfrm>
              <a:off x="8298009" y="568669"/>
              <a:ext cx="434387" cy="368137"/>
              <a:chOff x="8423275" y="233363"/>
              <a:chExt cx="1090613" cy="995362"/>
            </a:xfrm>
            <a:solidFill>
              <a:schemeClr val="bg1"/>
            </a:solidFill>
          </p:grpSpPr>
          <p:sp>
            <p:nvSpPr>
              <p:cNvPr id="334" name="Freeform 187"/>
              <p:cNvSpPr>
                <a:spLocks/>
              </p:cNvSpPr>
              <p:nvPr/>
            </p:nvSpPr>
            <p:spPr bwMode="auto">
              <a:xfrm>
                <a:off x="9332913" y="1111250"/>
                <a:ext cx="180975" cy="117475"/>
              </a:xfrm>
              <a:custGeom>
                <a:avLst/>
                <a:gdLst>
                  <a:gd name="T0" fmla="*/ 48 w 48"/>
                  <a:gd name="T1" fmla="*/ 7 h 31"/>
                  <a:gd name="T2" fmla="*/ 48 w 48"/>
                  <a:gd name="T3" fmla="*/ 24 h 31"/>
                  <a:gd name="T4" fmla="*/ 42 w 48"/>
                  <a:gd name="T5" fmla="*/ 31 h 31"/>
                  <a:gd name="T6" fmla="*/ 7 w 48"/>
                  <a:gd name="T7" fmla="*/ 31 h 31"/>
                  <a:gd name="T8" fmla="*/ 0 w 48"/>
                  <a:gd name="T9" fmla="*/ 24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4"/>
                      <a:pt x="48" y="24"/>
                      <a:pt x="48" y="24"/>
                    </a:cubicBezTo>
                    <a:cubicBezTo>
                      <a:pt x="48" y="28"/>
                      <a:pt x="45" y="31"/>
                      <a:pt x="42" y="31"/>
                    </a:cubicBezTo>
                    <a:cubicBezTo>
                      <a:pt x="7" y="31"/>
                      <a:pt x="7" y="31"/>
                      <a:pt x="7" y="31"/>
                    </a:cubicBezTo>
                    <a:cubicBezTo>
                      <a:pt x="3" y="31"/>
                      <a:pt x="0" y="28"/>
                      <a:pt x="0" y="24"/>
                    </a:cubicBezTo>
                    <a:cubicBezTo>
                      <a:pt x="0" y="7"/>
                      <a:pt x="0" y="7"/>
                      <a:pt x="0" y="7"/>
                    </a:cubicBezTo>
                    <a:cubicBezTo>
                      <a:pt x="0" y="3"/>
                      <a:pt x="3" y="0"/>
                      <a:pt x="7" y="0"/>
                    </a:cubicBezTo>
                    <a:cubicBezTo>
                      <a:pt x="42" y="0"/>
                      <a:pt x="42" y="0"/>
                      <a:pt x="42" y="0"/>
                    </a:cubicBezTo>
                    <a:cubicBezTo>
                      <a:pt x="45" y="0"/>
                      <a:pt x="48" y="3"/>
                      <a:pt x="48" y="7"/>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5" name="Freeform 188"/>
              <p:cNvSpPr>
                <a:spLocks/>
              </p:cNvSpPr>
              <p:nvPr/>
            </p:nvSpPr>
            <p:spPr bwMode="auto">
              <a:xfrm>
                <a:off x="9332913" y="754063"/>
                <a:ext cx="180975" cy="117475"/>
              </a:xfrm>
              <a:custGeom>
                <a:avLst/>
                <a:gdLst>
                  <a:gd name="T0" fmla="*/ 48 w 48"/>
                  <a:gd name="T1" fmla="*/ 7 h 31"/>
                  <a:gd name="T2" fmla="*/ 48 w 48"/>
                  <a:gd name="T3" fmla="*/ 25 h 31"/>
                  <a:gd name="T4" fmla="*/ 42 w 48"/>
                  <a:gd name="T5" fmla="*/ 31 h 31"/>
                  <a:gd name="T6" fmla="*/ 7 w 48"/>
                  <a:gd name="T7" fmla="*/ 31 h 31"/>
                  <a:gd name="T8" fmla="*/ 0 w 48"/>
                  <a:gd name="T9" fmla="*/ 25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5"/>
                      <a:pt x="48" y="25"/>
                      <a:pt x="48" y="25"/>
                    </a:cubicBezTo>
                    <a:cubicBezTo>
                      <a:pt x="48" y="28"/>
                      <a:pt x="45" y="31"/>
                      <a:pt x="42" y="31"/>
                    </a:cubicBezTo>
                    <a:cubicBezTo>
                      <a:pt x="7" y="31"/>
                      <a:pt x="7" y="31"/>
                      <a:pt x="7" y="31"/>
                    </a:cubicBezTo>
                    <a:cubicBezTo>
                      <a:pt x="3" y="31"/>
                      <a:pt x="0" y="28"/>
                      <a:pt x="0" y="25"/>
                    </a:cubicBezTo>
                    <a:cubicBezTo>
                      <a:pt x="0" y="7"/>
                      <a:pt x="0" y="7"/>
                      <a:pt x="0" y="7"/>
                    </a:cubicBezTo>
                    <a:cubicBezTo>
                      <a:pt x="0" y="3"/>
                      <a:pt x="3" y="0"/>
                      <a:pt x="7" y="0"/>
                    </a:cubicBezTo>
                    <a:cubicBezTo>
                      <a:pt x="42" y="0"/>
                      <a:pt x="42" y="0"/>
                      <a:pt x="42" y="0"/>
                    </a:cubicBezTo>
                    <a:cubicBezTo>
                      <a:pt x="45" y="0"/>
                      <a:pt x="48" y="3"/>
                      <a:pt x="48" y="7"/>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6" name="Freeform 189"/>
              <p:cNvSpPr>
                <a:spLocks/>
              </p:cNvSpPr>
              <p:nvPr/>
            </p:nvSpPr>
            <p:spPr bwMode="auto">
              <a:xfrm>
                <a:off x="9332913" y="514350"/>
                <a:ext cx="180975" cy="117475"/>
              </a:xfrm>
              <a:custGeom>
                <a:avLst/>
                <a:gdLst>
                  <a:gd name="T0" fmla="*/ 48 w 48"/>
                  <a:gd name="T1" fmla="*/ 6 h 31"/>
                  <a:gd name="T2" fmla="*/ 48 w 48"/>
                  <a:gd name="T3" fmla="*/ 24 h 31"/>
                  <a:gd name="T4" fmla="*/ 42 w 48"/>
                  <a:gd name="T5" fmla="*/ 31 h 31"/>
                  <a:gd name="T6" fmla="*/ 7 w 48"/>
                  <a:gd name="T7" fmla="*/ 31 h 31"/>
                  <a:gd name="T8" fmla="*/ 0 w 48"/>
                  <a:gd name="T9" fmla="*/ 24 h 31"/>
                  <a:gd name="T10" fmla="*/ 0 w 48"/>
                  <a:gd name="T11" fmla="*/ 6 h 31"/>
                  <a:gd name="T12" fmla="*/ 7 w 48"/>
                  <a:gd name="T13" fmla="*/ 0 h 31"/>
                  <a:gd name="T14" fmla="*/ 42 w 48"/>
                  <a:gd name="T15" fmla="*/ 0 h 31"/>
                  <a:gd name="T16" fmla="*/ 48 w 48"/>
                  <a:gd name="T1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6"/>
                    </a:moveTo>
                    <a:cubicBezTo>
                      <a:pt x="48" y="24"/>
                      <a:pt x="48" y="24"/>
                      <a:pt x="48" y="24"/>
                    </a:cubicBezTo>
                    <a:cubicBezTo>
                      <a:pt x="48" y="28"/>
                      <a:pt x="45" y="31"/>
                      <a:pt x="42" y="31"/>
                    </a:cubicBezTo>
                    <a:cubicBezTo>
                      <a:pt x="7" y="31"/>
                      <a:pt x="7" y="31"/>
                      <a:pt x="7" y="31"/>
                    </a:cubicBezTo>
                    <a:cubicBezTo>
                      <a:pt x="3" y="31"/>
                      <a:pt x="0" y="28"/>
                      <a:pt x="0" y="24"/>
                    </a:cubicBezTo>
                    <a:cubicBezTo>
                      <a:pt x="0" y="6"/>
                      <a:pt x="0" y="6"/>
                      <a:pt x="0" y="6"/>
                    </a:cubicBezTo>
                    <a:cubicBezTo>
                      <a:pt x="0" y="3"/>
                      <a:pt x="3" y="0"/>
                      <a:pt x="7" y="0"/>
                    </a:cubicBezTo>
                    <a:cubicBezTo>
                      <a:pt x="42" y="0"/>
                      <a:pt x="42" y="0"/>
                      <a:pt x="42" y="0"/>
                    </a:cubicBezTo>
                    <a:cubicBezTo>
                      <a:pt x="45" y="0"/>
                      <a:pt x="48" y="3"/>
                      <a:pt x="48" y="6"/>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7" name="Freeform 190"/>
              <p:cNvSpPr>
                <a:spLocks/>
              </p:cNvSpPr>
              <p:nvPr/>
            </p:nvSpPr>
            <p:spPr bwMode="auto">
              <a:xfrm>
                <a:off x="9355138" y="893763"/>
                <a:ext cx="136525" cy="201612"/>
              </a:xfrm>
              <a:custGeom>
                <a:avLst/>
                <a:gdLst>
                  <a:gd name="T0" fmla="*/ 86 w 86"/>
                  <a:gd name="T1" fmla="*/ 72 h 127"/>
                  <a:gd name="T2" fmla="*/ 43 w 86"/>
                  <a:gd name="T3" fmla="*/ 127 h 127"/>
                  <a:gd name="T4" fmla="*/ 0 w 86"/>
                  <a:gd name="T5" fmla="*/ 72 h 127"/>
                  <a:gd name="T6" fmla="*/ 31 w 86"/>
                  <a:gd name="T7" fmla="*/ 72 h 127"/>
                  <a:gd name="T8" fmla="*/ 31 w 86"/>
                  <a:gd name="T9" fmla="*/ 0 h 127"/>
                  <a:gd name="T10" fmla="*/ 62 w 86"/>
                  <a:gd name="T11" fmla="*/ 0 h 127"/>
                  <a:gd name="T12" fmla="*/ 62 w 86"/>
                  <a:gd name="T13" fmla="*/ 72 h 127"/>
                  <a:gd name="T14" fmla="*/ 86 w 86"/>
                  <a:gd name="T15" fmla="*/ 7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7">
                    <a:moveTo>
                      <a:pt x="86" y="72"/>
                    </a:moveTo>
                    <a:lnTo>
                      <a:pt x="43" y="127"/>
                    </a:lnTo>
                    <a:lnTo>
                      <a:pt x="0" y="72"/>
                    </a:lnTo>
                    <a:lnTo>
                      <a:pt x="31" y="72"/>
                    </a:lnTo>
                    <a:lnTo>
                      <a:pt x="31" y="0"/>
                    </a:lnTo>
                    <a:lnTo>
                      <a:pt x="62" y="0"/>
                    </a:lnTo>
                    <a:lnTo>
                      <a:pt x="62" y="72"/>
                    </a:lnTo>
                    <a:lnTo>
                      <a:pt x="86" y="72"/>
                    </a:ln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8" name="Freeform 191"/>
              <p:cNvSpPr>
                <a:spLocks/>
              </p:cNvSpPr>
              <p:nvPr/>
            </p:nvSpPr>
            <p:spPr bwMode="auto">
              <a:xfrm>
                <a:off x="9153525" y="350838"/>
                <a:ext cx="307975" cy="133350"/>
              </a:xfrm>
              <a:custGeom>
                <a:avLst/>
                <a:gdLst>
                  <a:gd name="T0" fmla="*/ 194 w 194"/>
                  <a:gd name="T1" fmla="*/ 32 h 84"/>
                  <a:gd name="T2" fmla="*/ 194 w 194"/>
                  <a:gd name="T3" fmla="*/ 84 h 84"/>
                  <a:gd name="T4" fmla="*/ 163 w 194"/>
                  <a:gd name="T5" fmla="*/ 84 h 84"/>
                  <a:gd name="T6" fmla="*/ 163 w 194"/>
                  <a:gd name="T7" fmla="*/ 32 h 84"/>
                  <a:gd name="T8" fmla="*/ 0 w 194"/>
                  <a:gd name="T9" fmla="*/ 32 h 84"/>
                  <a:gd name="T10" fmla="*/ 0 w 194"/>
                  <a:gd name="T11" fmla="*/ 0 h 84"/>
                  <a:gd name="T12" fmla="*/ 163 w 194"/>
                  <a:gd name="T13" fmla="*/ 0 h 84"/>
                  <a:gd name="T14" fmla="*/ 194 w 194"/>
                  <a:gd name="T15" fmla="*/ 0 h 84"/>
                  <a:gd name="T16" fmla="*/ 194 w 19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84">
                    <a:moveTo>
                      <a:pt x="194" y="32"/>
                    </a:moveTo>
                    <a:lnTo>
                      <a:pt x="194" y="84"/>
                    </a:lnTo>
                    <a:lnTo>
                      <a:pt x="163" y="84"/>
                    </a:lnTo>
                    <a:lnTo>
                      <a:pt x="163" y="32"/>
                    </a:lnTo>
                    <a:lnTo>
                      <a:pt x="0" y="32"/>
                    </a:lnTo>
                    <a:lnTo>
                      <a:pt x="0" y="0"/>
                    </a:lnTo>
                    <a:lnTo>
                      <a:pt x="163" y="0"/>
                    </a:lnTo>
                    <a:lnTo>
                      <a:pt x="194" y="0"/>
                    </a:lnTo>
                    <a:lnTo>
                      <a:pt x="194" y="32"/>
                    </a:ln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39" name="Rectangle 192"/>
              <p:cNvSpPr>
                <a:spLocks noChangeArrowheads="1"/>
              </p:cNvSpPr>
              <p:nvPr/>
            </p:nvSpPr>
            <p:spPr bwMode="auto">
              <a:xfrm>
                <a:off x="9404350" y="655638"/>
                <a:ext cx="49213" cy="71437"/>
              </a:xfrm>
              <a:prstGeom prst="rect">
                <a:avLst/>
              </a:pr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0" name="Freeform 193"/>
              <p:cNvSpPr>
                <a:spLocks/>
              </p:cNvSpPr>
              <p:nvPr/>
            </p:nvSpPr>
            <p:spPr bwMode="auto">
              <a:xfrm>
                <a:off x="8423275" y="849313"/>
                <a:ext cx="685800" cy="287337"/>
              </a:xfrm>
              <a:custGeom>
                <a:avLst/>
                <a:gdLst>
                  <a:gd name="T0" fmla="*/ 181 w 181"/>
                  <a:gd name="T1" fmla="*/ 0 h 76"/>
                  <a:gd name="T2" fmla="*/ 181 w 181"/>
                  <a:gd name="T3" fmla="*/ 44 h 76"/>
                  <a:gd name="T4" fmla="*/ 90 w 181"/>
                  <a:gd name="T5" fmla="*/ 76 h 76"/>
                  <a:gd name="T6" fmla="*/ 0 w 181"/>
                  <a:gd name="T7" fmla="*/ 46 h 76"/>
                  <a:gd name="T8" fmla="*/ 0 w 181"/>
                  <a:gd name="T9" fmla="*/ 2 h 76"/>
                  <a:gd name="T10" fmla="*/ 90 w 181"/>
                  <a:gd name="T11" fmla="*/ 32 h 76"/>
                  <a:gd name="T12" fmla="*/ 181 w 18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81" h="76">
                    <a:moveTo>
                      <a:pt x="181" y="0"/>
                    </a:moveTo>
                    <a:cubicBezTo>
                      <a:pt x="181" y="44"/>
                      <a:pt x="181" y="44"/>
                      <a:pt x="181" y="44"/>
                    </a:cubicBezTo>
                    <a:cubicBezTo>
                      <a:pt x="173" y="62"/>
                      <a:pt x="135" y="76"/>
                      <a:pt x="90" y="76"/>
                    </a:cubicBezTo>
                    <a:cubicBezTo>
                      <a:pt x="47" y="76"/>
                      <a:pt x="10" y="63"/>
                      <a:pt x="0" y="46"/>
                    </a:cubicBezTo>
                    <a:cubicBezTo>
                      <a:pt x="0" y="2"/>
                      <a:pt x="0" y="2"/>
                      <a:pt x="0" y="2"/>
                    </a:cubicBezTo>
                    <a:cubicBezTo>
                      <a:pt x="10" y="19"/>
                      <a:pt x="47" y="32"/>
                      <a:pt x="90" y="32"/>
                    </a:cubicBezTo>
                    <a:cubicBezTo>
                      <a:pt x="135" y="32"/>
                      <a:pt x="173" y="18"/>
                      <a:pt x="181" y="0"/>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1" name="Freeform 194"/>
              <p:cNvSpPr>
                <a:spLocks/>
              </p:cNvSpPr>
              <p:nvPr/>
            </p:nvSpPr>
            <p:spPr bwMode="auto">
              <a:xfrm>
                <a:off x="8423275" y="6365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sp>
            <p:nvSpPr>
              <p:cNvPr id="342" name="Freeform 195"/>
              <p:cNvSpPr>
                <a:spLocks/>
              </p:cNvSpPr>
              <p:nvPr/>
            </p:nvSpPr>
            <p:spPr bwMode="auto">
              <a:xfrm>
                <a:off x="8423275" y="4206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extLst/>
            </p:spPr>
            <p:style>
              <a:lnRef idx="2">
                <a:schemeClr val="dk1"/>
              </a:lnRef>
              <a:fillRef idx="100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endParaRPr lang="en-US" sz="1350"/>
              </a:p>
            </p:txBody>
          </p:sp>
          <p:sp>
            <p:nvSpPr>
              <p:cNvPr id="343" name="Freeform 196"/>
              <p:cNvSpPr>
                <a:spLocks noEditPoints="1"/>
              </p:cNvSpPr>
              <p:nvPr/>
            </p:nvSpPr>
            <p:spPr bwMode="auto">
              <a:xfrm>
                <a:off x="8453438" y="233363"/>
                <a:ext cx="628650" cy="269875"/>
              </a:xfrm>
              <a:custGeom>
                <a:avLst/>
                <a:gdLst>
                  <a:gd name="T0" fmla="*/ 83 w 166"/>
                  <a:gd name="T1" fmla="*/ 0 h 71"/>
                  <a:gd name="T2" fmla="*/ 166 w 166"/>
                  <a:gd name="T3" fmla="*/ 35 h 71"/>
                  <a:gd name="T4" fmla="*/ 83 w 166"/>
                  <a:gd name="T5" fmla="*/ 71 h 71"/>
                  <a:gd name="T6" fmla="*/ 0 w 166"/>
                  <a:gd name="T7" fmla="*/ 35 h 71"/>
                  <a:gd name="T8" fmla="*/ 83 w 166"/>
                  <a:gd name="T9" fmla="*/ 0 h 71"/>
                  <a:gd name="T10" fmla="*/ 148 w 166"/>
                  <a:gd name="T11" fmla="*/ 35 h 71"/>
                  <a:gd name="T12" fmla="*/ 83 w 166"/>
                  <a:gd name="T13" fmla="*/ 8 h 71"/>
                  <a:gd name="T14" fmla="*/ 18 w 166"/>
                  <a:gd name="T15" fmla="*/ 35 h 71"/>
                  <a:gd name="T16" fmla="*/ 83 w 166"/>
                  <a:gd name="T17" fmla="*/ 63 h 71"/>
                  <a:gd name="T18" fmla="*/ 148 w 166"/>
                  <a:gd name="T19"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1">
                    <a:moveTo>
                      <a:pt x="83" y="0"/>
                    </a:moveTo>
                    <a:cubicBezTo>
                      <a:pt x="128" y="0"/>
                      <a:pt x="166" y="16"/>
                      <a:pt x="166" y="35"/>
                    </a:cubicBezTo>
                    <a:cubicBezTo>
                      <a:pt x="166" y="55"/>
                      <a:pt x="128" y="71"/>
                      <a:pt x="83" y="71"/>
                    </a:cubicBezTo>
                    <a:cubicBezTo>
                      <a:pt x="37" y="71"/>
                      <a:pt x="0" y="55"/>
                      <a:pt x="0" y="35"/>
                    </a:cubicBezTo>
                    <a:cubicBezTo>
                      <a:pt x="0" y="16"/>
                      <a:pt x="37" y="0"/>
                      <a:pt x="83" y="0"/>
                    </a:cubicBezTo>
                    <a:close/>
                    <a:moveTo>
                      <a:pt x="148" y="35"/>
                    </a:moveTo>
                    <a:cubicBezTo>
                      <a:pt x="148" y="20"/>
                      <a:pt x="118" y="8"/>
                      <a:pt x="83" y="8"/>
                    </a:cubicBezTo>
                    <a:cubicBezTo>
                      <a:pt x="47" y="8"/>
                      <a:pt x="18" y="20"/>
                      <a:pt x="18" y="35"/>
                    </a:cubicBezTo>
                    <a:cubicBezTo>
                      <a:pt x="18" y="51"/>
                      <a:pt x="47" y="63"/>
                      <a:pt x="83" y="63"/>
                    </a:cubicBezTo>
                    <a:cubicBezTo>
                      <a:pt x="118" y="63"/>
                      <a:pt x="148" y="51"/>
                      <a:pt x="148" y="35"/>
                    </a:cubicBezTo>
                    <a:close/>
                  </a:path>
                </a:pathLst>
              </a:custGeom>
              <a:ln/>
              <a:extLst/>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1350"/>
              </a:p>
            </p:txBody>
          </p:sp>
        </p:grpSp>
      </p:grpSp>
      <p:cxnSp>
        <p:nvCxnSpPr>
          <p:cNvPr id="322" name="Straight Connector 321"/>
          <p:cNvCxnSpPr/>
          <p:nvPr/>
        </p:nvCxnSpPr>
        <p:spPr>
          <a:xfrm flipH="1">
            <a:off x="5275985" y="4226532"/>
            <a:ext cx="542025" cy="0"/>
          </a:xfrm>
          <a:prstGeom prst="line">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TextBox 322"/>
          <p:cNvSpPr txBox="1"/>
          <p:nvPr/>
        </p:nvSpPr>
        <p:spPr>
          <a:xfrm>
            <a:off x="1322128" y="3591809"/>
            <a:ext cx="538196" cy="405077"/>
          </a:xfrm>
          <a:prstGeom prst="rect">
            <a:avLst/>
          </a:prstGeom>
          <a:solidFill>
            <a:schemeClr val="bg1"/>
          </a:solidFill>
        </p:spPr>
        <p:txBody>
          <a:bodyPr wrap="none" rtlCol="0">
            <a:spAutoFit/>
          </a:bodyPr>
          <a:lstStyle/>
          <a:p>
            <a:pPr algn="ctr"/>
            <a:r>
              <a:rPr lang="en-US" sz="600" dirty="0"/>
              <a:t>Web </a:t>
            </a:r>
          </a:p>
          <a:p>
            <a:pPr algn="ctr"/>
            <a:r>
              <a:rPr lang="en-US" sz="600" dirty="0"/>
              <a:t>Access </a:t>
            </a:r>
          </a:p>
          <a:p>
            <a:pPr algn="ctr"/>
            <a:r>
              <a:rPr lang="en-US" sz="600" dirty="0"/>
              <a:t>Firewall</a:t>
            </a:r>
          </a:p>
        </p:txBody>
      </p:sp>
      <p:grpSp>
        <p:nvGrpSpPr>
          <p:cNvPr id="324" name="Group 220"/>
          <p:cNvGrpSpPr>
            <a:grpSpLocks noChangeAspect="1"/>
          </p:cNvGrpSpPr>
          <p:nvPr/>
        </p:nvGrpSpPr>
        <p:grpSpPr bwMode="auto">
          <a:xfrm>
            <a:off x="1747705" y="3635273"/>
            <a:ext cx="271602" cy="300870"/>
            <a:chOff x="6788" y="249"/>
            <a:chExt cx="385" cy="461"/>
          </a:xfrm>
        </p:grpSpPr>
        <p:sp>
          <p:nvSpPr>
            <p:cNvPr id="327" name="Freeform 221"/>
            <p:cNvSpPr>
              <a:spLocks noEditPoints="1"/>
            </p:cNvSpPr>
            <p:nvPr/>
          </p:nvSpPr>
          <p:spPr bwMode="auto">
            <a:xfrm>
              <a:off x="6788" y="249"/>
              <a:ext cx="385" cy="461"/>
            </a:xfrm>
            <a:custGeom>
              <a:avLst/>
              <a:gdLst>
                <a:gd name="T0" fmla="*/ 148 w 160"/>
                <a:gd name="T1" fmla="*/ 25 h 192"/>
                <a:gd name="T2" fmla="*/ 80 w 160"/>
                <a:gd name="T3" fmla="*/ 0 h 192"/>
                <a:gd name="T4" fmla="*/ 14 w 160"/>
                <a:gd name="T5" fmla="*/ 25 h 192"/>
                <a:gd name="T6" fmla="*/ 0 w 160"/>
                <a:gd name="T7" fmla="*/ 24 h 192"/>
                <a:gd name="T8" fmla="*/ 0 w 160"/>
                <a:gd name="T9" fmla="*/ 70 h 192"/>
                <a:gd name="T10" fmla="*/ 80 w 160"/>
                <a:gd name="T11" fmla="*/ 192 h 192"/>
                <a:gd name="T12" fmla="*/ 160 w 160"/>
                <a:gd name="T13" fmla="*/ 70 h 192"/>
                <a:gd name="T14" fmla="*/ 160 w 160"/>
                <a:gd name="T15" fmla="*/ 24 h 192"/>
                <a:gd name="T16" fmla="*/ 148 w 160"/>
                <a:gd name="T17" fmla="*/ 25 h 192"/>
                <a:gd name="T18" fmla="*/ 149 w 160"/>
                <a:gd name="T19" fmla="*/ 70 h 192"/>
                <a:gd name="T20" fmla="*/ 80 w 160"/>
                <a:gd name="T21" fmla="*/ 180 h 192"/>
                <a:gd name="T22" fmla="*/ 11 w 160"/>
                <a:gd name="T23" fmla="*/ 70 h 192"/>
                <a:gd name="T24" fmla="*/ 11 w 160"/>
                <a:gd name="T25" fmla="*/ 36 h 192"/>
                <a:gd name="T26" fmla="*/ 14 w 160"/>
                <a:gd name="T27" fmla="*/ 36 h 192"/>
                <a:gd name="T28" fmla="*/ 81 w 160"/>
                <a:gd name="T29" fmla="*/ 14 h 192"/>
                <a:gd name="T30" fmla="*/ 148 w 160"/>
                <a:gd name="T31" fmla="*/ 36 h 192"/>
                <a:gd name="T32" fmla="*/ 149 w 160"/>
                <a:gd name="T33" fmla="*/ 36 h 192"/>
                <a:gd name="T34" fmla="*/ 149 w 160"/>
                <a:gd name="T35" fmla="*/ 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8" y="25"/>
                  </a:moveTo>
                  <a:cubicBezTo>
                    <a:pt x="133" y="25"/>
                    <a:pt x="107" y="21"/>
                    <a:pt x="80" y="0"/>
                  </a:cubicBezTo>
                  <a:cubicBezTo>
                    <a:pt x="59" y="21"/>
                    <a:pt x="30" y="25"/>
                    <a:pt x="14" y="25"/>
                  </a:cubicBezTo>
                  <a:cubicBezTo>
                    <a:pt x="5" y="25"/>
                    <a:pt x="0" y="24"/>
                    <a:pt x="0" y="24"/>
                  </a:cubicBezTo>
                  <a:cubicBezTo>
                    <a:pt x="0" y="70"/>
                    <a:pt x="0" y="70"/>
                    <a:pt x="0" y="70"/>
                  </a:cubicBezTo>
                  <a:cubicBezTo>
                    <a:pt x="0" y="166"/>
                    <a:pt x="80" y="192"/>
                    <a:pt x="80" y="192"/>
                  </a:cubicBezTo>
                  <a:cubicBezTo>
                    <a:pt x="80" y="192"/>
                    <a:pt x="160" y="166"/>
                    <a:pt x="160" y="70"/>
                  </a:cubicBezTo>
                  <a:cubicBezTo>
                    <a:pt x="160" y="24"/>
                    <a:pt x="160" y="24"/>
                    <a:pt x="160" y="24"/>
                  </a:cubicBezTo>
                  <a:cubicBezTo>
                    <a:pt x="160" y="24"/>
                    <a:pt x="156" y="25"/>
                    <a:pt x="148" y="25"/>
                  </a:cubicBezTo>
                  <a:close/>
                  <a:moveTo>
                    <a:pt x="149" y="70"/>
                  </a:moveTo>
                  <a:cubicBezTo>
                    <a:pt x="149" y="146"/>
                    <a:pt x="95" y="174"/>
                    <a:pt x="80" y="180"/>
                  </a:cubicBezTo>
                  <a:cubicBezTo>
                    <a:pt x="65" y="174"/>
                    <a:pt x="11" y="146"/>
                    <a:pt x="11" y="70"/>
                  </a:cubicBezTo>
                  <a:cubicBezTo>
                    <a:pt x="11" y="36"/>
                    <a:pt x="11" y="36"/>
                    <a:pt x="11" y="36"/>
                  </a:cubicBezTo>
                  <a:cubicBezTo>
                    <a:pt x="12" y="36"/>
                    <a:pt x="13" y="36"/>
                    <a:pt x="14" y="36"/>
                  </a:cubicBezTo>
                  <a:cubicBezTo>
                    <a:pt x="29" y="36"/>
                    <a:pt x="57" y="33"/>
                    <a:pt x="81" y="14"/>
                  </a:cubicBezTo>
                  <a:cubicBezTo>
                    <a:pt x="108" y="33"/>
                    <a:pt x="134" y="36"/>
                    <a:pt x="148" y="36"/>
                  </a:cubicBezTo>
                  <a:cubicBezTo>
                    <a:pt x="148" y="36"/>
                    <a:pt x="149" y="36"/>
                    <a:pt x="149" y="36"/>
                  </a:cubicBezTo>
                  <a:lnTo>
                    <a:pt x="149" y="70"/>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22"/>
            <p:cNvSpPr>
              <a:spLocks/>
            </p:cNvSpPr>
            <p:nvPr/>
          </p:nvSpPr>
          <p:spPr bwMode="auto">
            <a:xfrm>
              <a:off x="6843" y="322"/>
              <a:ext cx="217" cy="220"/>
            </a:xfrm>
            <a:custGeom>
              <a:avLst/>
              <a:gdLst>
                <a:gd name="T0" fmla="*/ 66 w 90"/>
                <a:gd name="T1" fmla="*/ 0 h 92"/>
                <a:gd name="T2" fmla="*/ 0 w 90"/>
                <a:gd name="T3" fmla="*/ 67 h 92"/>
                <a:gd name="T4" fmla="*/ 8 w 90"/>
                <a:gd name="T5" fmla="*/ 92 h 92"/>
                <a:gd name="T6" fmla="*/ 90 w 90"/>
                <a:gd name="T7" fmla="*/ 10 h 92"/>
                <a:gd name="T8" fmla="*/ 66 w 90"/>
                <a:gd name="T9" fmla="*/ 0 h 92"/>
              </a:gdLst>
              <a:ahLst/>
              <a:cxnLst>
                <a:cxn ang="0">
                  <a:pos x="T0" y="T1"/>
                </a:cxn>
                <a:cxn ang="0">
                  <a:pos x="T2" y="T3"/>
                </a:cxn>
                <a:cxn ang="0">
                  <a:pos x="T4" y="T5"/>
                </a:cxn>
                <a:cxn ang="0">
                  <a:pos x="T6" y="T7"/>
                </a:cxn>
                <a:cxn ang="0">
                  <a:pos x="T8" y="T9"/>
                </a:cxn>
              </a:cxnLst>
              <a:rect l="0" t="0" r="r" b="b"/>
              <a:pathLst>
                <a:path w="90" h="92">
                  <a:moveTo>
                    <a:pt x="66" y="0"/>
                  </a:moveTo>
                  <a:cubicBezTo>
                    <a:pt x="0" y="67"/>
                    <a:pt x="0" y="67"/>
                    <a:pt x="0" y="67"/>
                  </a:cubicBezTo>
                  <a:cubicBezTo>
                    <a:pt x="2" y="76"/>
                    <a:pt x="5" y="84"/>
                    <a:pt x="8" y="92"/>
                  </a:cubicBezTo>
                  <a:cubicBezTo>
                    <a:pt x="90" y="10"/>
                    <a:pt x="90" y="10"/>
                    <a:pt x="90" y="10"/>
                  </a:cubicBezTo>
                  <a:cubicBezTo>
                    <a:pt x="83" y="7"/>
                    <a:pt x="75" y="4"/>
                    <a:pt x="66" y="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223"/>
            <p:cNvSpPr>
              <a:spLocks/>
            </p:cNvSpPr>
            <p:nvPr/>
          </p:nvSpPr>
          <p:spPr bwMode="auto">
            <a:xfrm>
              <a:off x="6836" y="336"/>
              <a:ext cx="98" cy="98"/>
            </a:xfrm>
            <a:custGeom>
              <a:avLst/>
              <a:gdLst>
                <a:gd name="T0" fmla="*/ 0 w 41"/>
                <a:gd name="T1" fmla="*/ 9 h 41"/>
                <a:gd name="T2" fmla="*/ 0 w 41"/>
                <a:gd name="T3" fmla="*/ 34 h 41"/>
                <a:gd name="T4" fmla="*/ 0 w 41"/>
                <a:gd name="T5" fmla="*/ 41 h 41"/>
                <a:gd name="T6" fmla="*/ 41 w 41"/>
                <a:gd name="T7" fmla="*/ 0 h 41"/>
                <a:gd name="T8" fmla="*/ 0 w 41"/>
                <a:gd name="T9" fmla="*/ 9 h 41"/>
              </a:gdLst>
              <a:ahLst/>
              <a:cxnLst>
                <a:cxn ang="0">
                  <a:pos x="T0" y="T1"/>
                </a:cxn>
                <a:cxn ang="0">
                  <a:pos x="T2" y="T3"/>
                </a:cxn>
                <a:cxn ang="0">
                  <a:pos x="T4" y="T5"/>
                </a:cxn>
                <a:cxn ang="0">
                  <a:pos x="T6" y="T7"/>
                </a:cxn>
                <a:cxn ang="0">
                  <a:pos x="T8" y="T9"/>
                </a:cxn>
              </a:cxnLst>
              <a:rect l="0" t="0" r="r" b="b"/>
              <a:pathLst>
                <a:path w="41" h="41">
                  <a:moveTo>
                    <a:pt x="0" y="9"/>
                  </a:moveTo>
                  <a:cubicBezTo>
                    <a:pt x="0" y="34"/>
                    <a:pt x="0" y="34"/>
                    <a:pt x="0" y="34"/>
                  </a:cubicBezTo>
                  <a:cubicBezTo>
                    <a:pt x="0" y="36"/>
                    <a:pt x="0" y="38"/>
                    <a:pt x="0" y="41"/>
                  </a:cubicBezTo>
                  <a:cubicBezTo>
                    <a:pt x="41" y="0"/>
                    <a:pt x="41" y="0"/>
                    <a:pt x="41" y="0"/>
                  </a:cubicBezTo>
                  <a:cubicBezTo>
                    <a:pt x="26" y="6"/>
                    <a:pt x="11" y="8"/>
                    <a:pt x="0" y="9"/>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24"/>
            <p:cNvSpPr>
              <a:spLocks/>
            </p:cNvSpPr>
            <p:nvPr/>
          </p:nvSpPr>
          <p:spPr bwMode="auto">
            <a:xfrm>
              <a:off x="6881" y="355"/>
              <a:ext cx="244" cy="264"/>
            </a:xfrm>
            <a:custGeom>
              <a:avLst/>
              <a:gdLst>
                <a:gd name="T0" fmla="*/ 0 w 101"/>
                <a:gd name="T1" fmla="*/ 92 h 110"/>
                <a:gd name="T2" fmla="*/ 16 w 101"/>
                <a:gd name="T3" fmla="*/ 110 h 110"/>
                <a:gd name="T4" fmla="*/ 101 w 101"/>
                <a:gd name="T5" fmla="*/ 25 h 110"/>
                <a:gd name="T6" fmla="*/ 101 w 101"/>
                <a:gd name="T7" fmla="*/ 1 h 110"/>
                <a:gd name="T8" fmla="*/ 93 w 101"/>
                <a:gd name="T9" fmla="*/ 0 h 110"/>
                <a:gd name="T10" fmla="*/ 0 w 101"/>
                <a:gd name="T11" fmla="*/ 92 h 110"/>
              </a:gdLst>
              <a:ahLst/>
              <a:cxnLst>
                <a:cxn ang="0">
                  <a:pos x="T0" y="T1"/>
                </a:cxn>
                <a:cxn ang="0">
                  <a:pos x="T2" y="T3"/>
                </a:cxn>
                <a:cxn ang="0">
                  <a:pos x="T4" y="T5"/>
                </a:cxn>
                <a:cxn ang="0">
                  <a:pos x="T6" y="T7"/>
                </a:cxn>
                <a:cxn ang="0">
                  <a:pos x="T8" y="T9"/>
                </a:cxn>
                <a:cxn ang="0">
                  <a:pos x="T10" y="T11"/>
                </a:cxn>
              </a:cxnLst>
              <a:rect l="0" t="0" r="r" b="b"/>
              <a:pathLst>
                <a:path w="101" h="110">
                  <a:moveTo>
                    <a:pt x="0" y="92"/>
                  </a:moveTo>
                  <a:cubicBezTo>
                    <a:pt x="5" y="99"/>
                    <a:pt x="11" y="105"/>
                    <a:pt x="16" y="110"/>
                  </a:cubicBezTo>
                  <a:cubicBezTo>
                    <a:pt x="101" y="25"/>
                    <a:pt x="101" y="25"/>
                    <a:pt x="101" y="25"/>
                  </a:cubicBezTo>
                  <a:cubicBezTo>
                    <a:pt x="101" y="1"/>
                    <a:pt x="101" y="1"/>
                    <a:pt x="101" y="1"/>
                  </a:cubicBezTo>
                  <a:cubicBezTo>
                    <a:pt x="98" y="0"/>
                    <a:pt x="96" y="0"/>
                    <a:pt x="93" y="0"/>
                  </a:cubicBezTo>
                  <a:lnTo>
                    <a:pt x="0" y="92"/>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25"/>
            <p:cNvSpPr>
              <a:spLocks/>
            </p:cNvSpPr>
            <p:nvPr/>
          </p:nvSpPr>
          <p:spPr bwMode="auto">
            <a:xfrm>
              <a:off x="6951" y="473"/>
              <a:ext cx="169" cy="185"/>
            </a:xfrm>
            <a:custGeom>
              <a:avLst/>
              <a:gdLst>
                <a:gd name="T0" fmla="*/ 12 w 70"/>
                <a:gd name="T1" fmla="*/ 77 h 77"/>
                <a:gd name="T2" fmla="*/ 70 w 70"/>
                <a:gd name="T3" fmla="*/ 0 h 77"/>
                <a:gd name="T4" fmla="*/ 0 w 70"/>
                <a:gd name="T5" fmla="*/ 70 h 77"/>
                <a:gd name="T6" fmla="*/ 12 w 70"/>
                <a:gd name="T7" fmla="*/ 77 h 77"/>
              </a:gdLst>
              <a:ahLst/>
              <a:cxnLst>
                <a:cxn ang="0">
                  <a:pos x="T0" y="T1"/>
                </a:cxn>
                <a:cxn ang="0">
                  <a:pos x="T2" y="T3"/>
                </a:cxn>
                <a:cxn ang="0">
                  <a:pos x="T4" y="T5"/>
                </a:cxn>
                <a:cxn ang="0">
                  <a:pos x="T6" y="T7"/>
                </a:cxn>
              </a:cxnLst>
              <a:rect l="0" t="0" r="r" b="b"/>
              <a:pathLst>
                <a:path w="70" h="77">
                  <a:moveTo>
                    <a:pt x="12" y="77"/>
                  </a:moveTo>
                  <a:cubicBezTo>
                    <a:pt x="26" y="71"/>
                    <a:pt x="61" y="49"/>
                    <a:pt x="70" y="0"/>
                  </a:cubicBezTo>
                  <a:cubicBezTo>
                    <a:pt x="0" y="70"/>
                    <a:pt x="0" y="70"/>
                    <a:pt x="0" y="70"/>
                  </a:cubicBezTo>
                  <a:cubicBezTo>
                    <a:pt x="5" y="74"/>
                    <a:pt x="9" y="76"/>
                    <a:pt x="12" y="77"/>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25" name="Straight Connector 324"/>
          <p:cNvCxnSpPr/>
          <p:nvPr/>
        </p:nvCxnSpPr>
        <p:spPr>
          <a:xfrm flipH="1" flipV="1">
            <a:off x="2009740" y="3877398"/>
            <a:ext cx="204530" cy="21411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flipV="1">
            <a:off x="1593485" y="3384909"/>
            <a:ext cx="211061" cy="259395"/>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563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365903" y="1239140"/>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sp>
        <p:nvSpPr>
          <p:cNvPr id="16" name="Rectangle 15"/>
          <p:cNvSpPr/>
          <p:nvPr/>
        </p:nvSpPr>
        <p:spPr>
          <a:xfrm>
            <a:off x="1365903" y="2011649"/>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sp>
        <p:nvSpPr>
          <p:cNvPr id="17" name="Rectangle 16"/>
          <p:cNvSpPr/>
          <p:nvPr/>
        </p:nvSpPr>
        <p:spPr>
          <a:xfrm>
            <a:off x="1365903" y="2784158"/>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4294967295"/>
          </p:nvPr>
        </p:nvSpPr>
        <p:spPr>
          <a:xfrm>
            <a:off x="1411059" y="1085850"/>
            <a:ext cx="9572625" cy="4545013"/>
          </a:xfrm>
        </p:spPr>
        <p:txBody>
          <a:bodyPr/>
          <a:lstStyle/>
          <a:p>
            <a:pPr marL="285750" lvl="1" indent="-285750">
              <a:lnSpc>
                <a:spcPct val="300000"/>
              </a:lnSpc>
              <a:buClr>
                <a:schemeClr val="bg1"/>
              </a:buClr>
              <a:buFont typeface="+mj-lt"/>
              <a:buAutoNum type="romanUcPeriod"/>
            </a:pPr>
            <a:r>
              <a:rPr lang="en-US" dirty="0" smtClean="0">
                <a:solidFill>
                  <a:schemeClr val="tx1"/>
                </a:solidFill>
              </a:rPr>
              <a:t>Security and Cloud</a:t>
            </a:r>
            <a:endParaRPr lang="en-US" dirty="0">
              <a:solidFill>
                <a:schemeClr val="tx1"/>
              </a:solidFill>
            </a:endParaRPr>
          </a:p>
          <a:p>
            <a:pPr marL="285750" lvl="1" indent="-285750">
              <a:lnSpc>
                <a:spcPct val="300000"/>
              </a:lnSpc>
              <a:buClr>
                <a:schemeClr val="bg1"/>
              </a:buClr>
              <a:buFont typeface="+mj-lt"/>
              <a:buAutoNum type="romanUcPeriod"/>
            </a:pPr>
            <a:r>
              <a:rPr lang="en-US" dirty="0">
                <a:solidFill>
                  <a:schemeClr val="tx1"/>
                </a:solidFill>
              </a:rPr>
              <a:t>Azure </a:t>
            </a:r>
            <a:r>
              <a:rPr lang="en-US" dirty="0" smtClean="0">
                <a:solidFill>
                  <a:schemeClr val="tx1"/>
                </a:solidFill>
              </a:rPr>
              <a:t>Security</a:t>
            </a:r>
            <a:endParaRPr lang="en-US" dirty="0">
              <a:solidFill>
                <a:schemeClr val="tx1"/>
              </a:solidFill>
            </a:endParaRPr>
          </a:p>
          <a:p>
            <a:pPr marL="285750" lvl="1" indent="-285750">
              <a:lnSpc>
                <a:spcPct val="300000"/>
              </a:lnSpc>
              <a:buClr>
                <a:schemeClr val="bg1"/>
              </a:buClr>
              <a:buFont typeface="+mj-lt"/>
              <a:buAutoNum type="romanUcPeriod"/>
            </a:pPr>
            <a:r>
              <a:rPr lang="en-US" dirty="0" smtClean="0">
                <a:solidFill>
                  <a:schemeClr val="tx1"/>
                </a:solidFill>
              </a:rPr>
              <a:t>Our perspective</a:t>
            </a:r>
            <a:endParaRPr lang="en-US" dirty="0">
              <a:solidFill>
                <a:schemeClr val="tx1"/>
              </a:solidFil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6367" y="998891"/>
            <a:ext cx="5035633" cy="4851781"/>
          </a:xfrm>
          <a:prstGeom prst="rect">
            <a:avLst/>
          </a:prstGeom>
        </p:spPr>
      </p:pic>
      <p:sp>
        <p:nvSpPr>
          <p:cNvPr id="6" name="Oval 5"/>
          <p:cNvSpPr/>
          <p:nvPr/>
        </p:nvSpPr>
        <p:spPr>
          <a:xfrm>
            <a:off x="1036646" y="1175777"/>
            <a:ext cx="565690" cy="5656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prstClr val="white"/>
                </a:solidFill>
              </a:rPr>
              <a:t>I</a:t>
            </a:r>
          </a:p>
        </p:txBody>
      </p:sp>
      <p:sp>
        <p:nvSpPr>
          <p:cNvPr id="8" name="Oval 7"/>
          <p:cNvSpPr/>
          <p:nvPr/>
        </p:nvSpPr>
        <p:spPr>
          <a:xfrm>
            <a:off x="1036646" y="1949125"/>
            <a:ext cx="565690" cy="5656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prstClr val="white"/>
                </a:solidFill>
              </a:rPr>
              <a:t>II</a:t>
            </a:r>
          </a:p>
        </p:txBody>
      </p:sp>
      <p:sp>
        <p:nvSpPr>
          <p:cNvPr id="9" name="Oval 8"/>
          <p:cNvSpPr/>
          <p:nvPr/>
        </p:nvSpPr>
        <p:spPr>
          <a:xfrm>
            <a:off x="1036646" y="2722473"/>
            <a:ext cx="565690" cy="565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prstClr val="white"/>
                </a:solidFill>
              </a:rPr>
              <a:t>III</a:t>
            </a:r>
          </a:p>
        </p:txBody>
      </p:sp>
    </p:spTree>
    <p:extLst>
      <p:ext uri="{BB962C8B-B14F-4D97-AF65-F5344CB8AC3E}">
        <p14:creationId xmlns:p14="http://schemas.microsoft.com/office/powerpoint/2010/main" val="1297622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Security and cloud</a:t>
            </a:r>
            <a:endParaRPr lang="en-US" dirty="0"/>
          </a:p>
        </p:txBody>
      </p:sp>
    </p:spTree>
    <p:extLst>
      <p:ext uri="{BB962C8B-B14F-4D97-AF65-F5344CB8AC3E}">
        <p14:creationId xmlns:p14="http://schemas.microsoft.com/office/powerpoint/2010/main" val="1989623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D5C9276-4F2D-4401-B6A2-70F6D0FF4202}"/>
              </a:ext>
            </a:extLst>
          </p:cNvPr>
          <p:cNvSpPr>
            <a:spLocks noGrp="1"/>
          </p:cNvSpPr>
          <p:nvPr>
            <p:ph type="title"/>
          </p:nvPr>
        </p:nvSpPr>
        <p:spPr/>
        <p:txBody>
          <a:bodyPr/>
          <a:lstStyle/>
          <a:p>
            <a:r>
              <a:rPr lang="en-US" dirty="0"/>
              <a:t>Cloud context and focus has changed</a:t>
            </a:r>
          </a:p>
        </p:txBody>
      </p:sp>
      <p:sp>
        <p:nvSpPr>
          <p:cNvPr id="123" name="Text Placeholder 122"/>
          <p:cNvSpPr>
            <a:spLocks noGrp="1"/>
          </p:cNvSpPr>
          <p:nvPr>
            <p:ph type="body" sz="quarter" idx="12"/>
          </p:nvPr>
        </p:nvSpPr>
        <p:spPr/>
        <p:txBody>
          <a:bodyPr/>
          <a:lstStyle/>
          <a:p>
            <a:r>
              <a:rPr lang="en-US" dirty="0" smtClean="0"/>
              <a:t>Security and cloud</a:t>
            </a:r>
            <a:endParaRPr lang="en-US" dirty="0"/>
          </a:p>
        </p:txBody>
      </p:sp>
      <p:grpSp>
        <p:nvGrpSpPr>
          <p:cNvPr id="173" name="Group 172"/>
          <p:cNvGrpSpPr/>
          <p:nvPr/>
        </p:nvGrpSpPr>
        <p:grpSpPr>
          <a:xfrm>
            <a:off x="995364" y="1330126"/>
            <a:ext cx="10204448" cy="4546799"/>
            <a:chOff x="995364" y="1330126"/>
            <a:chExt cx="10204448" cy="4546799"/>
          </a:xfrm>
        </p:grpSpPr>
        <p:sp>
          <p:nvSpPr>
            <p:cNvPr id="6" name="Text Placeholder 489">
              <a:extLst>
                <a:ext uri="{FF2B5EF4-FFF2-40B4-BE49-F238E27FC236}">
                  <a16:creationId xmlns="" xmlns:a16="http://schemas.microsoft.com/office/drawing/2014/main" id="{0CCCCA3B-6C51-47A0-B0AA-C52EEBC665A6}"/>
                </a:ext>
              </a:extLst>
            </p:cNvPr>
            <p:cNvSpPr txBox="1">
              <a:spLocks/>
            </p:cNvSpPr>
            <p:nvPr/>
          </p:nvSpPr>
          <p:spPr>
            <a:xfrm>
              <a:off x="995364" y="1863527"/>
              <a:ext cx="10204448" cy="4013398"/>
            </a:xfrm>
            <a:prstGeom prst="rect">
              <a:avLst/>
            </a:prstGeom>
            <a:solidFill>
              <a:srgbClr val="00A3A1"/>
            </a:solidFill>
            <a:ln w="6350">
              <a:solidFill>
                <a:schemeClr val="bg1">
                  <a:lumMod val="85000"/>
                </a:schemeClr>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dirty="0">
                <a:solidFill>
                  <a:schemeClr val="bg1"/>
                </a:solidFill>
              </a:endParaRPr>
            </a:p>
          </p:txBody>
        </p:sp>
        <p:sp>
          <p:nvSpPr>
            <p:cNvPr id="5" name="Text Placeholder 489">
              <a:extLst>
                <a:ext uri="{FF2B5EF4-FFF2-40B4-BE49-F238E27FC236}">
                  <a16:creationId xmlns="" xmlns:a16="http://schemas.microsoft.com/office/drawing/2014/main" id="{B5EB19F7-2A5B-4E43-B859-25E22F214038}"/>
                </a:ext>
              </a:extLst>
            </p:cNvPr>
            <p:cNvSpPr txBox="1">
              <a:spLocks/>
            </p:cNvSpPr>
            <p:nvPr/>
          </p:nvSpPr>
          <p:spPr>
            <a:xfrm>
              <a:off x="998400" y="1330126"/>
              <a:ext cx="10201412" cy="533401"/>
            </a:xfrm>
            <a:prstGeom prst="rect">
              <a:avLst/>
            </a:prstGeom>
            <a:solidFill>
              <a:srgbClr val="005EB8"/>
            </a:solidFill>
            <a:ln w="6350">
              <a:solidFill>
                <a:srgbClr val="005EB8"/>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Cloud is fundamentally changing all aspects of the digital business ecosystem. The role and requirements of security are changing as organizations learn from their cloud journey. </a:t>
              </a:r>
            </a:p>
          </p:txBody>
        </p:sp>
        <p:grpSp>
          <p:nvGrpSpPr>
            <p:cNvPr id="176" name="Group 175">
              <a:extLst>
                <a:ext uri="{FF2B5EF4-FFF2-40B4-BE49-F238E27FC236}">
                  <a16:creationId xmlns="" xmlns:a16="http://schemas.microsoft.com/office/drawing/2014/main" id="{DD0BDE96-B6CC-4BA0-BA2C-93D8A316CE0D}"/>
                </a:ext>
              </a:extLst>
            </p:cNvPr>
            <p:cNvGrpSpPr/>
            <p:nvPr/>
          </p:nvGrpSpPr>
          <p:grpSpPr>
            <a:xfrm>
              <a:off x="6327200" y="1890492"/>
              <a:ext cx="4869436" cy="3962683"/>
              <a:chOff x="3628149" y="1890492"/>
              <a:chExt cx="4869436" cy="3962683"/>
            </a:xfrm>
          </p:grpSpPr>
          <p:sp>
            <p:nvSpPr>
              <p:cNvPr id="7" name="Freeform 5">
                <a:extLst>
                  <a:ext uri="{FF2B5EF4-FFF2-40B4-BE49-F238E27FC236}">
                    <a16:creationId xmlns="" xmlns:a16="http://schemas.microsoft.com/office/drawing/2014/main" id="{220C1091-A1CF-4D81-A2AE-9341A7B81ED9}"/>
                  </a:ext>
                </a:extLst>
              </p:cNvPr>
              <p:cNvSpPr>
                <a:spLocks/>
              </p:cNvSpPr>
              <p:nvPr/>
            </p:nvSpPr>
            <p:spPr bwMode="auto">
              <a:xfrm>
                <a:off x="7579415" y="3552400"/>
                <a:ext cx="49226" cy="41735"/>
              </a:xfrm>
              <a:custGeom>
                <a:avLst/>
                <a:gdLst>
                  <a:gd name="T0" fmla="*/ 22 w 26"/>
                  <a:gd name="T1" fmla="*/ 5 h 22"/>
                  <a:gd name="T2" fmla="*/ 21 w 26"/>
                  <a:gd name="T3" fmla="*/ 18 h 22"/>
                  <a:gd name="T4" fmla="*/ 5 w 26"/>
                  <a:gd name="T5" fmla="*/ 17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9" y="21"/>
                      <a:pt x="5" y="17"/>
                    </a:cubicBezTo>
                    <a:cubicBezTo>
                      <a:pt x="0" y="13"/>
                      <a:pt x="1" y="7"/>
                      <a:pt x="6" y="4"/>
                    </a:cubicBezTo>
                    <a:cubicBezTo>
                      <a:pt x="11" y="0"/>
                      <a:pt x="18" y="0"/>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Freeform 11">
                <a:extLst>
                  <a:ext uri="{FF2B5EF4-FFF2-40B4-BE49-F238E27FC236}">
                    <a16:creationId xmlns="" xmlns:a16="http://schemas.microsoft.com/office/drawing/2014/main" id="{FABB2320-53B7-48C8-80C2-F0BF7505917D}"/>
                  </a:ext>
                </a:extLst>
              </p:cNvPr>
              <p:cNvSpPr>
                <a:spLocks/>
              </p:cNvSpPr>
              <p:nvPr/>
            </p:nvSpPr>
            <p:spPr bwMode="auto">
              <a:xfrm>
                <a:off x="7834106" y="3108297"/>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1" y="18"/>
                    </a:cubicBezTo>
                    <a:cubicBezTo>
                      <a:pt x="16" y="22"/>
                      <a:pt x="8" y="22"/>
                      <a:pt x="4" y="17"/>
                    </a:cubicBezTo>
                    <a:cubicBezTo>
                      <a:pt x="0" y="13"/>
                      <a:pt x="0"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 name="Freeform 27">
                <a:extLst>
                  <a:ext uri="{FF2B5EF4-FFF2-40B4-BE49-F238E27FC236}">
                    <a16:creationId xmlns="" xmlns:a16="http://schemas.microsoft.com/office/drawing/2014/main" id="{CC3B25B8-C1AF-47C0-BB3C-5DB1DB402297}"/>
                  </a:ext>
                </a:extLst>
              </p:cNvPr>
              <p:cNvSpPr>
                <a:spLocks/>
              </p:cNvSpPr>
              <p:nvPr/>
            </p:nvSpPr>
            <p:spPr bwMode="auto">
              <a:xfrm>
                <a:off x="6380872" y="4908252"/>
                <a:ext cx="1417920" cy="944923"/>
              </a:xfrm>
              <a:custGeom>
                <a:avLst/>
                <a:gdLst>
                  <a:gd name="T0" fmla="*/ 225 w 750"/>
                  <a:gd name="T1" fmla="*/ 500 h 500"/>
                  <a:gd name="T2" fmla="*/ 28 w 750"/>
                  <a:gd name="T3" fmla="*/ 383 h 500"/>
                  <a:gd name="T4" fmla="*/ 94 w 750"/>
                  <a:gd name="T5" fmla="*/ 184 h 500"/>
                  <a:gd name="T6" fmla="*/ 290 w 750"/>
                  <a:gd name="T7" fmla="*/ 8 h 500"/>
                  <a:gd name="T8" fmla="*/ 486 w 750"/>
                  <a:gd name="T9" fmla="*/ 77 h 500"/>
                  <a:gd name="T10" fmla="*/ 710 w 750"/>
                  <a:gd name="T11" fmla="*/ 184 h 500"/>
                  <a:gd name="T12" fmla="*/ 648 w 750"/>
                  <a:gd name="T13" fmla="*/ 484 h 500"/>
                  <a:gd name="T14" fmla="*/ 608 w 750"/>
                  <a:gd name="T15" fmla="*/ 500 h 500"/>
                  <a:gd name="T16" fmla="*/ 225 w 750"/>
                  <a:gd name="T17"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500">
                    <a:moveTo>
                      <a:pt x="225" y="500"/>
                    </a:moveTo>
                    <a:cubicBezTo>
                      <a:pt x="225" y="500"/>
                      <a:pt x="56" y="493"/>
                      <a:pt x="28" y="383"/>
                    </a:cubicBezTo>
                    <a:cubicBezTo>
                      <a:pt x="0" y="274"/>
                      <a:pt x="47" y="266"/>
                      <a:pt x="94" y="184"/>
                    </a:cubicBezTo>
                    <a:cubicBezTo>
                      <a:pt x="141" y="103"/>
                      <a:pt x="222" y="16"/>
                      <a:pt x="290" y="8"/>
                    </a:cubicBezTo>
                    <a:cubicBezTo>
                      <a:pt x="358" y="0"/>
                      <a:pt x="418" y="53"/>
                      <a:pt x="486" y="77"/>
                    </a:cubicBezTo>
                    <a:cubicBezTo>
                      <a:pt x="554" y="101"/>
                      <a:pt x="674" y="117"/>
                      <a:pt x="710" y="184"/>
                    </a:cubicBezTo>
                    <a:cubicBezTo>
                      <a:pt x="744" y="248"/>
                      <a:pt x="750" y="387"/>
                      <a:pt x="648" y="484"/>
                    </a:cubicBezTo>
                    <a:cubicBezTo>
                      <a:pt x="638" y="494"/>
                      <a:pt x="623" y="500"/>
                      <a:pt x="608" y="500"/>
                    </a:cubicBezTo>
                    <a:lnTo>
                      <a:pt x="225" y="50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1" name="Rectangle 28">
                <a:extLst>
                  <a:ext uri="{FF2B5EF4-FFF2-40B4-BE49-F238E27FC236}">
                    <a16:creationId xmlns="" xmlns:a16="http://schemas.microsoft.com/office/drawing/2014/main" id="{A69D9011-3AE7-48D2-A49A-3F0DA82D3C4C}"/>
                  </a:ext>
                </a:extLst>
              </p:cNvPr>
              <p:cNvSpPr>
                <a:spLocks noChangeArrowheads="1"/>
              </p:cNvSpPr>
              <p:nvPr/>
            </p:nvSpPr>
            <p:spPr bwMode="auto">
              <a:xfrm>
                <a:off x="6802502" y="5445456"/>
                <a:ext cx="540415" cy="256831"/>
              </a:xfrm>
              <a:prstGeom prst="rect">
                <a:avLst/>
              </a:prstGeom>
              <a:solidFill>
                <a:srgbClr val="0045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 name="Freeform 29">
                <a:extLst>
                  <a:ext uri="{FF2B5EF4-FFF2-40B4-BE49-F238E27FC236}">
                    <a16:creationId xmlns="" xmlns:a16="http://schemas.microsoft.com/office/drawing/2014/main" id="{A4465B5E-4529-4C16-8B4D-613171A2C060}"/>
                  </a:ext>
                </a:extLst>
              </p:cNvPr>
              <p:cNvSpPr>
                <a:spLocks/>
              </p:cNvSpPr>
              <p:nvPr/>
            </p:nvSpPr>
            <p:spPr bwMode="auto">
              <a:xfrm>
                <a:off x="6774679" y="5291358"/>
                <a:ext cx="594992" cy="169080"/>
              </a:xfrm>
              <a:custGeom>
                <a:avLst/>
                <a:gdLst>
                  <a:gd name="T0" fmla="*/ 315 w 315"/>
                  <a:gd name="T1" fmla="*/ 10 h 89"/>
                  <a:gd name="T2" fmla="*/ 315 w 315"/>
                  <a:gd name="T3" fmla="*/ 80 h 89"/>
                  <a:gd name="T4" fmla="*/ 305 w 315"/>
                  <a:gd name="T5" fmla="*/ 89 h 89"/>
                  <a:gd name="T6" fmla="*/ 10 w 315"/>
                  <a:gd name="T7" fmla="*/ 89 h 89"/>
                  <a:gd name="T8" fmla="*/ 0 w 315"/>
                  <a:gd name="T9" fmla="*/ 80 h 89"/>
                  <a:gd name="T10" fmla="*/ 0 w 315"/>
                  <a:gd name="T11" fmla="*/ 10 h 89"/>
                  <a:gd name="T12" fmla="*/ 10 w 315"/>
                  <a:gd name="T13" fmla="*/ 0 h 89"/>
                  <a:gd name="T14" fmla="*/ 305 w 315"/>
                  <a:gd name="T15" fmla="*/ 0 h 89"/>
                  <a:gd name="T16" fmla="*/ 315 w 315"/>
                  <a:gd name="T17"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10"/>
                    </a:moveTo>
                    <a:cubicBezTo>
                      <a:pt x="315" y="80"/>
                      <a:pt x="315" y="80"/>
                      <a:pt x="315" y="80"/>
                    </a:cubicBezTo>
                    <a:cubicBezTo>
                      <a:pt x="315" y="85"/>
                      <a:pt x="311" y="89"/>
                      <a:pt x="305" y="89"/>
                    </a:cubicBezTo>
                    <a:cubicBezTo>
                      <a:pt x="10" y="89"/>
                      <a:pt x="10" y="89"/>
                      <a:pt x="10" y="89"/>
                    </a:cubicBezTo>
                    <a:cubicBezTo>
                      <a:pt x="4" y="89"/>
                      <a:pt x="0" y="85"/>
                      <a:pt x="0" y="80"/>
                    </a:cubicBezTo>
                    <a:cubicBezTo>
                      <a:pt x="0" y="10"/>
                      <a:pt x="0" y="10"/>
                      <a:pt x="0" y="10"/>
                    </a:cubicBezTo>
                    <a:cubicBezTo>
                      <a:pt x="0" y="4"/>
                      <a:pt x="4" y="0"/>
                      <a:pt x="10" y="0"/>
                    </a:cubicBezTo>
                    <a:cubicBezTo>
                      <a:pt x="305" y="0"/>
                      <a:pt x="305" y="0"/>
                      <a:pt x="305" y="0"/>
                    </a:cubicBezTo>
                    <a:cubicBezTo>
                      <a:pt x="311" y="0"/>
                      <a:pt x="315" y="4"/>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3" name="Oval 30">
                <a:extLst>
                  <a:ext uri="{FF2B5EF4-FFF2-40B4-BE49-F238E27FC236}">
                    <a16:creationId xmlns="" xmlns:a16="http://schemas.microsoft.com/office/drawing/2014/main" id="{EEB2BE95-E989-4D50-941A-03E5BA39F1AC}"/>
                  </a:ext>
                </a:extLst>
              </p:cNvPr>
              <p:cNvSpPr>
                <a:spLocks noChangeArrowheads="1"/>
              </p:cNvSpPr>
              <p:nvPr/>
            </p:nvSpPr>
            <p:spPr bwMode="auto">
              <a:xfrm>
                <a:off x="701973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Oval 31">
                <a:extLst>
                  <a:ext uri="{FF2B5EF4-FFF2-40B4-BE49-F238E27FC236}">
                    <a16:creationId xmlns="" xmlns:a16="http://schemas.microsoft.com/office/drawing/2014/main" id="{95B87FE0-8599-437A-93D8-BFD8D7E978B7}"/>
                  </a:ext>
                </a:extLst>
              </p:cNvPr>
              <p:cNvSpPr>
                <a:spLocks noChangeArrowheads="1"/>
              </p:cNvSpPr>
              <p:nvPr/>
            </p:nvSpPr>
            <p:spPr bwMode="auto">
              <a:xfrm>
                <a:off x="7048632"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Oval 32">
                <a:extLst>
                  <a:ext uri="{FF2B5EF4-FFF2-40B4-BE49-F238E27FC236}">
                    <a16:creationId xmlns="" xmlns:a16="http://schemas.microsoft.com/office/drawing/2014/main" id="{58091E27-D211-40F7-979A-26C751E491A2}"/>
                  </a:ext>
                </a:extLst>
              </p:cNvPr>
              <p:cNvSpPr>
                <a:spLocks noChangeArrowheads="1"/>
              </p:cNvSpPr>
              <p:nvPr/>
            </p:nvSpPr>
            <p:spPr bwMode="auto">
              <a:xfrm>
                <a:off x="707645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Oval 33">
                <a:extLst>
                  <a:ext uri="{FF2B5EF4-FFF2-40B4-BE49-F238E27FC236}">
                    <a16:creationId xmlns="" xmlns:a16="http://schemas.microsoft.com/office/drawing/2014/main" id="{B3414542-9C10-439B-B7D1-84E35A602CA2}"/>
                  </a:ext>
                </a:extLst>
              </p:cNvPr>
              <p:cNvSpPr>
                <a:spLocks noChangeArrowheads="1"/>
              </p:cNvSpPr>
              <p:nvPr/>
            </p:nvSpPr>
            <p:spPr bwMode="auto">
              <a:xfrm>
                <a:off x="7103208" y="5354496"/>
                <a:ext cx="1712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Oval 34">
                <a:extLst>
                  <a:ext uri="{FF2B5EF4-FFF2-40B4-BE49-F238E27FC236}">
                    <a16:creationId xmlns="" xmlns:a16="http://schemas.microsoft.com/office/drawing/2014/main" id="{13858836-C47D-4437-92E2-993C3E0F064F}"/>
                  </a:ext>
                </a:extLst>
              </p:cNvPr>
              <p:cNvSpPr>
                <a:spLocks noChangeArrowheads="1"/>
              </p:cNvSpPr>
              <p:nvPr/>
            </p:nvSpPr>
            <p:spPr bwMode="auto">
              <a:xfrm>
                <a:off x="7131032"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 name="Oval 35">
                <a:extLst>
                  <a:ext uri="{FF2B5EF4-FFF2-40B4-BE49-F238E27FC236}">
                    <a16:creationId xmlns="" xmlns:a16="http://schemas.microsoft.com/office/drawing/2014/main" id="{340BFF46-31A6-40BD-A845-B1AE1A1C0A64}"/>
                  </a:ext>
                </a:extLst>
              </p:cNvPr>
              <p:cNvSpPr>
                <a:spLocks noChangeArrowheads="1"/>
              </p:cNvSpPr>
              <p:nvPr/>
            </p:nvSpPr>
            <p:spPr bwMode="auto">
              <a:xfrm>
                <a:off x="7159925"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 name="Oval 36">
                <a:extLst>
                  <a:ext uri="{FF2B5EF4-FFF2-40B4-BE49-F238E27FC236}">
                    <a16:creationId xmlns="" xmlns:a16="http://schemas.microsoft.com/office/drawing/2014/main" id="{C5AAE9D5-C32A-47B5-B3D6-8B80B46B33B4}"/>
                  </a:ext>
                </a:extLst>
              </p:cNvPr>
              <p:cNvSpPr>
                <a:spLocks noChangeArrowheads="1"/>
              </p:cNvSpPr>
              <p:nvPr/>
            </p:nvSpPr>
            <p:spPr bwMode="auto">
              <a:xfrm>
                <a:off x="718774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Oval 37">
                <a:extLst>
                  <a:ext uri="{FF2B5EF4-FFF2-40B4-BE49-F238E27FC236}">
                    <a16:creationId xmlns="" xmlns:a16="http://schemas.microsoft.com/office/drawing/2014/main" id="{980E3ADE-16C5-4371-B994-A29B685BCC84}"/>
                  </a:ext>
                </a:extLst>
              </p:cNvPr>
              <p:cNvSpPr>
                <a:spLocks noChangeArrowheads="1"/>
              </p:cNvSpPr>
              <p:nvPr/>
            </p:nvSpPr>
            <p:spPr bwMode="auto">
              <a:xfrm>
                <a:off x="7216641" y="535449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Oval 38">
                <a:extLst>
                  <a:ext uri="{FF2B5EF4-FFF2-40B4-BE49-F238E27FC236}">
                    <a16:creationId xmlns="" xmlns:a16="http://schemas.microsoft.com/office/drawing/2014/main" id="{44897B60-A6CA-463F-B66B-3B70E10EAEEE}"/>
                  </a:ext>
                </a:extLst>
              </p:cNvPr>
              <p:cNvSpPr>
                <a:spLocks noChangeArrowheads="1"/>
              </p:cNvSpPr>
              <p:nvPr/>
            </p:nvSpPr>
            <p:spPr bwMode="auto">
              <a:xfrm>
                <a:off x="724446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39">
                <a:extLst>
                  <a:ext uri="{FF2B5EF4-FFF2-40B4-BE49-F238E27FC236}">
                    <a16:creationId xmlns="" xmlns:a16="http://schemas.microsoft.com/office/drawing/2014/main" id="{476672C2-078A-4F0B-BE78-6E23A3DCF369}"/>
                  </a:ext>
                </a:extLst>
              </p:cNvPr>
              <p:cNvSpPr>
                <a:spLocks noChangeArrowheads="1"/>
              </p:cNvSpPr>
              <p:nvPr/>
            </p:nvSpPr>
            <p:spPr bwMode="auto">
              <a:xfrm>
                <a:off x="7273359"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Oval 40">
                <a:extLst>
                  <a:ext uri="{FF2B5EF4-FFF2-40B4-BE49-F238E27FC236}">
                    <a16:creationId xmlns="" xmlns:a16="http://schemas.microsoft.com/office/drawing/2014/main" id="{C020C94E-BF83-421F-BC7E-2F0295006584}"/>
                  </a:ext>
                </a:extLst>
              </p:cNvPr>
              <p:cNvSpPr>
                <a:spLocks noChangeArrowheads="1"/>
              </p:cNvSpPr>
              <p:nvPr/>
            </p:nvSpPr>
            <p:spPr bwMode="auto">
              <a:xfrm>
                <a:off x="7039001" y="538231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Oval 41">
                <a:extLst>
                  <a:ext uri="{FF2B5EF4-FFF2-40B4-BE49-F238E27FC236}">
                    <a16:creationId xmlns="" xmlns:a16="http://schemas.microsoft.com/office/drawing/2014/main" id="{F9612425-04C7-43BC-909D-31B433E27F51}"/>
                  </a:ext>
                </a:extLst>
              </p:cNvPr>
              <p:cNvSpPr>
                <a:spLocks noChangeArrowheads="1"/>
              </p:cNvSpPr>
              <p:nvPr/>
            </p:nvSpPr>
            <p:spPr bwMode="auto">
              <a:xfrm>
                <a:off x="7066823"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Oval 42">
                <a:extLst>
                  <a:ext uri="{FF2B5EF4-FFF2-40B4-BE49-F238E27FC236}">
                    <a16:creationId xmlns="" xmlns:a16="http://schemas.microsoft.com/office/drawing/2014/main" id="{F525E221-57C0-4FEA-BFD1-47F01D76ADF2}"/>
                  </a:ext>
                </a:extLst>
              </p:cNvPr>
              <p:cNvSpPr>
                <a:spLocks noChangeArrowheads="1"/>
              </p:cNvSpPr>
              <p:nvPr/>
            </p:nvSpPr>
            <p:spPr bwMode="auto">
              <a:xfrm>
                <a:off x="709571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43">
                <a:extLst>
                  <a:ext uri="{FF2B5EF4-FFF2-40B4-BE49-F238E27FC236}">
                    <a16:creationId xmlns="" xmlns:a16="http://schemas.microsoft.com/office/drawing/2014/main" id="{E7FB4857-4026-499D-9547-4D2828C1C112}"/>
                  </a:ext>
                </a:extLst>
              </p:cNvPr>
              <p:cNvSpPr>
                <a:spLocks noChangeArrowheads="1"/>
              </p:cNvSpPr>
              <p:nvPr/>
            </p:nvSpPr>
            <p:spPr bwMode="auto">
              <a:xfrm>
                <a:off x="7122471"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Oval 44">
                <a:extLst>
                  <a:ext uri="{FF2B5EF4-FFF2-40B4-BE49-F238E27FC236}">
                    <a16:creationId xmlns="" xmlns:a16="http://schemas.microsoft.com/office/drawing/2014/main" id="{427EBF34-C407-4D06-ABC2-10EC6BB22C8C}"/>
                  </a:ext>
                </a:extLst>
              </p:cNvPr>
              <p:cNvSpPr>
                <a:spLocks noChangeArrowheads="1"/>
              </p:cNvSpPr>
              <p:nvPr/>
            </p:nvSpPr>
            <p:spPr bwMode="auto">
              <a:xfrm>
                <a:off x="7150293" y="538231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Oval 45">
                <a:extLst>
                  <a:ext uri="{FF2B5EF4-FFF2-40B4-BE49-F238E27FC236}">
                    <a16:creationId xmlns="" xmlns:a16="http://schemas.microsoft.com/office/drawing/2014/main" id="{BFFE1976-C1BD-4E58-8CEA-0A48A8C15B09}"/>
                  </a:ext>
                </a:extLst>
              </p:cNvPr>
              <p:cNvSpPr>
                <a:spLocks noChangeArrowheads="1"/>
              </p:cNvSpPr>
              <p:nvPr/>
            </p:nvSpPr>
            <p:spPr bwMode="auto">
              <a:xfrm>
                <a:off x="7178117" y="5382319"/>
                <a:ext cx="1605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Oval 46">
                <a:extLst>
                  <a:ext uri="{FF2B5EF4-FFF2-40B4-BE49-F238E27FC236}">
                    <a16:creationId xmlns="" xmlns:a16="http://schemas.microsoft.com/office/drawing/2014/main" id="{B632B73D-615D-4913-87D8-B0A2B86A49FE}"/>
                  </a:ext>
                </a:extLst>
              </p:cNvPr>
              <p:cNvSpPr>
                <a:spLocks noChangeArrowheads="1"/>
              </p:cNvSpPr>
              <p:nvPr/>
            </p:nvSpPr>
            <p:spPr bwMode="auto">
              <a:xfrm>
                <a:off x="7207011"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Oval 47">
                <a:extLst>
                  <a:ext uri="{FF2B5EF4-FFF2-40B4-BE49-F238E27FC236}">
                    <a16:creationId xmlns="" xmlns:a16="http://schemas.microsoft.com/office/drawing/2014/main" id="{3894560C-AB7A-4693-9D85-EFB11FC34672}"/>
                  </a:ext>
                </a:extLst>
              </p:cNvPr>
              <p:cNvSpPr>
                <a:spLocks noChangeArrowheads="1"/>
              </p:cNvSpPr>
              <p:nvPr/>
            </p:nvSpPr>
            <p:spPr bwMode="auto">
              <a:xfrm>
                <a:off x="7234834"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1" name="Oval 48">
                <a:extLst>
                  <a:ext uri="{FF2B5EF4-FFF2-40B4-BE49-F238E27FC236}">
                    <a16:creationId xmlns="" xmlns:a16="http://schemas.microsoft.com/office/drawing/2014/main" id="{1E7ECB3B-56D3-4BD4-AB14-807152D3AA05}"/>
                  </a:ext>
                </a:extLst>
              </p:cNvPr>
              <p:cNvSpPr>
                <a:spLocks noChangeArrowheads="1"/>
              </p:cNvSpPr>
              <p:nvPr/>
            </p:nvSpPr>
            <p:spPr bwMode="auto">
              <a:xfrm>
                <a:off x="726372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2" name="Oval 49">
                <a:extLst>
                  <a:ext uri="{FF2B5EF4-FFF2-40B4-BE49-F238E27FC236}">
                    <a16:creationId xmlns="" xmlns:a16="http://schemas.microsoft.com/office/drawing/2014/main" id="{55E7A483-373F-4E1C-BE05-367E924774FD}"/>
                  </a:ext>
                </a:extLst>
              </p:cNvPr>
              <p:cNvSpPr>
                <a:spLocks noChangeArrowheads="1"/>
              </p:cNvSpPr>
              <p:nvPr/>
            </p:nvSpPr>
            <p:spPr bwMode="auto">
              <a:xfrm>
                <a:off x="7291550"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3" name="Freeform 50">
                <a:extLst>
                  <a:ext uri="{FF2B5EF4-FFF2-40B4-BE49-F238E27FC236}">
                    <a16:creationId xmlns="" xmlns:a16="http://schemas.microsoft.com/office/drawing/2014/main" id="{0967448E-E05B-4669-B99B-D618C3F56F90}"/>
                  </a:ext>
                </a:extLst>
              </p:cNvPr>
              <p:cNvSpPr>
                <a:spLocks/>
              </p:cNvSpPr>
              <p:nvPr/>
            </p:nvSpPr>
            <p:spPr bwMode="auto">
              <a:xfrm>
                <a:off x="6774679" y="5291358"/>
                <a:ext cx="215096" cy="169080"/>
              </a:xfrm>
              <a:custGeom>
                <a:avLst/>
                <a:gdLst>
                  <a:gd name="T0" fmla="*/ 114 w 114"/>
                  <a:gd name="T1" fmla="*/ 0 h 89"/>
                  <a:gd name="T2" fmla="*/ 114 w 114"/>
                  <a:gd name="T3" fmla="*/ 89 h 89"/>
                  <a:gd name="T4" fmla="*/ 10 w 114"/>
                  <a:gd name="T5" fmla="*/ 89 h 89"/>
                  <a:gd name="T6" fmla="*/ 0 w 114"/>
                  <a:gd name="T7" fmla="*/ 80 h 89"/>
                  <a:gd name="T8" fmla="*/ 0 w 114"/>
                  <a:gd name="T9" fmla="*/ 10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80"/>
                    </a:cubicBezTo>
                    <a:cubicBezTo>
                      <a:pt x="0" y="10"/>
                      <a:pt x="0" y="10"/>
                      <a:pt x="0" y="10"/>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4" name="Oval 51">
                <a:extLst>
                  <a:ext uri="{FF2B5EF4-FFF2-40B4-BE49-F238E27FC236}">
                    <a16:creationId xmlns="" xmlns:a16="http://schemas.microsoft.com/office/drawing/2014/main" id="{610BA237-47F2-4A2E-861D-BAE6F73FE966}"/>
                  </a:ext>
                </a:extLst>
              </p:cNvPr>
              <p:cNvSpPr>
                <a:spLocks noChangeArrowheads="1"/>
              </p:cNvSpPr>
              <p:nvPr/>
            </p:nvSpPr>
            <p:spPr bwMode="auto">
              <a:xfrm>
                <a:off x="6817483" y="5365196"/>
                <a:ext cx="32104" cy="3103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Oval 52">
                <a:extLst>
                  <a:ext uri="{FF2B5EF4-FFF2-40B4-BE49-F238E27FC236}">
                    <a16:creationId xmlns="" xmlns:a16="http://schemas.microsoft.com/office/drawing/2014/main" id="{CB7D8344-C4FB-4687-997E-01195DC24A9C}"/>
                  </a:ext>
                </a:extLst>
              </p:cNvPr>
              <p:cNvSpPr>
                <a:spLocks noChangeArrowheads="1"/>
              </p:cNvSpPr>
              <p:nvPr/>
            </p:nvSpPr>
            <p:spPr bwMode="auto">
              <a:xfrm>
                <a:off x="6861359" y="5365196"/>
                <a:ext cx="32104" cy="3103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 name="Oval 53">
                <a:extLst>
                  <a:ext uri="{FF2B5EF4-FFF2-40B4-BE49-F238E27FC236}">
                    <a16:creationId xmlns="" xmlns:a16="http://schemas.microsoft.com/office/drawing/2014/main" id="{C19003E5-E483-491D-956E-0C72A2782767}"/>
                  </a:ext>
                </a:extLst>
              </p:cNvPr>
              <p:cNvSpPr>
                <a:spLocks noChangeArrowheads="1"/>
              </p:cNvSpPr>
              <p:nvPr/>
            </p:nvSpPr>
            <p:spPr bwMode="auto">
              <a:xfrm>
                <a:off x="6904164" y="5365196"/>
                <a:ext cx="32104" cy="3103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 name="Freeform 54">
                <a:extLst>
                  <a:ext uri="{FF2B5EF4-FFF2-40B4-BE49-F238E27FC236}">
                    <a16:creationId xmlns="" xmlns:a16="http://schemas.microsoft.com/office/drawing/2014/main" id="{0516D8C6-840A-417D-9CF8-5E78BB4DF14F}"/>
                  </a:ext>
                </a:extLst>
              </p:cNvPr>
              <p:cNvSpPr>
                <a:spLocks/>
              </p:cNvSpPr>
              <p:nvPr/>
            </p:nvSpPr>
            <p:spPr bwMode="auto">
              <a:xfrm>
                <a:off x="6774679" y="5488262"/>
                <a:ext cx="594992" cy="168010"/>
              </a:xfrm>
              <a:custGeom>
                <a:avLst/>
                <a:gdLst>
                  <a:gd name="T0" fmla="*/ 315 w 315"/>
                  <a:gd name="T1" fmla="*/ 9 h 89"/>
                  <a:gd name="T2" fmla="*/ 315 w 315"/>
                  <a:gd name="T3" fmla="*/ 79 h 89"/>
                  <a:gd name="T4" fmla="*/ 305 w 315"/>
                  <a:gd name="T5" fmla="*/ 89 h 89"/>
                  <a:gd name="T6" fmla="*/ 10 w 315"/>
                  <a:gd name="T7" fmla="*/ 89 h 89"/>
                  <a:gd name="T8" fmla="*/ 0 w 315"/>
                  <a:gd name="T9" fmla="*/ 79 h 89"/>
                  <a:gd name="T10" fmla="*/ 0 w 315"/>
                  <a:gd name="T11" fmla="*/ 9 h 89"/>
                  <a:gd name="T12" fmla="*/ 10 w 315"/>
                  <a:gd name="T13" fmla="*/ 0 h 89"/>
                  <a:gd name="T14" fmla="*/ 305 w 315"/>
                  <a:gd name="T15" fmla="*/ 0 h 89"/>
                  <a:gd name="T16" fmla="*/ 315 w 315"/>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9"/>
                    </a:moveTo>
                    <a:cubicBezTo>
                      <a:pt x="315" y="79"/>
                      <a:pt x="315" y="79"/>
                      <a:pt x="315" y="79"/>
                    </a:cubicBezTo>
                    <a:cubicBezTo>
                      <a:pt x="315" y="85"/>
                      <a:pt x="311" y="89"/>
                      <a:pt x="305" y="89"/>
                    </a:cubicBezTo>
                    <a:cubicBezTo>
                      <a:pt x="10" y="89"/>
                      <a:pt x="10" y="89"/>
                      <a:pt x="10" y="89"/>
                    </a:cubicBezTo>
                    <a:cubicBezTo>
                      <a:pt x="4" y="89"/>
                      <a:pt x="0" y="85"/>
                      <a:pt x="0" y="79"/>
                    </a:cubicBezTo>
                    <a:cubicBezTo>
                      <a:pt x="0" y="9"/>
                      <a:pt x="0" y="9"/>
                      <a:pt x="0" y="9"/>
                    </a:cubicBezTo>
                    <a:cubicBezTo>
                      <a:pt x="0" y="4"/>
                      <a:pt x="4" y="0"/>
                      <a:pt x="10" y="0"/>
                    </a:cubicBezTo>
                    <a:cubicBezTo>
                      <a:pt x="305" y="0"/>
                      <a:pt x="305" y="0"/>
                      <a:pt x="305" y="0"/>
                    </a:cubicBezTo>
                    <a:cubicBezTo>
                      <a:pt x="311" y="0"/>
                      <a:pt x="315" y="4"/>
                      <a:pt x="315" y="9"/>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 name="Oval 55">
                <a:extLst>
                  <a:ext uri="{FF2B5EF4-FFF2-40B4-BE49-F238E27FC236}">
                    <a16:creationId xmlns="" xmlns:a16="http://schemas.microsoft.com/office/drawing/2014/main" id="{5C358342-09CE-468C-A63E-3466C7EA101B}"/>
                  </a:ext>
                </a:extLst>
              </p:cNvPr>
              <p:cNvSpPr>
                <a:spLocks noChangeArrowheads="1"/>
              </p:cNvSpPr>
              <p:nvPr/>
            </p:nvSpPr>
            <p:spPr bwMode="auto">
              <a:xfrm>
                <a:off x="701973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 name="Oval 56">
                <a:extLst>
                  <a:ext uri="{FF2B5EF4-FFF2-40B4-BE49-F238E27FC236}">
                    <a16:creationId xmlns="" xmlns:a16="http://schemas.microsoft.com/office/drawing/2014/main" id="{3BF0323D-88DE-4FD4-A963-1B33CE335C94}"/>
                  </a:ext>
                </a:extLst>
              </p:cNvPr>
              <p:cNvSpPr>
                <a:spLocks noChangeArrowheads="1"/>
              </p:cNvSpPr>
              <p:nvPr/>
            </p:nvSpPr>
            <p:spPr bwMode="auto">
              <a:xfrm>
                <a:off x="7048632"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 name="Oval 57">
                <a:extLst>
                  <a:ext uri="{FF2B5EF4-FFF2-40B4-BE49-F238E27FC236}">
                    <a16:creationId xmlns="" xmlns:a16="http://schemas.microsoft.com/office/drawing/2014/main" id="{3FF1F766-6DDC-40AB-9B07-B64DCA656035}"/>
                  </a:ext>
                </a:extLst>
              </p:cNvPr>
              <p:cNvSpPr>
                <a:spLocks noChangeArrowheads="1"/>
              </p:cNvSpPr>
              <p:nvPr/>
            </p:nvSpPr>
            <p:spPr bwMode="auto">
              <a:xfrm>
                <a:off x="707645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Oval 58">
                <a:extLst>
                  <a:ext uri="{FF2B5EF4-FFF2-40B4-BE49-F238E27FC236}">
                    <a16:creationId xmlns="" xmlns:a16="http://schemas.microsoft.com/office/drawing/2014/main" id="{44A3993A-186D-4EC1-A3D2-04F0CA2B8F63}"/>
                  </a:ext>
                </a:extLst>
              </p:cNvPr>
              <p:cNvSpPr>
                <a:spLocks noChangeArrowheads="1"/>
              </p:cNvSpPr>
              <p:nvPr/>
            </p:nvSpPr>
            <p:spPr bwMode="auto">
              <a:xfrm>
                <a:off x="7103208" y="5549259"/>
                <a:ext cx="1712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 name="Oval 59">
                <a:extLst>
                  <a:ext uri="{FF2B5EF4-FFF2-40B4-BE49-F238E27FC236}">
                    <a16:creationId xmlns="" xmlns:a16="http://schemas.microsoft.com/office/drawing/2014/main" id="{DC8D225A-44D5-4299-9342-4D232BA9CA7C}"/>
                  </a:ext>
                </a:extLst>
              </p:cNvPr>
              <p:cNvSpPr>
                <a:spLocks noChangeArrowheads="1"/>
              </p:cNvSpPr>
              <p:nvPr/>
            </p:nvSpPr>
            <p:spPr bwMode="auto">
              <a:xfrm>
                <a:off x="7131032"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 name="Oval 60">
                <a:extLst>
                  <a:ext uri="{FF2B5EF4-FFF2-40B4-BE49-F238E27FC236}">
                    <a16:creationId xmlns="" xmlns:a16="http://schemas.microsoft.com/office/drawing/2014/main" id="{F7F9281C-78EF-48FC-9DE3-F3F7F938D8FD}"/>
                  </a:ext>
                </a:extLst>
              </p:cNvPr>
              <p:cNvSpPr>
                <a:spLocks noChangeArrowheads="1"/>
              </p:cNvSpPr>
              <p:nvPr/>
            </p:nvSpPr>
            <p:spPr bwMode="auto">
              <a:xfrm>
                <a:off x="7159925"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 name="Oval 61">
                <a:extLst>
                  <a:ext uri="{FF2B5EF4-FFF2-40B4-BE49-F238E27FC236}">
                    <a16:creationId xmlns="" xmlns:a16="http://schemas.microsoft.com/office/drawing/2014/main" id="{2EDA04BE-A2B2-483B-ADCB-B77838069F6A}"/>
                  </a:ext>
                </a:extLst>
              </p:cNvPr>
              <p:cNvSpPr>
                <a:spLocks noChangeArrowheads="1"/>
              </p:cNvSpPr>
              <p:nvPr/>
            </p:nvSpPr>
            <p:spPr bwMode="auto">
              <a:xfrm>
                <a:off x="718774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5" name="Oval 62">
                <a:extLst>
                  <a:ext uri="{FF2B5EF4-FFF2-40B4-BE49-F238E27FC236}">
                    <a16:creationId xmlns="" xmlns:a16="http://schemas.microsoft.com/office/drawing/2014/main" id="{E8319FF3-FF19-4B1D-A63D-87D71246B1A1}"/>
                  </a:ext>
                </a:extLst>
              </p:cNvPr>
              <p:cNvSpPr>
                <a:spLocks noChangeArrowheads="1"/>
              </p:cNvSpPr>
              <p:nvPr/>
            </p:nvSpPr>
            <p:spPr bwMode="auto">
              <a:xfrm>
                <a:off x="7216641" y="554925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6" name="Oval 63">
                <a:extLst>
                  <a:ext uri="{FF2B5EF4-FFF2-40B4-BE49-F238E27FC236}">
                    <a16:creationId xmlns="" xmlns:a16="http://schemas.microsoft.com/office/drawing/2014/main" id="{19930A0C-6333-42BF-9D6A-1668495C7F4E}"/>
                  </a:ext>
                </a:extLst>
              </p:cNvPr>
              <p:cNvSpPr>
                <a:spLocks noChangeArrowheads="1"/>
              </p:cNvSpPr>
              <p:nvPr/>
            </p:nvSpPr>
            <p:spPr bwMode="auto">
              <a:xfrm>
                <a:off x="724446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7" name="Oval 64">
                <a:extLst>
                  <a:ext uri="{FF2B5EF4-FFF2-40B4-BE49-F238E27FC236}">
                    <a16:creationId xmlns="" xmlns:a16="http://schemas.microsoft.com/office/drawing/2014/main" id="{AE6C7F4B-B9E7-427E-8D6F-5A717B9B67B2}"/>
                  </a:ext>
                </a:extLst>
              </p:cNvPr>
              <p:cNvSpPr>
                <a:spLocks noChangeArrowheads="1"/>
              </p:cNvSpPr>
              <p:nvPr/>
            </p:nvSpPr>
            <p:spPr bwMode="auto">
              <a:xfrm>
                <a:off x="7273359"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8" name="Oval 65">
                <a:extLst>
                  <a:ext uri="{FF2B5EF4-FFF2-40B4-BE49-F238E27FC236}">
                    <a16:creationId xmlns="" xmlns:a16="http://schemas.microsoft.com/office/drawing/2014/main" id="{D7A80BDF-3CEF-446D-92B9-DA58B5C78D0F}"/>
                  </a:ext>
                </a:extLst>
              </p:cNvPr>
              <p:cNvSpPr>
                <a:spLocks noChangeArrowheads="1"/>
              </p:cNvSpPr>
              <p:nvPr/>
            </p:nvSpPr>
            <p:spPr bwMode="auto">
              <a:xfrm>
                <a:off x="7039001" y="5579223"/>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9" name="Oval 66">
                <a:extLst>
                  <a:ext uri="{FF2B5EF4-FFF2-40B4-BE49-F238E27FC236}">
                    <a16:creationId xmlns="" xmlns:a16="http://schemas.microsoft.com/office/drawing/2014/main" id="{171009C4-CF4B-479A-A752-11D4276001EC}"/>
                  </a:ext>
                </a:extLst>
              </p:cNvPr>
              <p:cNvSpPr>
                <a:spLocks noChangeArrowheads="1"/>
              </p:cNvSpPr>
              <p:nvPr/>
            </p:nvSpPr>
            <p:spPr bwMode="auto">
              <a:xfrm>
                <a:off x="7066823"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0" name="Oval 67">
                <a:extLst>
                  <a:ext uri="{FF2B5EF4-FFF2-40B4-BE49-F238E27FC236}">
                    <a16:creationId xmlns="" xmlns:a16="http://schemas.microsoft.com/office/drawing/2014/main" id="{B2206ECF-0394-409B-9789-57F4E6257C99}"/>
                  </a:ext>
                </a:extLst>
              </p:cNvPr>
              <p:cNvSpPr>
                <a:spLocks noChangeArrowheads="1"/>
              </p:cNvSpPr>
              <p:nvPr/>
            </p:nvSpPr>
            <p:spPr bwMode="auto">
              <a:xfrm>
                <a:off x="709571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1" name="Oval 68">
                <a:extLst>
                  <a:ext uri="{FF2B5EF4-FFF2-40B4-BE49-F238E27FC236}">
                    <a16:creationId xmlns="" xmlns:a16="http://schemas.microsoft.com/office/drawing/2014/main" id="{C86CD63D-0818-45DE-A22B-1304F8BE803D}"/>
                  </a:ext>
                </a:extLst>
              </p:cNvPr>
              <p:cNvSpPr>
                <a:spLocks noChangeArrowheads="1"/>
              </p:cNvSpPr>
              <p:nvPr/>
            </p:nvSpPr>
            <p:spPr bwMode="auto">
              <a:xfrm>
                <a:off x="7122471"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2" name="Oval 69">
                <a:extLst>
                  <a:ext uri="{FF2B5EF4-FFF2-40B4-BE49-F238E27FC236}">
                    <a16:creationId xmlns="" xmlns:a16="http://schemas.microsoft.com/office/drawing/2014/main" id="{E84548FF-1AB2-4010-B671-52545F45C6D4}"/>
                  </a:ext>
                </a:extLst>
              </p:cNvPr>
              <p:cNvSpPr>
                <a:spLocks noChangeArrowheads="1"/>
              </p:cNvSpPr>
              <p:nvPr/>
            </p:nvSpPr>
            <p:spPr bwMode="auto">
              <a:xfrm>
                <a:off x="7150293" y="5579223"/>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3" name="Oval 70">
                <a:extLst>
                  <a:ext uri="{FF2B5EF4-FFF2-40B4-BE49-F238E27FC236}">
                    <a16:creationId xmlns="" xmlns:a16="http://schemas.microsoft.com/office/drawing/2014/main" id="{75EAA969-1297-4F91-A339-A41E76547A8C}"/>
                  </a:ext>
                </a:extLst>
              </p:cNvPr>
              <p:cNvSpPr>
                <a:spLocks noChangeArrowheads="1"/>
              </p:cNvSpPr>
              <p:nvPr/>
            </p:nvSpPr>
            <p:spPr bwMode="auto">
              <a:xfrm>
                <a:off x="7178117" y="5579223"/>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4" name="Oval 71">
                <a:extLst>
                  <a:ext uri="{FF2B5EF4-FFF2-40B4-BE49-F238E27FC236}">
                    <a16:creationId xmlns="" xmlns:a16="http://schemas.microsoft.com/office/drawing/2014/main" id="{5E6D424E-71F4-49F8-B056-CD9F748A8D99}"/>
                  </a:ext>
                </a:extLst>
              </p:cNvPr>
              <p:cNvSpPr>
                <a:spLocks noChangeArrowheads="1"/>
              </p:cNvSpPr>
              <p:nvPr/>
            </p:nvSpPr>
            <p:spPr bwMode="auto">
              <a:xfrm>
                <a:off x="7207011"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5" name="Oval 72">
                <a:extLst>
                  <a:ext uri="{FF2B5EF4-FFF2-40B4-BE49-F238E27FC236}">
                    <a16:creationId xmlns="" xmlns:a16="http://schemas.microsoft.com/office/drawing/2014/main" id="{468C39E3-6988-4109-A77B-EEBA751B37A6}"/>
                  </a:ext>
                </a:extLst>
              </p:cNvPr>
              <p:cNvSpPr>
                <a:spLocks noChangeArrowheads="1"/>
              </p:cNvSpPr>
              <p:nvPr/>
            </p:nvSpPr>
            <p:spPr bwMode="auto">
              <a:xfrm>
                <a:off x="7234834"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6" name="Oval 73">
                <a:extLst>
                  <a:ext uri="{FF2B5EF4-FFF2-40B4-BE49-F238E27FC236}">
                    <a16:creationId xmlns="" xmlns:a16="http://schemas.microsoft.com/office/drawing/2014/main" id="{8E9B8C74-D1D5-491D-BB1C-4326C3938E7D}"/>
                  </a:ext>
                </a:extLst>
              </p:cNvPr>
              <p:cNvSpPr>
                <a:spLocks noChangeArrowheads="1"/>
              </p:cNvSpPr>
              <p:nvPr/>
            </p:nvSpPr>
            <p:spPr bwMode="auto">
              <a:xfrm>
                <a:off x="726372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7" name="Oval 74">
                <a:extLst>
                  <a:ext uri="{FF2B5EF4-FFF2-40B4-BE49-F238E27FC236}">
                    <a16:creationId xmlns="" xmlns:a16="http://schemas.microsoft.com/office/drawing/2014/main" id="{E929622D-A897-40E6-AE68-BDDBFAFEE15B}"/>
                  </a:ext>
                </a:extLst>
              </p:cNvPr>
              <p:cNvSpPr>
                <a:spLocks noChangeArrowheads="1"/>
              </p:cNvSpPr>
              <p:nvPr/>
            </p:nvSpPr>
            <p:spPr bwMode="auto">
              <a:xfrm>
                <a:off x="7291550"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8" name="Freeform 75">
                <a:extLst>
                  <a:ext uri="{FF2B5EF4-FFF2-40B4-BE49-F238E27FC236}">
                    <a16:creationId xmlns="" xmlns:a16="http://schemas.microsoft.com/office/drawing/2014/main" id="{AE75EF3E-532D-455B-ADF0-FDC82A6CDBE7}"/>
                  </a:ext>
                </a:extLst>
              </p:cNvPr>
              <p:cNvSpPr>
                <a:spLocks/>
              </p:cNvSpPr>
              <p:nvPr/>
            </p:nvSpPr>
            <p:spPr bwMode="auto">
              <a:xfrm>
                <a:off x="6774679" y="5488262"/>
                <a:ext cx="215096" cy="168010"/>
              </a:xfrm>
              <a:custGeom>
                <a:avLst/>
                <a:gdLst>
                  <a:gd name="T0" fmla="*/ 114 w 114"/>
                  <a:gd name="T1" fmla="*/ 0 h 89"/>
                  <a:gd name="T2" fmla="*/ 114 w 114"/>
                  <a:gd name="T3" fmla="*/ 89 h 89"/>
                  <a:gd name="T4" fmla="*/ 10 w 114"/>
                  <a:gd name="T5" fmla="*/ 89 h 89"/>
                  <a:gd name="T6" fmla="*/ 0 w 114"/>
                  <a:gd name="T7" fmla="*/ 79 h 89"/>
                  <a:gd name="T8" fmla="*/ 0 w 114"/>
                  <a:gd name="T9" fmla="*/ 9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79"/>
                    </a:cubicBezTo>
                    <a:cubicBezTo>
                      <a:pt x="0" y="9"/>
                      <a:pt x="0" y="9"/>
                      <a:pt x="0" y="9"/>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9" name="Oval 76">
                <a:extLst>
                  <a:ext uri="{FF2B5EF4-FFF2-40B4-BE49-F238E27FC236}">
                    <a16:creationId xmlns="" xmlns:a16="http://schemas.microsoft.com/office/drawing/2014/main" id="{84C56E1E-A2BD-4674-805D-43216035EC47}"/>
                  </a:ext>
                </a:extLst>
              </p:cNvPr>
              <p:cNvSpPr>
                <a:spLocks noChangeArrowheads="1"/>
              </p:cNvSpPr>
              <p:nvPr/>
            </p:nvSpPr>
            <p:spPr bwMode="auto">
              <a:xfrm>
                <a:off x="6817483" y="5559960"/>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0" name="Oval 77">
                <a:extLst>
                  <a:ext uri="{FF2B5EF4-FFF2-40B4-BE49-F238E27FC236}">
                    <a16:creationId xmlns="" xmlns:a16="http://schemas.microsoft.com/office/drawing/2014/main" id="{64739320-5D81-401D-9EC2-FC19D9F19727}"/>
                  </a:ext>
                </a:extLst>
              </p:cNvPr>
              <p:cNvSpPr>
                <a:spLocks noChangeArrowheads="1"/>
              </p:cNvSpPr>
              <p:nvPr/>
            </p:nvSpPr>
            <p:spPr bwMode="auto">
              <a:xfrm>
                <a:off x="6861359" y="5559960"/>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1" name="Oval 78">
                <a:extLst>
                  <a:ext uri="{FF2B5EF4-FFF2-40B4-BE49-F238E27FC236}">
                    <a16:creationId xmlns="" xmlns:a16="http://schemas.microsoft.com/office/drawing/2014/main" id="{5A08CFAB-6B59-443E-B30E-39BFDB16F2EE}"/>
                  </a:ext>
                </a:extLst>
              </p:cNvPr>
              <p:cNvSpPr>
                <a:spLocks noChangeArrowheads="1"/>
              </p:cNvSpPr>
              <p:nvPr/>
            </p:nvSpPr>
            <p:spPr bwMode="auto">
              <a:xfrm>
                <a:off x="6904164" y="5559960"/>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2" name="Freeform 79">
                <a:extLst>
                  <a:ext uri="{FF2B5EF4-FFF2-40B4-BE49-F238E27FC236}">
                    <a16:creationId xmlns="" xmlns:a16="http://schemas.microsoft.com/office/drawing/2014/main" id="{A3390B83-DF6C-4E4E-B1A5-0C98DD054923}"/>
                  </a:ext>
                </a:extLst>
              </p:cNvPr>
              <p:cNvSpPr>
                <a:spLocks/>
              </p:cNvSpPr>
              <p:nvPr/>
            </p:nvSpPr>
            <p:spPr bwMode="auto">
              <a:xfrm>
                <a:off x="6774679" y="5683025"/>
                <a:ext cx="594992" cy="170150"/>
              </a:xfrm>
              <a:custGeom>
                <a:avLst/>
                <a:gdLst>
                  <a:gd name="T0" fmla="*/ 315 w 315"/>
                  <a:gd name="T1" fmla="*/ 10 h 90"/>
                  <a:gd name="T2" fmla="*/ 315 w 315"/>
                  <a:gd name="T3" fmla="*/ 80 h 90"/>
                  <a:gd name="T4" fmla="*/ 305 w 315"/>
                  <a:gd name="T5" fmla="*/ 90 h 90"/>
                  <a:gd name="T6" fmla="*/ 10 w 315"/>
                  <a:gd name="T7" fmla="*/ 90 h 90"/>
                  <a:gd name="T8" fmla="*/ 0 w 315"/>
                  <a:gd name="T9" fmla="*/ 80 h 90"/>
                  <a:gd name="T10" fmla="*/ 0 w 315"/>
                  <a:gd name="T11" fmla="*/ 10 h 90"/>
                  <a:gd name="T12" fmla="*/ 10 w 315"/>
                  <a:gd name="T13" fmla="*/ 0 h 90"/>
                  <a:gd name="T14" fmla="*/ 305 w 315"/>
                  <a:gd name="T15" fmla="*/ 0 h 90"/>
                  <a:gd name="T16" fmla="*/ 315 w 315"/>
                  <a:gd name="T17"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90">
                    <a:moveTo>
                      <a:pt x="315" y="10"/>
                    </a:moveTo>
                    <a:cubicBezTo>
                      <a:pt x="315" y="80"/>
                      <a:pt x="315" y="80"/>
                      <a:pt x="315" y="80"/>
                    </a:cubicBezTo>
                    <a:cubicBezTo>
                      <a:pt x="315" y="85"/>
                      <a:pt x="311" y="90"/>
                      <a:pt x="305" y="90"/>
                    </a:cubicBezTo>
                    <a:cubicBezTo>
                      <a:pt x="10" y="90"/>
                      <a:pt x="10" y="90"/>
                      <a:pt x="10" y="90"/>
                    </a:cubicBezTo>
                    <a:cubicBezTo>
                      <a:pt x="4" y="90"/>
                      <a:pt x="0" y="85"/>
                      <a:pt x="0" y="80"/>
                    </a:cubicBezTo>
                    <a:cubicBezTo>
                      <a:pt x="0" y="10"/>
                      <a:pt x="0" y="10"/>
                      <a:pt x="0" y="10"/>
                    </a:cubicBezTo>
                    <a:cubicBezTo>
                      <a:pt x="0" y="5"/>
                      <a:pt x="4" y="0"/>
                      <a:pt x="10" y="0"/>
                    </a:cubicBezTo>
                    <a:cubicBezTo>
                      <a:pt x="305" y="0"/>
                      <a:pt x="305" y="0"/>
                      <a:pt x="305" y="0"/>
                    </a:cubicBezTo>
                    <a:cubicBezTo>
                      <a:pt x="311" y="0"/>
                      <a:pt x="315" y="5"/>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3" name="Oval 80">
                <a:extLst>
                  <a:ext uri="{FF2B5EF4-FFF2-40B4-BE49-F238E27FC236}">
                    <a16:creationId xmlns="" xmlns:a16="http://schemas.microsoft.com/office/drawing/2014/main" id="{AA920472-C415-4FAF-A2A5-5591624ED1FB}"/>
                  </a:ext>
                </a:extLst>
              </p:cNvPr>
              <p:cNvSpPr>
                <a:spLocks noChangeArrowheads="1"/>
              </p:cNvSpPr>
              <p:nvPr/>
            </p:nvSpPr>
            <p:spPr bwMode="auto">
              <a:xfrm>
                <a:off x="701973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4" name="Oval 81">
                <a:extLst>
                  <a:ext uri="{FF2B5EF4-FFF2-40B4-BE49-F238E27FC236}">
                    <a16:creationId xmlns="" xmlns:a16="http://schemas.microsoft.com/office/drawing/2014/main" id="{AFCF8D58-1439-4B74-8237-AC7BBDE58552}"/>
                  </a:ext>
                </a:extLst>
              </p:cNvPr>
              <p:cNvSpPr>
                <a:spLocks noChangeArrowheads="1"/>
              </p:cNvSpPr>
              <p:nvPr/>
            </p:nvSpPr>
            <p:spPr bwMode="auto">
              <a:xfrm>
                <a:off x="7048632"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5" name="Oval 82">
                <a:extLst>
                  <a:ext uri="{FF2B5EF4-FFF2-40B4-BE49-F238E27FC236}">
                    <a16:creationId xmlns="" xmlns:a16="http://schemas.microsoft.com/office/drawing/2014/main" id="{53085C99-BD54-4C20-AC29-6EEAA47580AE}"/>
                  </a:ext>
                </a:extLst>
              </p:cNvPr>
              <p:cNvSpPr>
                <a:spLocks noChangeArrowheads="1"/>
              </p:cNvSpPr>
              <p:nvPr/>
            </p:nvSpPr>
            <p:spPr bwMode="auto">
              <a:xfrm>
                <a:off x="707645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6" name="Oval 83">
                <a:extLst>
                  <a:ext uri="{FF2B5EF4-FFF2-40B4-BE49-F238E27FC236}">
                    <a16:creationId xmlns="" xmlns:a16="http://schemas.microsoft.com/office/drawing/2014/main" id="{A9010743-3057-4AB3-BD17-F06C8550A36F}"/>
                  </a:ext>
                </a:extLst>
              </p:cNvPr>
              <p:cNvSpPr>
                <a:spLocks noChangeArrowheads="1"/>
              </p:cNvSpPr>
              <p:nvPr/>
            </p:nvSpPr>
            <p:spPr bwMode="auto">
              <a:xfrm>
                <a:off x="7103208" y="5745092"/>
                <a:ext cx="1712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7" name="Oval 84">
                <a:extLst>
                  <a:ext uri="{FF2B5EF4-FFF2-40B4-BE49-F238E27FC236}">
                    <a16:creationId xmlns="" xmlns:a16="http://schemas.microsoft.com/office/drawing/2014/main" id="{8580D7A7-B7DD-459B-BF7E-109CECCEAF95}"/>
                  </a:ext>
                </a:extLst>
              </p:cNvPr>
              <p:cNvSpPr>
                <a:spLocks noChangeArrowheads="1"/>
              </p:cNvSpPr>
              <p:nvPr/>
            </p:nvSpPr>
            <p:spPr bwMode="auto">
              <a:xfrm>
                <a:off x="7131032"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Oval 85">
                <a:extLst>
                  <a:ext uri="{FF2B5EF4-FFF2-40B4-BE49-F238E27FC236}">
                    <a16:creationId xmlns="" xmlns:a16="http://schemas.microsoft.com/office/drawing/2014/main" id="{F6B2B499-1C82-474D-BACB-515237FEC0F2}"/>
                  </a:ext>
                </a:extLst>
              </p:cNvPr>
              <p:cNvSpPr>
                <a:spLocks noChangeArrowheads="1"/>
              </p:cNvSpPr>
              <p:nvPr/>
            </p:nvSpPr>
            <p:spPr bwMode="auto">
              <a:xfrm>
                <a:off x="7159925"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9" name="Oval 86">
                <a:extLst>
                  <a:ext uri="{FF2B5EF4-FFF2-40B4-BE49-F238E27FC236}">
                    <a16:creationId xmlns="" xmlns:a16="http://schemas.microsoft.com/office/drawing/2014/main" id="{82D15F7D-8F26-40EE-A87F-D491BCCC7F6F}"/>
                  </a:ext>
                </a:extLst>
              </p:cNvPr>
              <p:cNvSpPr>
                <a:spLocks noChangeArrowheads="1"/>
              </p:cNvSpPr>
              <p:nvPr/>
            </p:nvSpPr>
            <p:spPr bwMode="auto">
              <a:xfrm>
                <a:off x="718774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0" name="Oval 87">
                <a:extLst>
                  <a:ext uri="{FF2B5EF4-FFF2-40B4-BE49-F238E27FC236}">
                    <a16:creationId xmlns="" xmlns:a16="http://schemas.microsoft.com/office/drawing/2014/main" id="{C38E674F-E2ED-4D94-91B4-26D09071B200}"/>
                  </a:ext>
                </a:extLst>
              </p:cNvPr>
              <p:cNvSpPr>
                <a:spLocks noChangeArrowheads="1"/>
              </p:cNvSpPr>
              <p:nvPr/>
            </p:nvSpPr>
            <p:spPr bwMode="auto">
              <a:xfrm>
                <a:off x="7216641" y="5745092"/>
                <a:ext cx="1498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1" name="Oval 88">
                <a:extLst>
                  <a:ext uri="{FF2B5EF4-FFF2-40B4-BE49-F238E27FC236}">
                    <a16:creationId xmlns="" xmlns:a16="http://schemas.microsoft.com/office/drawing/2014/main" id="{045F8276-E9AB-4734-80E7-BFA77833647C}"/>
                  </a:ext>
                </a:extLst>
              </p:cNvPr>
              <p:cNvSpPr>
                <a:spLocks noChangeArrowheads="1"/>
              </p:cNvSpPr>
              <p:nvPr/>
            </p:nvSpPr>
            <p:spPr bwMode="auto">
              <a:xfrm>
                <a:off x="724446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2" name="Oval 89">
                <a:extLst>
                  <a:ext uri="{FF2B5EF4-FFF2-40B4-BE49-F238E27FC236}">
                    <a16:creationId xmlns="" xmlns:a16="http://schemas.microsoft.com/office/drawing/2014/main" id="{53342960-C3DC-4C2C-A286-2C3BA4455776}"/>
                  </a:ext>
                </a:extLst>
              </p:cNvPr>
              <p:cNvSpPr>
                <a:spLocks noChangeArrowheads="1"/>
              </p:cNvSpPr>
              <p:nvPr/>
            </p:nvSpPr>
            <p:spPr bwMode="auto">
              <a:xfrm>
                <a:off x="7273359"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3" name="Oval 90">
                <a:extLst>
                  <a:ext uri="{FF2B5EF4-FFF2-40B4-BE49-F238E27FC236}">
                    <a16:creationId xmlns="" xmlns:a16="http://schemas.microsoft.com/office/drawing/2014/main" id="{4669F664-6611-4B7E-8305-9CDC6D05D757}"/>
                  </a:ext>
                </a:extLst>
              </p:cNvPr>
              <p:cNvSpPr>
                <a:spLocks noChangeArrowheads="1"/>
              </p:cNvSpPr>
              <p:nvPr/>
            </p:nvSpPr>
            <p:spPr bwMode="auto">
              <a:xfrm>
                <a:off x="7039001" y="577612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4" name="Oval 91">
                <a:extLst>
                  <a:ext uri="{FF2B5EF4-FFF2-40B4-BE49-F238E27FC236}">
                    <a16:creationId xmlns="" xmlns:a16="http://schemas.microsoft.com/office/drawing/2014/main" id="{52FB8187-059A-4FB3-BD35-96846F0D93C2}"/>
                  </a:ext>
                </a:extLst>
              </p:cNvPr>
              <p:cNvSpPr>
                <a:spLocks noChangeArrowheads="1"/>
              </p:cNvSpPr>
              <p:nvPr/>
            </p:nvSpPr>
            <p:spPr bwMode="auto">
              <a:xfrm>
                <a:off x="7066823"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5" name="Oval 92">
                <a:extLst>
                  <a:ext uri="{FF2B5EF4-FFF2-40B4-BE49-F238E27FC236}">
                    <a16:creationId xmlns="" xmlns:a16="http://schemas.microsoft.com/office/drawing/2014/main" id="{3652AE6D-FF92-4843-8791-91F073019799}"/>
                  </a:ext>
                </a:extLst>
              </p:cNvPr>
              <p:cNvSpPr>
                <a:spLocks noChangeArrowheads="1"/>
              </p:cNvSpPr>
              <p:nvPr/>
            </p:nvSpPr>
            <p:spPr bwMode="auto">
              <a:xfrm>
                <a:off x="709571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6" name="Oval 93">
                <a:extLst>
                  <a:ext uri="{FF2B5EF4-FFF2-40B4-BE49-F238E27FC236}">
                    <a16:creationId xmlns="" xmlns:a16="http://schemas.microsoft.com/office/drawing/2014/main" id="{06337A62-7A51-457E-AA0E-52976210FF5F}"/>
                  </a:ext>
                </a:extLst>
              </p:cNvPr>
              <p:cNvSpPr>
                <a:spLocks noChangeArrowheads="1"/>
              </p:cNvSpPr>
              <p:nvPr/>
            </p:nvSpPr>
            <p:spPr bwMode="auto">
              <a:xfrm>
                <a:off x="7122471"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7" name="Oval 94">
                <a:extLst>
                  <a:ext uri="{FF2B5EF4-FFF2-40B4-BE49-F238E27FC236}">
                    <a16:creationId xmlns="" xmlns:a16="http://schemas.microsoft.com/office/drawing/2014/main" id="{5F1769D0-12AA-4D12-A1AC-5594E6162024}"/>
                  </a:ext>
                </a:extLst>
              </p:cNvPr>
              <p:cNvSpPr>
                <a:spLocks noChangeArrowheads="1"/>
              </p:cNvSpPr>
              <p:nvPr/>
            </p:nvSpPr>
            <p:spPr bwMode="auto">
              <a:xfrm>
                <a:off x="7150293" y="577612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8" name="Oval 95">
                <a:extLst>
                  <a:ext uri="{FF2B5EF4-FFF2-40B4-BE49-F238E27FC236}">
                    <a16:creationId xmlns="" xmlns:a16="http://schemas.microsoft.com/office/drawing/2014/main" id="{FB1CE9B2-011D-489E-BD5A-377D2FCF1C20}"/>
                  </a:ext>
                </a:extLst>
              </p:cNvPr>
              <p:cNvSpPr>
                <a:spLocks noChangeArrowheads="1"/>
              </p:cNvSpPr>
              <p:nvPr/>
            </p:nvSpPr>
            <p:spPr bwMode="auto">
              <a:xfrm>
                <a:off x="7178117" y="5776126"/>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9" name="Oval 96">
                <a:extLst>
                  <a:ext uri="{FF2B5EF4-FFF2-40B4-BE49-F238E27FC236}">
                    <a16:creationId xmlns="" xmlns:a16="http://schemas.microsoft.com/office/drawing/2014/main" id="{7F714F0C-7D60-4D96-B52F-B1ABAD4EEC5B}"/>
                  </a:ext>
                </a:extLst>
              </p:cNvPr>
              <p:cNvSpPr>
                <a:spLocks noChangeArrowheads="1"/>
              </p:cNvSpPr>
              <p:nvPr/>
            </p:nvSpPr>
            <p:spPr bwMode="auto">
              <a:xfrm>
                <a:off x="7207011"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0" name="Oval 97">
                <a:extLst>
                  <a:ext uri="{FF2B5EF4-FFF2-40B4-BE49-F238E27FC236}">
                    <a16:creationId xmlns="" xmlns:a16="http://schemas.microsoft.com/office/drawing/2014/main" id="{E6DFC929-43BA-4202-9281-31110D387B11}"/>
                  </a:ext>
                </a:extLst>
              </p:cNvPr>
              <p:cNvSpPr>
                <a:spLocks noChangeArrowheads="1"/>
              </p:cNvSpPr>
              <p:nvPr/>
            </p:nvSpPr>
            <p:spPr bwMode="auto">
              <a:xfrm>
                <a:off x="7234834"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1" name="Oval 98">
                <a:extLst>
                  <a:ext uri="{FF2B5EF4-FFF2-40B4-BE49-F238E27FC236}">
                    <a16:creationId xmlns="" xmlns:a16="http://schemas.microsoft.com/office/drawing/2014/main" id="{B539512B-3F28-44F4-BD49-F002838C01FF}"/>
                  </a:ext>
                </a:extLst>
              </p:cNvPr>
              <p:cNvSpPr>
                <a:spLocks noChangeArrowheads="1"/>
              </p:cNvSpPr>
              <p:nvPr/>
            </p:nvSpPr>
            <p:spPr bwMode="auto">
              <a:xfrm>
                <a:off x="726372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2" name="Oval 99">
                <a:extLst>
                  <a:ext uri="{FF2B5EF4-FFF2-40B4-BE49-F238E27FC236}">
                    <a16:creationId xmlns="" xmlns:a16="http://schemas.microsoft.com/office/drawing/2014/main" id="{65D4224C-55C8-4371-9064-694D84635986}"/>
                  </a:ext>
                </a:extLst>
              </p:cNvPr>
              <p:cNvSpPr>
                <a:spLocks noChangeArrowheads="1"/>
              </p:cNvSpPr>
              <p:nvPr/>
            </p:nvSpPr>
            <p:spPr bwMode="auto">
              <a:xfrm>
                <a:off x="7291550"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3" name="Freeform 100">
                <a:extLst>
                  <a:ext uri="{FF2B5EF4-FFF2-40B4-BE49-F238E27FC236}">
                    <a16:creationId xmlns="" xmlns:a16="http://schemas.microsoft.com/office/drawing/2014/main" id="{0194B5A0-563E-4F47-BB09-EE760DF69423}"/>
                  </a:ext>
                </a:extLst>
              </p:cNvPr>
              <p:cNvSpPr>
                <a:spLocks/>
              </p:cNvSpPr>
              <p:nvPr/>
            </p:nvSpPr>
            <p:spPr bwMode="auto">
              <a:xfrm>
                <a:off x="6774679" y="5683025"/>
                <a:ext cx="215096" cy="170150"/>
              </a:xfrm>
              <a:custGeom>
                <a:avLst/>
                <a:gdLst>
                  <a:gd name="T0" fmla="*/ 114 w 114"/>
                  <a:gd name="T1" fmla="*/ 0 h 90"/>
                  <a:gd name="T2" fmla="*/ 114 w 114"/>
                  <a:gd name="T3" fmla="*/ 90 h 90"/>
                  <a:gd name="T4" fmla="*/ 10 w 114"/>
                  <a:gd name="T5" fmla="*/ 90 h 90"/>
                  <a:gd name="T6" fmla="*/ 0 w 114"/>
                  <a:gd name="T7" fmla="*/ 80 h 90"/>
                  <a:gd name="T8" fmla="*/ 0 w 114"/>
                  <a:gd name="T9" fmla="*/ 10 h 90"/>
                  <a:gd name="T10" fmla="*/ 10 w 114"/>
                  <a:gd name="T11" fmla="*/ 0 h 90"/>
                  <a:gd name="T12" fmla="*/ 114 w 11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114" h="90">
                    <a:moveTo>
                      <a:pt x="114" y="0"/>
                    </a:moveTo>
                    <a:cubicBezTo>
                      <a:pt x="114" y="90"/>
                      <a:pt x="114" y="90"/>
                      <a:pt x="114" y="90"/>
                    </a:cubicBezTo>
                    <a:cubicBezTo>
                      <a:pt x="10" y="90"/>
                      <a:pt x="10" y="90"/>
                      <a:pt x="10" y="90"/>
                    </a:cubicBezTo>
                    <a:cubicBezTo>
                      <a:pt x="4" y="90"/>
                      <a:pt x="0" y="85"/>
                      <a:pt x="0" y="80"/>
                    </a:cubicBezTo>
                    <a:cubicBezTo>
                      <a:pt x="0" y="10"/>
                      <a:pt x="0" y="10"/>
                      <a:pt x="0" y="10"/>
                    </a:cubicBezTo>
                    <a:cubicBezTo>
                      <a:pt x="0" y="5"/>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4" name="Oval 101">
                <a:extLst>
                  <a:ext uri="{FF2B5EF4-FFF2-40B4-BE49-F238E27FC236}">
                    <a16:creationId xmlns="" xmlns:a16="http://schemas.microsoft.com/office/drawing/2014/main" id="{A12065C9-36AA-4460-A465-7F1D721B7687}"/>
                  </a:ext>
                </a:extLst>
              </p:cNvPr>
              <p:cNvSpPr>
                <a:spLocks noChangeArrowheads="1"/>
              </p:cNvSpPr>
              <p:nvPr/>
            </p:nvSpPr>
            <p:spPr bwMode="auto">
              <a:xfrm>
                <a:off x="6817483" y="5756863"/>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5" name="Oval 102">
                <a:extLst>
                  <a:ext uri="{FF2B5EF4-FFF2-40B4-BE49-F238E27FC236}">
                    <a16:creationId xmlns="" xmlns:a16="http://schemas.microsoft.com/office/drawing/2014/main" id="{6BEDEC95-5536-4C9E-B29F-3372E352DD1C}"/>
                  </a:ext>
                </a:extLst>
              </p:cNvPr>
              <p:cNvSpPr>
                <a:spLocks noChangeArrowheads="1"/>
              </p:cNvSpPr>
              <p:nvPr/>
            </p:nvSpPr>
            <p:spPr bwMode="auto">
              <a:xfrm>
                <a:off x="6861359" y="5756863"/>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6" name="Oval 103">
                <a:extLst>
                  <a:ext uri="{FF2B5EF4-FFF2-40B4-BE49-F238E27FC236}">
                    <a16:creationId xmlns="" xmlns:a16="http://schemas.microsoft.com/office/drawing/2014/main" id="{D7C0AAFE-653D-47B6-BDAF-F822AFE15E6C}"/>
                  </a:ext>
                </a:extLst>
              </p:cNvPr>
              <p:cNvSpPr>
                <a:spLocks noChangeArrowheads="1"/>
              </p:cNvSpPr>
              <p:nvPr/>
            </p:nvSpPr>
            <p:spPr bwMode="auto">
              <a:xfrm>
                <a:off x="6904164" y="5756863"/>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7" name="Freeform 104">
                <a:extLst>
                  <a:ext uri="{FF2B5EF4-FFF2-40B4-BE49-F238E27FC236}">
                    <a16:creationId xmlns="" xmlns:a16="http://schemas.microsoft.com/office/drawing/2014/main" id="{7AFA1E24-1F5B-4D27-AE34-FF18E3B6D930}"/>
                  </a:ext>
                </a:extLst>
              </p:cNvPr>
              <p:cNvSpPr>
                <a:spLocks/>
              </p:cNvSpPr>
              <p:nvPr/>
            </p:nvSpPr>
            <p:spPr bwMode="auto">
              <a:xfrm>
                <a:off x="7332215" y="5554609"/>
                <a:ext cx="146607" cy="155169"/>
              </a:xfrm>
              <a:custGeom>
                <a:avLst/>
                <a:gdLst>
                  <a:gd name="T0" fmla="*/ 42 w 78"/>
                  <a:gd name="T1" fmla="*/ 13 h 82"/>
                  <a:gd name="T2" fmla="*/ 67 w 78"/>
                  <a:gd name="T3" fmla="*/ 10 h 82"/>
                  <a:gd name="T4" fmla="*/ 67 w 78"/>
                  <a:gd name="T5" fmla="*/ 26 h 82"/>
                  <a:gd name="T6" fmla="*/ 56 w 78"/>
                  <a:gd name="T7" fmla="*/ 29 h 82"/>
                  <a:gd name="T8" fmla="*/ 71 w 78"/>
                  <a:gd name="T9" fmla="*/ 37 h 82"/>
                  <a:gd name="T10" fmla="*/ 60 w 78"/>
                  <a:gd name="T11" fmla="*/ 45 h 82"/>
                  <a:gd name="T12" fmla="*/ 50 w 78"/>
                  <a:gd name="T13" fmla="*/ 39 h 82"/>
                  <a:gd name="T14" fmla="*/ 50 w 78"/>
                  <a:gd name="T15" fmla="*/ 46 h 82"/>
                  <a:gd name="T16" fmla="*/ 58 w 78"/>
                  <a:gd name="T17" fmla="*/ 55 h 82"/>
                  <a:gd name="T18" fmla="*/ 48 w 78"/>
                  <a:gd name="T19" fmla="*/ 56 h 82"/>
                  <a:gd name="T20" fmla="*/ 40 w 78"/>
                  <a:gd name="T21" fmla="*/ 54 h 82"/>
                  <a:gd name="T22" fmla="*/ 45 w 78"/>
                  <a:gd name="T23" fmla="*/ 65 h 82"/>
                  <a:gd name="T24" fmla="*/ 37 w 78"/>
                  <a:gd name="T25" fmla="*/ 65 h 82"/>
                  <a:gd name="T26" fmla="*/ 34 w 78"/>
                  <a:gd name="T27" fmla="*/ 62 h 82"/>
                  <a:gd name="T28" fmla="*/ 35 w 78"/>
                  <a:gd name="T29" fmla="*/ 70 h 82"/>
                  <a:gd name="T30" fmla="*/ 29 w 78"/>
                  <a:gd name="T31" fmla="*/ 82 h 82"/>
                  <a:gd name="T32" fmla="*/ 23 w 78"/>
                  <a:gd name="T33" fmla="*/ 77 h 82"/>
                  <a:gd name="T34" fmla="*/ 25 w 78"/>
                  <a:gd name="T35" fmla="*/ 67 h 82"/>
                  <a:gd name="T36" fmla="*/ 23 w 78"/>
                  <a:gd name="T37" fmla="*/ 64 h 82"/>
                  <a:gd name="T38" fmla="*/ 20 w 78"/>
                  <a:gd name="T39" fmla="*/ 73 h 82"/>
                  <a:gd name="T40" fmla="*/ 16 w 78"/>
                  <a:gd name="T41" fmla="*/ 66 h 82"/>
                  <a:gd name="T42" fmla="*/ 21 w 78"/>
                  <a:gd name="T43" fmla="*/ 59 h 82"/>
                  <a:gd name="T44" fmla="*/ 15 w 78"/>
                  <a:gd name="T45" fmla="*/ 64 h 82"/>
                  <a:gd name="T46" fmla="*/ 7 w 78"/>
                  <a:gd name="T47" fmla="*/ 63 h 82"/>
                  <a:gd name="T48" fmla="*/ 17 w 78"/>
                  <a:gd name="T49" fmla="*/ 54 h 82"/>
                  <a:gd name="T50" fmla="*/ 13 w 78"/>
                  <a:gd name="T51" fmla="*/ 51 h 82"/>
                  <a:gd name="T52" fmla="*/ 6 w 78"/>
                  <a:gd name="T53" fmla="*/ 57 h 82"/>
                  <a:gd name="T54" fmla="*/ 3 w 78"/>
                  <a:gd name="T55" fmla="*/ 48 h 82"/>
                  <a:gd name="T56" fmla="*/ 15 w 78"/>
                  <a:gd name="T57" fmla="*/ 41 h 82"/>
                  <a:gd name="T58" fmla="*/ 8 w 78"/>
                  <a:gd name="T59" fmla="*/ 41 h 82"/>
                  <a:gd name="T60" fmla="*/ 19 w 78"/>
                  <a:gd name="T61" fmla="*/ 17 h 82"/>
                  <a:gd name="T62" fmla="*/ 35 w 78"/>
                  <a:gd name="T63" fmla="*/ 18 h 82"/>
                  <a:gd name="T64" fmla="*/ 42 w 78"/>
                  <a:gd name="T6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2">
                    <a:moveTo>
                      <a:pt x="42" y="13"/>
                    </a:moveTo>
                    <a:cubicBezTo>
                      <a:pt x="42" y="13"/>
                      <a:pt x="56" y="0"/>
                      <a:pt x="67" y="10"/>
                    </a:cubicBezTo>
                    <a:cubicBezTo>
                      <a:pt x="78" y="19"/>
                      <a:pt x="77" y="27"/>
                      <a:pt x="67" y="26"/>
                    </a:cubicBezTo>
                    <a:cubicBezTo>
                      <a:pt x="57" y="25"/>
                      <a:pt x="52" y="27"/>
                      <a:pt x="56" y="29"/>
                    </a:cubicBezTo>
                    <a:cubicBezTo>
                      <a:pt x="61" y="31"/>
                      <a:pt x="73" y="31"/>
                      <a:pt x="71" y="37"/>
                    </a:cubicBezTo>
                    <a:cubicBezTo>
                      <a:pt x="69" y="43"/>
                      <a:pt x="63" y="48"/>
                      <a:pt x="60" y="45"/>
                    </a:cubicBezTo>
                    <a:cubicBezTo>
                      <a:pt x="57" y="42"/>
                      <a:pt x="53" y="36"/>
                      <a:pt x="50" y="39"/>
                    </a:cubicBezTo>
                    <a:cubicBezTo>
                      <a:pt x="47" y="41"/>
                      <a:pt x="45" y="43"/>
                      <a:pt x="50" y="46"/>
                    </a:cubicBezTo>
                    <a:cubicBezTo>
                      <a:pt x="55" y="49"/>
                      <a:pt x="62" y="50"/>
                      <a:pt x="58" y="55"/>
                    </a:cubicBezTo>
                    <a:cubicBezTo>
                      <a:pt x="53" y="60"/>
                      <a:pt x="51" y="59"/>
                      <a:pt x="48" y="56"/>
                    </a:cubicBezTo>
                    <a:cubicBezTo>
                      <a:pt x="45" y="53"/>
                      <a:pt x="38" y="50"/>
                      <a:pt x="40" y="54"/>
                    </a:cubicBezTo>
                    <a:cubicBezTo>
                      <a:pt x="42" y="57"/>
                      <a:pt x="51" y="60"/>
                      <a:pt x="45" y="65"/>
                    </a:cubicBezTo>
                    <a:cubicBezTo>
                      <a:pt x="40" y="69"/>
                      <a:pt x="37" y="68"/>
                      <a:pt x="37" y="65"/>
                    </a:cubicBezTo>
                    <a:cubicBezTo>
                      <a:pt x="37" y="62"/>
                      <a:pt x="33" y="60"/>
                      <a:pt x="34" y="62"/>
                    </a:cubicBezTo>
                    <a:cubicBezTo>
                      <a:pt x="35" y="65"/>
                      <a:pt x="38" y="67"/>
                      <a:pt x="35" y="70"/>
                    </a:cubicBezTo>
                    <a:cubicBezTo>
                      <a:pt x="33" y="74"/>
                      <a:pt x="29" y="82"/>
                      <a:pt x="29" y="82"/>
                    </a:cubicBezTo>
                    <a:cubicBezTo>
                      <a:pt x="29" y="82"/>
                      <a:pt x="24" y="80"/>
                      <a:pt x="23" y="77"/>
                    </a:cubicBezTo>
                    <a:cubicBezTo>
                      <a:pt x="23" y="73"/>
                      <a:pt x="23" y="70"/>
                      <a:pt x="25" y="67"/>
                    </a:cubicBezTo>
                    <a:cubicBezTo>
                      <a:pt x="28" y="64"/>
                      <a:pt x="23" y="62"/>
                      <a:pt x="23" y="64"/>
                    </a:cubicBezTo>
                    <a:cubicBezTo>
                      <a:pt x="23" y="66"/>
                      <a:pt x="23" y="72"/>
                      <a:pt x="20" y="73"/>
                    </a:cubicBezTo>
                    <a:cubicBezTo>
                      <a:pt x="18" y="74"/>
                      <a:pt x="12" y="70"/>
                      <a:pt x="16" y="66"/>
                    </a:cubicBezTo>
                    <a:cubicBezTo>
                      <a:pt x="20" y="62"/>
                      <a:pt x="23" y="61"/>
                      <a:pt x="21" y="59"/>
                    </a:cubicBezTo>
                    <a:cubicBezTo>
                      <a:pt x="19" y="57"/>
                      <a:pt x="16" y="60"/>
                      <a:pt x="15" y="64"/>
                    </a:cubicBezTo>
                    <a:cubicBezTo>
                      <a:pt x="13" y="68"/>
                      <a:pt x="5" y="68"/>
                      <a:pt x="7" y="63"/>
                    </a:cubicBezTo>
                    <a:cubicBezTo>
                      <a:pt x="8" y="59"/>
                      <a:pt x="16" y="56"/>
                      <a:pt x="17" y="54"/>
                    </a:cubicBezTo>
                    <a:cubicBezTo>
                      <a:pt x="17" y="52"/>
                      <a:pt x="16" y="49"/>
                      <a:pt x="13" y="51"/>
                    </a:cubicBezTo>
                    <a:cubicBezTo>
                      <a:pt x="11" y="54"/>
                      <a:pt x="10" y="58"/>
                      <a:pt x="6" y="57"/>
                    </a:cubicBezTo>
                    <a:cubicBezTo>
                      <a:pt x="1" y="57"/>
                      <a:pt x="0" y="51"/>
                      <a:pt x="3" y="48"/>
                    </a:cubicBezTo>
                    <a:cubicBezTo>
                      <a:pt x="6" y="45"/>
                      <a:pt x="17" y="42"/>
                      <a:pt x="15" y="41"/>
                    </a:cubicBezTo>
                    <a:cubicBezTo>
                      <a:pt x="12" y="39"/>
                      <a:pt x="10" y="43"/>
                      <a:pt x="8" y="41"/>
                    </a:cubicBezTo>
                    <a:cubicBezTo>
                      <a:pt x="5" y="39"/>
                      <a:pt x="13" y="21"/>
                      <a:pt x="19" y="17"/>
                    </a:cubicBezTo>
                    <a:cubicBezTo>
                      <a:pt x="26" y="13"/>
                      <a:pt x="33" y="18"/>
                      <a:pt x="35" y="18"/>
                    </a:cubicBezTo>
                    <a:cubicBezTo>
                      <a:pt x="38" y="19"/>
                      <a:pt x="42" y="13"/>
                      <a:pt x="42" y="13"/>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8" name="Freeform 105">
                <a:extLst>
                  <a:ext uri="{FF2B5EF4-FFF2-40B4-BE49-F238E27FC236}">
                    <a16:creationId xmlns="" xmlns:a16="http://schemas.microsoft.com/office/drawing/2014/main" id="{50D7D5BE-656E-4205-A653-DF28B01ABA28}"/>
                  </a:ext>
                </a:extLst>
              </p:cNvPr>
              <p:cNvSpPr>
                <a:spLocks/>
              </p:cNvSpPr>
              <p:nvPr/>
            </p:nvSpPr>
            <p:spPr bwMode="auto">
              <a:xfrm>
                <a:off x="7332215" y="5339514"/>
                <a:ext cx="282513" cy="212955"/>
              </a:xfrm>
              <a:custGeom>
                <a:avLst/>
                <a:gdLst>
                  <a:gd name="T0" fmla="*/ 86 w 150"/>
                  <a:gd name="T1" fmla="*/ 13 h 113"/>
                  <a:gd name="T2" fmla="*/ 87 w 150"/>
                  <a:gd name="T3" fmla="*/ 25 h 113"/>
                  <a:gd name="T4" fmla="*/ 123 w 150"/>
                  <a:gd name="T5" fmla="*/ 21 h 113"/>
                  <a:gd name="T6" fmla="*/ 146 w 150"/>
                  <a:gd name="T7" fmla="*/ 45 h 113"/>
                  <a:gd name="T8" fmla="*/ 139 w 150"/>
                  <a:gd name="T9" fmla="*/ 66 h 113"/>
                  <a:gd name="T10" fmla="*/ 115 w 150"/>
                  <a:gd name="T11" fmla="*/ 50 h 113"/>
                  <a:gd name="T12" fmla="*/ 114 w 150"/>
                  <a:gd name="T13" fmla="*/ 59 h 113"/>
                  <a:gd name="T14" fmla="*/ 125 w 150"/>
                  <a:gd name="T15" fmla="*/ 77 h 113"/>
                  <a:gd name="T16" fmla="*/ 101 w 150"/>
                  <a:gd name="T17" fmla="*/ 85 h 113"/>
                  <a:gd name="T18" fmla="*/ 92 w 150"/>
                  <a:gd name="T19" fmla="*/ 73 h 113"/>
                  <a:gd name="T20" fmla="*/ 86 w 150"/>
                  <a:gd name="T21" fmla="*/ 78 h 113"/>
                  <a:gd name="T22" fmla="*/ 93 w 150"/>
                  <a:gd name="T23" fmla="*/ 93 h 113"/>
                  <a:gd name="T24" fmla="*/ 76 w 150"/>
                  <a:gd name="T25" fmla="*/ 96 h 113"/>
                  <a:gd name="T26" fmla="*/ 70 w 150"/>
                  <a:gd name="T27" fmla="*/ 79 h 113"/>
                  <a:gd name="T28" fmla="*/ 67 w 150"/>
                  <a:gd name="T29" fmla="*/ 81 h 113"/>
                  <a:gd name="T30" fmla="*/ 67 w 150"/>
                  <a:gd name="T31" fmla="*/ 101 h 113"/>
                  <a:gd name="T32" fmla="*/ 54 w 150"/>
                  <a:gd name="T33" fmla="*/ 99 h 113"/>
                  <a:gd name="T34" fmla="*/ 52 w 150"/>
                  <a:gd name="T35" fmla="*/ 90 h 113"/>
                  <a:gd name="T36" fmla="*/ 51 w 150"/>
                  <a:gd name="T37" fmla="*/ 90 h 113"/>
                  <a:gd name="T38" fmla="*/ 49 w 150"/>
                  <a:gd name="T39" fmla="*/ 98 h 113"/>
                  <a:gd name="T40" fmla="*/ 41 w 150"/>
                  <a:gd name="T41" fmla="*/ 106 h 113"/>
                  <a:gd name="T42" fmla="*/ 30 w 150"/>
                  <a:gd name="T43" fmla="*/ 112 h 113"/>
                  <a:gd name="T44" fmla="*/ 25 w 150"/>
                  <a:gd name="T45" fmla="*/ 104 h 113"/>
                  <a:gd name="T46" fmla="*/ 23 w 150"/>
                  <a:gd name="T47" fmla="*/ 95 h 113"/>
                  <a:gd name="T48" fmla="*/ 30 w 150"/>
                  <a:gd name="T49" fmla="*/ 86 h 113"/>
                  <a:gd name="T50" fmla="*/ 24 w 150"/>
                  <a:gd name="T51" fmla="*/ 88 h 113"/>
                  <a:gd name="T52" fmla="*/ 11 w 150"/>
                  <a:gd name="T53" fmla="*/ 88 h 113"/>
                  <a:gd name="T54" fmla="*/ 25 w 150"/>
                  <a:gd name="T55" fmla="*/ 75 h 113"/>
                  <a:gd name="T56" fmla="*/ 21 w 150"/>
                  <a:gd name="T57" fmla="*/ 71 h 113"/>
                  <a:gd name="T58" fmla="*/ 10 w 150"/>
                  <a:gd name="T59" fmla="*/ 79 h 113"/>
                  <a:gd name="T60" fmla="*/ 6 w 150"/>
                  <a:gd name="T61" fmla="*/ 68 h 113"/>
                  <a:gd name="T62" fmla="*/ 15 w 150"/>
                  <a:gd name="T63" fmla="*/ 63 h 113"/>
                  <a:gd name="T64" fmla="*/ 19 w 150"/>
                  <a:gd name="T65" fmla="*/ 58 h 113"/>
                  <a:gd name="T66" fmla="*/ 7 w 150"/>
                  <a:gd name="T67" fmla="*/ 53 h 113"/>
                  <a:gd name="T68" fmla="*/ 26 w 150"/>
                  <a:gd name="T69" fmla="*/ 38 h 113"/>
                  <a:gd name="T70" fmla="*/ 42 w 150"/>
                  <a:gd name="T71" fmla="*/ 33 h 113"/>
                  <a:gd name="T72" fmla="*/ 28 w 150"/>
                  <a:gd name="T73" fmla="*/ 32 h 113"/>
                  <a:gd name="T74" fmla="*/ 38 w 150"/>
                  <a:gd name="T75" fmla="*/ 17 h 113"/>
                  <a:gd name="T76" fmla="*/ 86 w 150"/>
                  <a:gd name="T77" fmla="*/ 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 h="113">
                    <a:moveTo>
                      <a:pt x="86" y="13"/>
                    </a:moveTo>
                    <a:cubicBezTo>
                      <a:pt x="88" y="17"/>
                      <a:pt x="84" y="26"/>
                      <a:pt x="87" y="25"/>
                    </a:cubicBezTo>
                    <a:cubicBezTo>
                      <a:pt x="91" y="25"/>
                      <a:pt x="110" y="17"/>
                      <a:pt x="123" y="21"/>
                    </a:cubicBezTo>
                    <a:cubicBezTo>
                      <a:pt x="135" y="25"/>
                      <a:pt x="143" y="34"/>
                      <a:pt x="146" y="45"/>
                    </a:cubicBezTo>
                    <a:cubicBezTo>
                      <a:pt x="150" y="55"/>
                      <a:pt x="146" y="73"/>
                      <a:pt x="139" y="66"/>
                    </a:cubicBezTo>
                    <a:cubicBezTo>
                      <a:pt x="131" y="60"/>
                      <a:pt x="118" y="48"/>
                      <a:pt x="115" y="50"/>
                    </a:cubicBezTo>
                    <a:cubicBezTo>
                      <a:pt x="113" y="53"/>
                      <a:pt x="109" y="54"/>
                      <a:pt x="114" y="59"/>
                    </a:cubicBezTo>
                    <a:cubicBezTo>
                      <a:pt x="119" y="65"/>
                      <a:pt x="130" y="69"/>
                      <a:pt x="125" y="77"/>
                    </a:cubicBezTo>
                    <a:cubicBezTo>
                      <a:pt x="121" y="86"/>
                      <a:pt x="107" y="92"/>
                      <a:pt x="101" y="85"/>
                    </a:cubicBezTo>
                    <a:cubicBezTo>
                      <a:pt x="96" y="79"/>
                      <a:pt x="98" y="74"/>
                      <a:pt x="92" y="73"/>
                    </a:cubicBezTo>
                    <a:cubicBezTo>
                      <a:pt x="87" y="72"/>
                      <a:pt x="83" y="75"/>
                      <a:pt x="86" y="78"/>
                    </a:cubicBezTo>
                    <a:cubicBezTo>
                      <a:pt x="89" y="81"/>
                      <a:pt x="96" y="89"/>
                      <a:pt x="93" y="93"/>
                    </a:cubicBezTo>
                    <a:cubicBezTo>
                      <a:pt x="89" y="98"/>
                      <a:pt x="78" y="99"/>
                      <a:pt x="76" y="96"/>
                    </a:cubicBezTo>
                    <a:cubicBezTo>
                      <a:pt x="74" y="93"/>
                      <a:pt x="72" y="82"/>
                      <a:pt x="70" y="79"/>
                    </a:cubicBezTo>
                    <a:cubicBezTo>
                      <a:pt x="69" y="76"/>
                      <a:pt x="66" y="77"/>
                      <a:pt x="67" y="81"/>
                    </a:cubicBezTo>
                    <a:cubicBezTo>
                      <a:pt x="68" y="84"/>
                      <a:pt x="73" y="98"/>
                      <a:pt x="67" y="101"/>
                    </a:cubicBezTo>
                    <a:cubicBezTo>
                      <a:pt x="60" y="105"/>
                      <a:pt x="54" y="104"/>
                      <a:pt x="54" y="99"/>
                    </a:cubicBezTo>
                    <a:cubicBezTo>
                      <a:pt x="53" y="98"/>
                      <a:pt x="56" y="88"/>
                      <a:pt x="52" y="90"/>
                    </a:cubicBezTo>
                    <a:cubicBezTo>
                      <a:pt x="51" y="90"/>
                      <a:pt x="51" y="90"/>
                      <a:pt x="51" y="90"/>
                    </a:cubicBezTo>
                    <a:cubicBezTo>
                      <a:pt x="50" y="93"/>
                      <a:pt x="50" y="96"/>
                      <a:pt x="49" y="98"/>
                    </a:cubicBezTo>
                    <a:cubicBezTo>
                      <a:pt x="48" y="102"/>
                      <a:pt x="44" y="104"/>
                      <a:pt x="41" y="106"/>
                    </a:cubicBezTo>
                    <a:cubicBezTo>
                      <a:pt x="39" y="108"/>
                      <a:pt x="33" y="113"/>
                      <a:pt x="30" y="112"/>
                    </a:cubicBezTo>
                    <a:cubicBezTo>
                      <a:pt x="28" y="111"/>
                      <a:pt x="26" y="106"/>
                      <a:pt x="25" y="104"/>
                    </a:cubicBezTo>
                    <a:cubicBezTo>
                      <a:pt x="24" y="102"/>
                      <a:pt x="22" y="97"/>
                      <a:pt x="23" y="95"/>
                    </a:cubicBezTo>
                    <a:cubicBezTo>
                      <a:pt x="25" y="92"/>
                      <a:pt x="32" y="89"/>
                      <a:pt x="30" y="86"/>
                    </a:cubicBezTo>
                    <a:cubicBezTo>
                      <a:pt x="29" y="84"/>
                      <a:pt x="26" y="85"/>
                      <a:pt x="24" y="88"/>
                    </a:cubicBezTo>
                    <a:cubicBezTo>
                      <a:pt x="23" y="91"/>
                      <a:pt x="10" y="95"/>
                      <a:pt x="11" y="88"/>
                    </a:cubicBezTo>
                    <a:cubicBezTo>
                      <a:pt x="13" y="81"/>
                      <a:pt x="19" y="80"/>
                      <a:pt x="25" y="75"/>
                    </a:cubicBezTo>
                    <a:cubicBezTo>
                      <a:pt x="30" y="70"/>
                      <a:pt x="23" y="68"/>
                      <a:pt x="21" y="71"/>
                    </a:cubicBezTo>
                    <a:cubicBezTo>
                      <a:pt x="19" y="73"/>
                      <a:pt x="11" y="79"/>
                      <a:pt x="10" y="79"/>
                    </a:cubicBezTo>
                    <a:cubicBezTo>
                      <a:pt x="9" y="79"/>
                      <a:pt x="0" y="74"/>
                      <a:pt x="6" y="68"/>
                    </a:cubicBezTo>
                    <a:cubicBezTo>
                      <a:pt x="9" y="66"/>
                      <a:pt x="12" y="64"/>
                      <a:pt x="15" y="63"/>
                    </a:cubicBezTo>
                    <a:cubicBezTo>
                      <a:pt x="17" y="62"/>
                      <a:pt x="21" y="61"/>
                      <a:pt x="19" y="58"/>
                    </a:cubicBezTo>
                    <a:cubicBezTo>
                      <a:pt x="17" y="53"/>
                      <a:pt x="5" y="60"/>
                      <a:pt x="7" y="53"/>
                    </a:cubicBezTo>
                    <a:cubicBezTo>
                      <a:pt x="8" y="48"/>
                      <a:pt x="18" y="40"/>
                      <a:pt x="26" y="38"/>
                    </a:cubicBezTo>
                    <a:cubicBezTo>
                      <a:pt x="33" y="37"/>
                      <a:pt x="45" y="36"/>
                      <a:pt x="42" y="33"/>
                    </a:cubicBezTo>
                    <a:cubicBezTo>
                      <a:pt x="39" y="29"/>
                      <a:pt x="31" y="30"/>
                      <a:pt x="28" y="32"/>
                    </a:cubicBezTo>
                    <a:cubicBezTo>
                      <a:pt x="25" y="31"/>
                      <a:pt x="34" y="21"/>
                      <a:pt x="38" y="17"/>
                    </a:cubicBezTo>
                    <a:cubicBezTo>
                      <a:pt x="43" y="14"/>
                      <a:pt x="80" y="0"/>
                      <a:pt x="86" y="13"/>
                    </a:cubicBez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9" name="Freeform 106">
                <a:extLst>
                  <a:ext uri="{FF2B5EF4-FFF2-40B4-BE49-F238E27FC236}">
                    <a16:creationId xmlns="" xmlns:a16="http://schemas.microsoft.com/office/drawing/2014/main" id="{9C857118-0425-44E3-B5BF-0A30F535C7C4}"/>
                  </a:ext>
                </a:extLst>
              </p:cNvPr>
              <p:cNvSpPr>
                <a:spLocks/>
              </p:cNvSpPr>
              <p:nvPr/>
            </p:nvSpPr>
            <p:spPr bwMode="auto">
              <a:xfrm>
                <a:off x="7450999" y="5592064"/>
                <a:ext cx="88821" cy="132696"/>
              </a:xfrm>
              <a:custGeom>
                <a:avLst/>
                <a:gdLst>
                  <a:gd name="T0" fmla="*/ 43 w 47"/>
                  <a:gd name="T1" fmla="*/ 70 h 70"/>
                  <a:gd name="T2" fmla="*/ 1 w 47"/>
                  <a:gd name="T3" fmla="*/ 0 h 70"/>
                  <a:gd name="T4" fmla="*/ 0 w 47"/>
                  <a:gd name="T5" fmla="*/ 3 h 70"/>
                  <a:gd name="T6" fmla="*/ 40 w 47"/>
                  <a:gd name="T7" fmla="*/ 70 h 70"/>
                  <a:gd name="T8" fmla="*/ 43 w 47"/>
                  <a:gd name="T9" fmla="*/ 70 h 70"/>
                </a:gdLst>
                <a:ahLst/>
                <a:cxnLst>
                  <a:cxn ang="0">
                    <a:pos x="T0" y="T1"/>
                  </a:cxn>
                  <a:cxn ang="0">
                    <a:pos x="T2" y="T3"/>
                  </a:cxn>
                  <a:cxn ang="0">
                    <a:pos x="T4" y="T5"/>
                  </a:cxn>
                  <a:cxn ang="0">
                    <a:pos x="T6" y="T7"/>
                  </a:cxn>
                  <a:cxn ang="0">
                    <a:pos x="T8" y="T9"/>
                  </a:cxn>
                </a:cxnLst>
                <a:rect l="0" t="0" r="r" b="b"/>
                <a:pathLst>
                  <a:path w="47" h="70">
                    <a:moveTo>
                      <a:pt x="43" y="70"/>
                    </a:moveTo>
                    <a:cubicBezTo>
                      <a:pt x="47" y="12"/>
                      <a:pt x="1" y="0"/>
                      <a:pt x="1" y="0"/>
                    </a:cubicBezTo>
                    <a:cubicBezTo>
                      <a:pt x="0" y="3"/>
                      <a:pt x="0" y="3"/>
                      <a:pt x="0" y="3"/>
                    </a:cubicBezTo>
                    <a:cubicBezTo>
                      <a:pt x="2" y="4"/>
                      <a:pt x="44" y="14"/>
                      <a:pt x="40" y="70"/>
                    </a:cubicBezTo>
                    <a:lnTo>
                      <a:pt x="43" y="7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0" name="Freeform 107">
                <a:extLst>
                  <a:ext uri="{FF2B5EF4-FFF2-40B4-BE49-F238E27FC236}">
                    <a16:creationId xmlns="" xmlns:a16="http://schemas.microsoft.com/office/drawing/2014/main" id="{5556C915-1967-4E1C-AED3-F1223F565C5F}"/>
                  </a:ext>
                </a:extLst>
              </p:cNvPr>
              <p:cNvSpPr>
                <a:spLocks/>
              </p:cNvSpPr>
              <p:nvPr/>
            </p:nvSpPr>
            <p:spPr bwMode="auto">
              <a:xfrm>
                <a:off x="7517348" y="5421914"/>
                <a:ext cx="111294" cy="310337"/>
              </a:xfrm>
              <a:custGeom>
                <a:avLst/>
                <a:gdLst>
                  <a:gd name="T0" fmla="*/ 1 w 59"/>
                  <a:gd name="T1" fmla="*/ 164 h 164"/>
                  <a:gd name="T2" fmla="*/ 56 w 59"/>
                  <a:gd name="T3" fmla="*/ 106 h 164"/>
                  <a:gd name="T4" fmla="*/ 57 w 59"/>
                  <a:gd name="T5" fmla="*/ 64 h 164"/>
                  <a:gd name="T6" fmla="*/ 57 w 59"/>
                  <a:gd name="T7" fmla="*/ 58 h 164"/>
                  <a:gd name="T8" fmla="*/ 52 w 59"/>
                  <a:gd name="T9" fmla="*/ 26 h 164"/>
                  <a:gd name="T10" fmla="*/ 41 w 59"/>
                  <a:gd name="T11" fmla="*/ 1 h 164"/>
                  <a:gd name="T12" fmla="*/ 40 w 59"/>
                  <a:gd name="T13" fmla="*/ 0 h 164"/>
                  <a:gd name="T14" fmla="*/ 38 w 59"/>
                  <a:gd name="T15" fmla="*/ 2 h 164"/>
                  <a:gd name="T16" fmla="*/ 38 w 59"/>
                  <a:gd name="T17" fmla="*/ 2 h 164"/>
                  <a:gd name="T18" fmla="*/ 39 w 59"/>
                  <a:gd name="T19" fmla="*/ 3 h 164"/>
                  <a:gd name="T20" fmla="*/ 50 w 59"/>
                  <a:gd name="T21" fmla="*/ 26 h 164"/>
                  <a:gd name="T22" fmla="*/ 54 w 59"/>
                  <a:gd name="T23" fmla="*/ 58 h 164"/>
                  <a:gd name="T24" fmla="*/ 54 w 59"/>
                  <a:gd name="T25" fmla="*/ 64 h 164"/>
                  <a:gd name="T26" fmla="*/ 53 w 59"/>
                  <a:gd name="T27" fmla="*/ 105 h 164"/>
                  <a:gd name="T28" fmla="*/ 0 w 59"/>
                  <a:gd name="T29" fmla="*/ 161 h 164"/>
                  <a:gd name="T30" fmla="*/ 1 w 5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164">
                    <a:moveTo>
                      <a:pt x="1" y="164"/>
                    </a:moveTo>
                    <a:cubicBezTo>
                      <a:pt x="24" y="153"/>
                      <a:pt x="50" y="133"/>
                      <a:pt x="56" y="106"/>
                    </a:cubicBezTo>
                    <a:cubicBezTo>
                      <a:pt x="59" y="93"/>
                      <a:pt x="58" y="78"/>
                      <a:pt x="57" y="64"/>
                    </a:cubicBezTo>
                    <a:cubicBezTo>
                      <a:pt x="57" y="62"/>
                      <a:pt x="57" y="60"/>
                      <a:pt x="57" y="58"/>
                    </a:cubicBezTo>
                    <a:cubicBezTo>
                      <a:pt x="56" y="45"/>
                      <a:pt x="55" y="35"/>
                      <a:pt x="52" y="26"/>
                    </a:cubicBezTo>
                    <a:cubicBezTo>
                      <a:pt x="50" y="17"/>
                      <a:pt x="47" y="7"/>
                      <a:pt x="41" y="1"/>
                    </a:cubicBezTo>
                    <a:cubicBezTo>
                      <a:pt x="40" y="0"/>
                      <a:pt x="40" y="0"/>
                      <a:pt x="40" y="0"/>
                    </a:cubicBezTo>
                    <a:cubicBezTo>
                      <a:pt x="38" y="2"/>
                      <a:pt x="38" y="2"/>
                      <a:pt x="38" y="2"/>
                    </a:cubicBezTo>
                    <a:cubicBezTo>
                      <a:pt x="38" y="2"/>
                      <a:pt x="38" y="2"/>
                      <a:pt x="38" y="2"/>
                    </a:cubicBezTo>
                    <a:cubicBezTo>
                      <a:pt x="38" y="2"/>
                      <a:pt x="38" y="3"/>
                      <a:pt x="39" y="3"/>
                    </a:cubicBezTo>
                    <a:cubicBezTo>
                      <a:pt x="45" y="8"/>
                      <a:pt x="47" y="18"/>
                      <a:pt x="50" y="26"/>
                    </a:cubicBezTo>
                    <a:cubicBezTo>
                      <a:pt x="52" y="36"/>
                      <a:pt x="53" y="46"/>
                      <a:pt x="54" y="58"/>
                    </a:cubicBezTo>
                    <a:cubicBezTo>
                      <a:pt x="54" y="60"/>
                      <a:pt x="54" y="62"/>
                      <a:pt x="54" y="64"/>
                    </a:cubicBezTo>
                    <a:cubicBezTo>
                      <a:pt x="55" y="78"/>
                      <a:pt x="56" y="93"/>
                      <a:pt x="53" y="105"/>
                    </a:cubicBezTo>
                    <a:cubicBezTo>
                      <a:pt x="47" y="131"/>
                      <a:pt x="22" y="151"/>
                      <a:pt x="0" y="161"/>
                    </a:cubicBezTo>
                    <a:lnTo>
                      <a:pt x="1" y="164"/>
                    </a:ln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1" name="Freeform 108">
                <a:extLst>
                  <a:ext uri="{FF2B5EF4-FFF2-40B4-BE49-F238E27FC236}">
                    <a16:creationId xmlns="" xmlns:a16="http://schemas.microsoft.com/office/drawing/2014/main" id="{B2910E21-07CF-4AAA-A4D9-C7E8526047D8}"/>
                  </a:ext>
                </a:extLst>
              </p:cNvPr>
              <p:cNvSpPr>
                <a:spLocks/>
              </p:cNvSpPr>
              <p:nvPr/>
            </p:nvSpPr>
            <p:spPr bwMode="auto">
              <a:xfrm>
                <a:off x="7581555" y="5475420"/>
                <a:ext cx="195834" cy="202254"/>
              </a:xfrm>
              <a:custGeom>
                <a:avLst/>
                <a:gdLst>
                  <a:gd name="T0" fmla="*/ 49 w 104"/>
                  <a:gd name="T1" fmla="*/ 15 h 107"/>
                  <a:gd name="T2" fmla="*/ 58 w 104"/>
                  <a:gd name="T3" fmla="*/ 18 h 107"/>
                  <a:gd name="T4" fmla="*/ 76 w 104"/>
                  <a:gd name="T5" fmla="*/ 15 h 107"/>
                  <a:gd name="T6" fmla="*/ 94 w 104"/>
                  <a:gd name="T7" fmla="*/ 40 h 107"/>
                  <a:gd name="T8" fmla="*/ 87 w 104"/>
                  <a:gd name="T9" fmla="*/ 43 h 107"/>
                  <a:gd name="T10" fmla="*/ 89 w 104"/>
                  <a:gd name="T11" fmla="*/ 48 h 107"/>
                  <a:gd name="T12" fmla="*/ 101 w 104"/>
                  <a:gd name="T13" fmla="*/ 62 h 107"/>
                  <a:gd name="T14" fmla="*/ 100 w 104"/>
                  <a:gd name="T15" fmla="*/ 71 h 107"/>
                  <a:gd name="T16" fmla="*/ 82 w 104"/>
                  <a:gd name="T17" fmla="*/ 54 h 107"/>
                  <a:gd name="T18" fmla="*/ 83 w 104"/>
                  <a:gd name="T19" fmla="*/ 61 h 107"/>
                  <a:gd name="T20" fmla="*/ 97 w 104"/>
                  <a:gd name="T21" fmla="*/ 78 h 107"/>
                  <a:gd name="T22" fmla="*/ 91 w 104"/>
                  <a:gd name="T23" fmla="*/ 85 h 107"/>
                  <a:gd name="T24" fmla="*/ 79 w 104"/>
                  <a:gd name="T25" fmla="*/ 71 h 107"/>
                  <a:gd name="T26" fmla="*/ 72 w 104"/>
                  <a:gd name="T27" fmla="*/ 65 h 107"/>
                  <a:gd name="T28" fmla="*/ 77 w 104"/>
                  <a:gd name="T29" fmla="*/ 76 h 107"/>
                  <a:gd name="T30" fmla="*/ 87 w 104"/>
                  <a:gd name="T31" fmla="*/ 88 h 107"/>
                  <a:gd name="T32" fmla="*/ 79 w 104"/>
                  <a:gd name="T33" fmla="*/ 88 h 107"/>
                  <a:gd name="T34" fmla="*/ 71 w 104"/>
                  <a:gd name="T35" fmla="*/ 79 h 107"/>
                  <a:gd name="T36" fmla="*/ 76 w 104"/>
                  <a:gd name="T37" fmla="*/ 89 h 107"/>
                  <a:gd name="T38" fmla="*/ 64 w 104"/>
                  <a:gd name="T39" fmla="*/ 103 h 107"/>
                  <a:gd name="T40" fmla="*/ 55 w 104"/>
                  <a:gd name="T41" fmla="*/ 89 h 107"/>
                  <a:gd name="T42" fmla="*/ 58 w 104"/>
                  <a:gd name="T43" fmla="*/ 81 h 107"/>
                  <a:gd name="T44" fmla="*/ 53 w 104"/>
                  <a:gd name="T45" fmla="*/ 82 h 107"/>
                  <a:gd name="T46" fmla="*/ 45 w 104"/>
                  <a:gd name="T47" fmla="*/ 85 h 107"/>
                  <a:gd name="T48" fmla="*/ 45 w 104"/>
                  <a:gd name="T49" fmla="*/ 74 h 107"/>
                  <a:gd name="T50" fmla="*/ 50 w 104"/>
                  <a:gd name="T51" fmla="*/ 67 h 107"/>
                  <a:gd name="T52" fmla="*/ 45 w 104"/>
                  <a:gd name="T53" fmla="*/ 69 h 107"/>
                  <a:gd name="T54" fmla="*/ 34 w 104"/>
                  <a:gd name="T55" fmla="*/ 72 h 107"/>
                  <a:gd name="T56" fmla="*/ 34 w 104"/>
                  <a:gd name="T57" fmla="*/ 59 h 107"/>
                  <a:gd name="T58" fmla="*/ 44 w 104"/>
                  <a:gd name="T59" fmla="*/ 51 h 107"/>
                  <a:gd name="T60" fmla="*/ 34 w 104"/>
                  <a:gd name="T61" fmla="*/ 52 h 107"/>
                  <a:gd name="T62" fmla="*/ 16 w 104"/>
                  <a:gd name="T63" fmla="*/ 53 h 107"/>
                  <a:gd name="T64" fmla="*/ 16 w 104"/>
                  <a:gd name="T65" fmla="*/ 39 h 107"/>
                  <a:gd name="T66" fmla="*/ 28 w 104"/>
                  <a:gd name="T67" fmla="*/ 31 h 107"/>
                  <a:gd name="T68" fmla="*/ 13 w 104"/>
                  <a:gd name="T69" fmla="*/ 31 h 107"/>
                  <a:gd name="T70" fmla="*/ 8 w 104"/>
                  <a:gd name="T71" fmla="*/ 14 h 107"/>
                  <a:gd name="T72" fmla="*/ 49 w 104"/>
                  <a:gd name="T73"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7">
                    <a:moveTo>
                      <a:pt x="49" y="15"/>
                    </a:moveTo>
                    <a:cubicBezTo>
                      <a:pt x="49" y="15"/>
                      <a:pt x="54" y="24"/>
                      <a:pt x="58" y="18"/>
                    </a:cubicBezTo>
                    <a:cubicBezTo>
                      <a:pt x="62" y="11"/>
                      <a:pt x="70" y="8"/>
                      <a:pt x="76" y="15"/>
                    </a:cubicBezTo>
                    <a:cubicBezTo>
                      <a:pt x="82" y="22"/>
                      <a:pt x="94" y="36"/>
                      <a:pt x="94" y="40"/>
                    </a:cubicBezTo>
                    <a:cubicBezTo>
                      <a:pt x="95" y="44"/>
                      <a:pt x="91" y="44"/>
                      <a:pt x="87" y="43"/>
                    </a:cubicBezTo>
                    <a:cubicBezTo>
                      <a:pt x="83" y="42"/>
                      <a:pt x="85" y="45"/>
                      <a:pt x="89" y="48"/>
                    </a:cubicBezTo>
                    <a:cubicBezTo>
                      <a:pt x="93" y="52"/>
                      <a:pt x="101" y="57"/>
                      <a:pt x="101" y="62"/>
                    </a:cubicBezTo>
                    <a:cubicBezTo>
                      <a:pt x="102" y="67"/>
                      <a:pt x="104" y="73"/>
                      <a:pt x="100" y="71"/>
                    </a:cubicBezTo>
                    <a:cubicBezTo>
                      <a:pt x="95" y="68"/>
                      <a:pt x="85" y="52"/>
                      <a:pt x="82" y="54"/>
                    </a:cubicBezTo>
                    <a:cubicBezTo>
                      <a:pt x="79" y="55"/>
                      <a:pt x="79" y="57"/>
                      <a:pt x="83" y="61"/>
                    </a:cubicBezTo>
                    <a:cubicBezTo>
                      <a:pt x="87" y="64"/>
                      <a:pt x="97" y="72"/>
                      <a:pt x="97" y="78"/>
                    </a:cubicBezTo>
                    <a:cubicBezTo>
                      <a:pt x="97" y="83"/>
                      <a:pt x="97" y="89"/>
                      <a:pt x="91" y="85"/>
                    </a:cubicBezTo>
                    <a:cubicBezTo>
                      <a:pt x="84" y="81"/>
                      <a:pt x="81" y="75"/>
                      <a:pt x="79" y="71"/>
                    </a:cubicBezTo>
                    <a:cubicBezTo>
                      <a:pt x="77" y="67"/>
                      <a:pt x="73" y="61"/>
                      <a:pt x="72" y="65"/>
                    </a:cubicBezTo>
                    <a:cubicBezTo>
                      <a:pt x="71" y="68"/>
                      <a:pt x="75" y="74"/>
                      <a:pt x="77" y="76"/>
                    </a:cubicBezTo>
                    <a:cubicBezTo>
                      <a:pt x="79" y="78"/>
                      <a:pt x="89" y="84"/>
                      <a:pt x="87" y="88"/>
                    </a:cubicBezTo>
                    <a:cubicBezTo>
                      <a:pt x="85" y="92"/>
                      <a:pt x="80" y="93"/>
                      <a:pt x="79" y="88"/>
                    </a:cubicBezTo>
                    <a:cubicBezTo>
                      <a:pt x="78" y="83"/>
                      <a:pt x="72" y="77"/>
                      <a:pt x="71" y="79"/>
                    </a:cubicBezTo>
                    <a:cubicBezTo>
                      <a:pt x="69" y="81"/>
                      <a:pt x="77" y="83"/>
                      <a:pt x="76" y="89"/>
                    </a:cubicBezTo>
                    <a:cubicBezTo>
                      <a:pt x="75" y="94"/>
                      <a:pt x="69" y="107"/>
                      <a:pt x="64" y="103"/>
                    </a:cubicBezTo>
                    <a:cubicBezTo>
                      <a:pt x="59" y="100"/>
                      <a:pt x="53" y="93"/>
                      <a:pt x="55" y="89"/>
                    </a:cubicBezTo>
                    <a:cubicBezTo>
                      <a:pt x="56" y="85"/>
                      <a:pt x="62" y="83"/>
                      <a:pt x="58" y="81"/>
                    </a:cubicBezTo>
                    <a:cubicBezTo>
                      <a:pt x="54" y="80"/>
                      <a:pt x="54" y="79"/>
                      <a:pt x="53" y="82"/>
                    </a:cubicBezTo>
                    <a:cubicBezTo>
                      <a:pt x="53" y="86"/>
                      <a:pt x="47" y="88"/>
                      <a:pt x="45" y="85"/>
                    </a:cubicBezTo>
                    <a:cubicBezTo>
                      <a:pt x="43" y="82"/>
                      <a:pt x="41" y="78"/>
                      <a:pt x="45" y="74"/>
                    </a:cubicBezTo>
                    <a:cubicBezTo>
                      <a:pt x="49" y="71"/>
                      <a:pt x="53" y="69"/>
                      <a:pt x="50" y="67"/>
                    </a:cubicBezTo>
                    <a:cubicBezTo>
                      <a:pt x="48" y="65"/>
                      <a:pt x="46" y="66"/>
                      <a:pt x="45" y="69"/>
                    </a:cubicBezTo>
                    <a:cubicBezTo>
                      <a:pt x="44" y="72"/>
                      <a:pt x="38" y="74"/>
                      <a:pt x="34" y="72"/>
                    </a:cubicBezTo>
                    <a:cubicBezTo>
                      <a:pt x="29" y="70"/>
                      <a:pt x="28" y="64"/>
                      <a:pt x="34" y="59"/>
                    </a:cubicBezTo>
                    <a:cubicBezTo>
                      <a:pt x="39" y="54"/>
                      <a:pt x="46" y="54"/>
                      <a:pt x="44" y="51"/>
                    </a:cubicBezTo>
                    <a:cubicBezTo>
                      <a:pt x="43" y="48"/>
                      <a:pt x="37" y="47"/>
                      <a:pt x="34" y="52"/>
                    </a:cubicBezTo>
                    <a:cubicBezTo>
                      <a:pt x="32" y="56"/>
                      <a:pt x="20" y="59"/>
                      <a:pt x="16" y="53"/>
                    </a:cubicBezTo>
                    <a:cubicBezTo>
                      <a:pt x="11" y="46"/>
                      <a:pt x="6" y="42"/>
                      <a:pt x="16" y="39"/>
                    </a:cubicBezTo>
                    <a:cubicBezTo>
                      <a:pt x="25" y="35"/>
                      <a:pt x="32" y="34"/>
                      <a:pt x="28" y="31"/>
                    </a:cubicBezTo>
                    <a:cubicBezTo>
                      <a:pt x="25" y="28"/>
                      <a:pt x="18" y="30"/>
                      <a:pt x="13" y="31"/>
                    </a:cubicBezTo>
                    <a:cubicBezTo>
                      <a:pt x="9" y="31"/>
                      <a:pt x="0" y="27"/>
                      <a:pt x="8" y="14"/>
                    </a:cubicBezTo>
                    <a:cubicBezTo>
                      <a:pt x="15" y="0"/>
                      <a:pt x="40" y="6"/>
                      <a:pt x="49" y="1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2" name="Freeform 109">
                <a:extLst>
                  <a:ext uri="{FF2B5EF4-FFF2-40B4-BE49-F238E27FC236}">
                    <a16:creationId xmlns="" xmlns:a16="http://schemas.microsoft.com/office/drawing/2014/main" id="{1DD04948-9631-4133-8A01-342C7AB7F4B5}"/>
                  </a:ext>
                </a:extLst>
              </p:cNvPr>
              <p:cNvSpPr>
                <a:spLocks/>
              </p:cNvSpPr>
              <p:nvPr/>
            </p:nvSpPr>
            <p:spPr bwMode="auto">
              <a:xfrm>
                <a:off x="7509857" y="5518225"/>
                <a:ext cx="97382" cy="208675"/>
              </a:xfrm>
              <a:custGeom>
                <a:avLst/>
                <a:gdLst>
                  <a:gd name="T0" fmla="*/ 17 w 52"/>
                  <a:gd name="T1" fmla="*/ 110 h 110"/>
                  <a:gd name="T2" fmla="*/ 19 w 52"/>
                  <a:gd name="T3" fmla="*/ 108 h 110"/>
                  <a:gd name="T4" fmla="*/ 4 w 52"/>
                  <a:gd name="T5" fmla="*/ 73 h 110"/>
                  <a:gd name="T6" fmla="*/ 52 w 52"/>
                  <a:gd name="T7" fmla="*/ 2 h 110"/>
                  <a:gd name="T8" fmla="*/ 51 w 52"/>
                  <a:gd name="T9" fmla="*/ 0 h 110"/>
                  <a:gd name="T10" fmla="*/ 1 w 52"/>
                  <a:gd name="T11" fmla="*/ 73 h 110"/>
                  <a:gd name="T12" fmla="*/ 17 w 5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2" h="110">
                    <a:moveTo>
                      <a:pt x="17" y="110"/>
                    </a:moveTo>
                    <a:cubicBezTo>
                      <a:pt x="19" y="108"/>
                      <a:pt x="19" y="108"/>
                      <a:pt x="19" y="108"/>
                    </a:cubicBezTo>
                    <a:cubicBezTo>
                      <a:pt x="8" y="98"/>
                      <a:pt x="3" y="86"/>
                      <a:pt x="4" y="73"/>
                    </a:cubicBezTo>
                    <a:cubicBezTo>
                      <a:pt x="6" y="38"/>
                      <a:pt x="52" y="3"/>
                      <a:pt x="52" y="2"/>
                    </a:cubicBezTo>
                    <a:cubicBezTo>
                      <a:pt x="51" y="0"/>
                      <a:pt x="51" y="0"/>
                      <a:pt x="51" y="0"/>
                    </a:cubicBezTo>
                    <a:cubicBezTo>
                      <a:pt x="49" y="1"/>
                      <a:pt x="3" y="36"/>
                      <a:pt x="1" y="73"/>
                    </a:cubicBezTo>
                    <a:cubicBezTo>
                      <a:pt x="0" y="87"/>
                      <a:pt x="6" y="99"/>
                      <a:pt x="17" y="11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3" name="Rectangle 110">
                <a:extLst>
                  <a:ext uri="{FF2B5EF4-FFF2-40B4-BE49-F238E27FC236}">
                    <a16:creationId xmlns="" xmlns:a16="http://schemas.microsoft.com/office/drawing/2014/main" id="{9EEC10B6-B79E-4410-ABD7-B2C18B3C7712}"/>
                  </a:ext>
                </a:extLst>
              </p:cNvPr>
              <p:cNvSpPr>
                <a:spLocks noChangeArrowheads="1"/>
              </p:cNvSpPr>
              <p:nvPr/>
            </p:nvSpPr>
            <p:spPr bwMode="auto">
              <a:xfrm>
                <a:off x="7460630" y="5711918"/>
                <a:ext cx="126275" cy="25683"/>
              </a:xfrm>
              <a:prstGeom prst="rect">
                <a:avLst/>
              </a:prstGeom>
              <a:solidFill>
                <a:srgbClr val="00AF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4" name="Freeform 111">
                <a:extLst>
                  <a:ext uri="{FF2B5EF4-FFF2-40B4-BE49-F238E27FC236}">
                    <a16:creationId xmlns="" xmlns:a16="http://schemas.microsoft.com/office/drawing/2014/main" id="{BC860B7C-2FF2-4313-9DD4-F18DCF2AF294}"/>
                  </a:ext>
                </a:extLst>
              </p:cNvPr>
              <p:cNvSpPr>
                <a:spLocks/>
              </p:cNvSpPr>
              <p:nvPr/>
            </p:nvSpPr>
            <p:spPr bwMode="auto">
              <a:xfrm>
                <a:off x="7468121" y="5730111"/>
                <a:ext cx="109153" cy="119854"/>
              </a:xfrm>
              <a:custGeom>
                <a:avLst/>
                <a:gdLst>
                  <a:gd name="T0" fmla="*/ 0 w 102"/>
                  <a:gd name="T1" fmla="*/ 0 h 112"/>
                  <a:gd name="T2" fmla="*/ 8 w 102"/>
                  <a:gd name="T3" fmla="*/ 112 h 112"/>
                  <a:gd name="T4" fmla="*/ 93 w 102"/>
                  <a:gd name="T5" fmla="*/ 112 h 112"/>
                  <a:gd name="T6" fmla="*/ 100 w 102"/>
                  <a:gd name="T7" fmla="*/ 20 h 112"/>
                  <a:gd name="T8" fmla="*/ 100 w 102"/>
                  <a:gd name="T9" fmla="*/ 7 h 112"/>
                  <a:gd name="T10" fmla="*/ 102 w 102"/>
                  <a:gd name="T11" fmla="*/ 0 h 112"/>
                  <a:gd name="T12" fmla="*/ 0 w 102"/>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2" h="112">
                    <a:moveTo>
                      <a:pt x="0" y="0"/>
                    </a:moveTo>
                    <a:lnTo>
                      <a:pt x="8" y="112"/>
                    </a:lnTo>
                    <a:lnTo>
                      <a:pt x="93" y="112"/>
                    </a:lnTo>
                    <a:lnTo>
                      <a:pt x="100" y="20"/>
                    </a:lnTo>
                    <a:lnTo>
                      <a:pt x="100" y="7"/>
                    </a:lnTo>
                    <a:lnTo>
                      <a:pt x="102" y="0"/>
                    </a:lnTo>
                    <a:lnTo>
                      <a:pt x="0" y="0"/>
                    </a:lnTo>
                    <a:close/>
                  </a:path>
                </a:pathLst>
              </a:cu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5" name="Freeform 112">
                <a:extLst>
                  <a:ext uri="{FF2B5EF4-FFF2-40B4-BE49-F238E27FC236}">
                    <a16:creationId xmlns="" xmlns:a16="http://schemas.microsoft.com/office/drawing/2014/main" id="{04A5BDC2-F45D-4D6D-A83F-0971CA228CE7}"/>
                  </a:ext>
                </a:extLst>
              </p:cNvPr>
              <p:cNvSpPr>
                <a:spLocks/>
              </p:cNvSpPr>
              <p:nvPr/>
            </p:nvSpPr>
            <p:spPr bwMode="auto">
              <a:xfrm>
                <a:off x="7509857" y="5737602"/>
                <a:ext cx="65278" cy="13912"/>
              </a:xfrm>
              <a:custGeom>
                <a:avLst/>
                <a:gdLst>
                  <a:gd name="T0" fmla="*/ 0 w 61"/>
                  <a:gd name="T1" fmla="*/ 0 h 13"/>
                  <a:gd name="T2" fmla="*/ 61 w 61"/>
                  <a:gd name="T3" fmla="*/ 13 h 13"/>
                  <a:gd name="T4" fmla="*/ 61 w 61"/>
                  <a:gd name="T5" fmla="*/ 0 h 13"/>
                  <a:gd name="T6" fmla="*/ 0 w 61"/>
                  <a:gd name="T7" fmla="*/ 0 h 13"/>
                </a:gdLst>
                <a:ahLst/>
                <a:cxnLst>
                  <a:cxn ang="0">
                    <a:pos x="T0" y="T1"/>
                  </a:cxn>
                  <a:cxn ang="0">
                    <a:pos x="T2" y="T3"/>
                  </a:cxn>
                  <a:cxn ang="0">
                    <a:pos x="T4" y="T5"/>
                  </a:cxn>
                  <a:cxn ang="0">
                    <a:pos x="T6" y="T7"/>
                  </a:cxn>
                </a:cxnLst>
                <a:rect l="0" t="0" r="r" b="b"/>
                <a:pathLst>
                  <a:path w="61" h="13">
                    <a:moveTo>
                      <a:pt x="0" y="0"/>
                    </a:moveTo>
                    <a:lnTo>
                      <a:pt x="61" y="13"/>
                    </a:lnTo>
                    <a:lnTo>
                      <a:pt x="61" y="0"/>
                    </a:lnTo>
                    <a:lnTo>
                      <a:pt x="0" y="0"/>
                    </a:lnTo>
                    <a:close/>
                  </a:path>
                </a:pathLst>
              </a:custGeom>
              <a:solidFill>
                <a:srgbClr val="009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6" name="Freeform 113">
                <a:extLst>
                  <a:ext uri="{FF2B5EF4-FFF2-40B4-BE49-F238E27FC236}">
                    <a16:creationId xmlns="" xmlns:a16="http://schemas.microsoft.com/office/drawing/2014/main" id="{83E7772B-CBD8-4FDB-98E8-A240E93F6345}"/>
                  </a:ext>
                </a:extLst>
              </p:cNvPr>
              <p:cNvSpPr>
                <a:spLocks/>
              </p:cNvSpPr>
              <p:nvPr/>
            </p:nvSpPr>
            <p:spPr bwMode="auto">
              <a:xfrm>
                <a:off x="5731304" y="1890492"/>
                <a:ext cx="2766281" cy="1311977"/>
              </a:xfrm>
              <a:custGeom>
                <a:avLst/>
                <a:gdLst>
                  <a:gd name="T0" fmla="*/ 1464 w 1464"/>
                  <a:gd name="T1" fmla="*/ 0 h 694"/>
                  <a:gd name="T2" fmla="*/ 732 w 1464"/>
                  <a:gd name="T3" fmla="*/ 694 h 694"/>
                  <a:gd name="T4" fmla="*/ 0 w 1464"/>
                  <a:gd name="T5" fmla="*/ 0 h 694"/>
                  <a:gd name="T6" fmla="*/ 1464 w 1464"/>
                  <a:gd name="T7" fmla="*/ 0 h 694"/>
                </a:gdLst>
                <a:ahLst/>
                <a:cxnLst>
                  <a:cxn ang="0">
                    <a:pos x="T0" y="T1"/>
                  </a:cxn>
                  <a:cxn ang="0">
                    <a:pos x="T2" y="T3"/>
                  </a:cxn>
                  <a:cxn ang="0">
                    <a:pos x="T4" y="T5"/>
                  </a:cxn>
                  <a:cxn ang="0">
                    <a:pos x="T6" y="T7"/>
                  </a:cxn>
                </a:cxnLst>
                <a:rect l="0" t="0" r="r" b="b"/>
                <a:pathLst>
                  <a:path w="1464" h="694">
                    <a:moveTo>
                      <a:pt x="1464" y="0"/>
                    </a:moveTo>
                    <a:cubicBezTo>
                      <a:pt x="1444" y="387"/>
                      <a:pt x="1124" y="694"/>
                      <a:pt x="732" y="694"/>
                    </a:cubicBezTo>
                    <a:cubicBezTo>
                      <a:pt x="340" y="694"/>
                      <a:pt x="21" y="387"/>
                      <a:pt x="0" y="0"/>
                    </a:cubicBezTo>
                    <a:lnTo>
                      <a:pt x="1464" y="0"/>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7" name="Line 114">
                <a:extLst>
                  <a:ext uri="{FF2B5EF4-FFF2-40B4-BE49-F238E27FC236}">
                    <a16:creationId xmlns="" xmlns:a16="http://schemas.microsoft.com/office/drawing/2014/main" id="{C3121CCA-7015-4EB7-AB99-94139A18273D}"/>
                  </a:ext>
                </a:extLst>
              </p:cNvPr>
              <p:cNvSpPr>
                <a:spLocks noChangeShapeType="1"/>
              </p:cNvSpPr>
              <p:nvPr/>
            </p:nvSpPr>
            <p:spPr bwMode="auto">
              <a:xfrm>
                <a:off x="7113909" y="3270957"/>
                <a:ext cx="0" cy="1339800"/>
              </a:xfrm>
              <a:prstGeom prst="line">
                <a:avLst/>
              </a:prstGeom>
              <a:noFill/>
              <a:ln w="11113"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8" name="Oval 115">
                <a:extLst>
                  <a:ext uri="{FF2B5EF4-FFF2-40B4-BE49-F238E27FC236}">
                    <a16:creationId xmlns="" xmlns:a16="http://schemas.microsoft.com/office/drawing/2014/main" id="{DECDE8AF-6F16-49FE-9BEC-69FC7D20F752}"/>
                  </a:ext>
                </a:extLst>
              </p:cNvPr>
              <p:cNvSpPr>
                <a:spLocks noChangeArrowheads="1"/>
              </p:cNvSpPr>
              <p:nvPr/>
            </p:nvSpPr>
            <p:spPr bwMode="auto">
              <a:xfrm>
                <a:off x="7053982" y="3456089"/>
                <a:ext cx="120924" cy="1209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9" name="Oval 116">
                <a:extLst>
                  <a:ext uri="{FF2B5EF4-FFF2-40B4-BE49-F238E27FC236}">
                    <a16:creationId xmlns="" xmlns:a16="http://schemas.microsoft.com/office/drawing/2014/main" id="{F72BBAA9-41E5-4B6E-833A-50C3FDBFD531}"/>
                  </a:ext>
                </a:extLst>
              </p:cNvPr>
              <p:cNvSpPr>
                <a:spLocks noChangeArrowheads="1"/>
              </p:cNvSpPr>
              <p:nvPr/>
            </p:nvSpPr>
            <p:spPr bwMode="auto">
              <a:xfrm>
                <a:off x="7073244" y="3475351"/>
                <a:ext cx="82400" cy="82400"/>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0" name="Freeform 117">
                <a:extLst>
                  <a:ext uri="{FF2B5EF4-FFF2-40B4-BE49-F238E27FC236}">
                    <a16:creationId xmlns="" xmlns:a16="http://schemas.microsoft.com/office/drawing/2014/main" id="{2FA87F12-4177-472C-AA71-3ABE4A110396}"/>
                  </a:ext>
                </a:extLst>
              </p:cNvPr>
              <p:cNvSpPr>
                <a:spLocks/>
              </p:cNvSpPr>
              <p:nvPr/>
            </p:nvSpPr>
            <p:spPr bwMode="auto">
              <a:xfrm>
                <a:off x="7108559" y="3495684"/>
                <a:ext cx="21403" cy="41735"/>
              </a:xfrm>
              <a:custGeom>
                <a:avLst/>
                <a:gdLst>
                  <a:gd name="T0" fmla="*/ 0 w 20"/>
                  <a:gd name="T1" fmla="*/ 39 h 39"/>
                  <a:gd name="T2" fmla="*/ 0 w 20"/>
                  <a:gd name="T3" fmla="*/ 0 h 39"/>
                  <a:gd name="T4" fmla="*/ 20 w 20"/>
                  <a:gd name="T5" fmla="*/ 19 h 39"/>
                  <a:gd name="T6" fmla="*/ 0 w 20"/>
                  <a:gd name="T7" fmla="*/ 39 h 39"/>
                </a:gdLst>
                <a:ahLst/>
                <a:cxnLst>
                  <a:cxn ang="0">
                    <a:pos x="T0" y="T1"/>
                  </a:cxn>
                  <a:cxn ang="0">
                    <a:pos x="T2" y="T3"/>
                  </a:cxn>
                  <a:cxn ang="0">
                    <a:pos x="T4" y="T5"/>
                  </a:cxn>
                  <a:cxn ang="0">
                    <a:pos x="T6" y="T7"/>
                  </a:cxn>
                </a:cxnLst>
                <a:rect l="0" t="0" r="r" b="b"/>
                <a:pathLst>
                  <a:path w="20" h="39">
                    <a:moveTo>
                      <a:pt x="0" y="39"/>
                    </a:moveTo>
                    <a:lnTo>
                      <a:pt x="0" y="0"/>
                    </a:lnTo>
                    <a:lnTo>
                      <a:pt x="20" y="1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3" name="Freeform 120">
                <a:extLst>
                  <a:ext uri="{FF2B5EF4-FFF2-40B4-BE49-F238E27FC236}">
                    <a16:creationId xmlns="" xmlns:a16="http://schemas.microsoft.com/office/drawing/2014/main" id="{EF8366E4-F970-47D4-9473-F77463807AE9}"/>
                  </a:ext>
                </a:extLst>
              </p:cNvPr>
              <p:cNvSpPr>
                <a:spLocks/>
              </p:cNvSpPr>
              <p:nvPr/>
            </p:nvSpPr>
            <p:spPr bwMode="auto">
              <a:xfrm>
                <a:off x="7259447" y="2060642"/>
                <a:ext cx="5885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7" y="0"/>
                      <a:pt x="15" y="0"/>
                    </a:cubicBezTo>
                    <a:cubicBezTo>
                      <a:pt x="13" y="0"/>
                      <a:pt x="11" y="2"/>
                      <a:pt x="11" y="4"/>
                    </a:cubicBezTo>
                    <a:cubicBezTo>
                      <a:pt x="11" y="12"/>
                      <a:pt x="11" y="12"/>
                      <a:pt x="11" y="12"/>
                    </a:cubicBezTo>
                    <a:cubicBezTo>
                      <a:pt x="4" y="12"/>
                      <a:pt x="4" y="12"/>
                      <a:pt x="4" y="12"/>
                    </a:cubicBezTo>
                    <a:cubicBezTo>
                      <a:pt x="1" y="12"/>
                      <a:pt x="0" y="13"/>
                      <a:pt x="0" y="16"/>
                    </a:cubicBezTo>
                    <a:cubicBezTo>
                      <a:pt x="0" y="18"/>
                      <a:pt x="1" y="20"/>
                      <a:pt x="4" y="20"/>
                    </a:cubicBezTo>
                    <a:cubicBezTo>
                      <a:pt x="11" y="20"/>
                      <a:pt x="11" y="20"/>
                      <a:pt x="11" y="20"/>
                    </a:cubicBezTo>
                    <a:cubicBezTo>
                      <a:pt x="11" y="27"/>
                      <a:pt x="11" y="27"/>
                      <a:pt x="11" y="27"/>
                    </a:cubicBezTo>
                    <a:cubicBezTo>
                      <a:pt x="11" y="29"/>
                      <a:pt x="13" y="31"/>
                      <a:pt x="15" y="31"/>
                    </a:cubicBezTo>
                    <a:cubicBezTo>
                      <a:pt x="17" y="31"/>
                      <a:pt x="19" y="29"/>
                      <a:pt x="19" y="27"/>
                    </a:cubicBezTo>
                    <a:cubicBezTo>
                      <a:pt x="19" y="20"/>
                      <a:pt x="19" y="20"/>
                      <a:pt x="19" y="20"/>
                    </a:cubicBezTo>
                    <a:cubicBezTo>
                      <a:pt x="27" y="20"/>
                      <a:pt x="27" y="20"/>
                      <a:pt x="27" y="20"/>
                    </a:cubicBezTo>
                    <a:cubicBezTo>
                      <a:pt x="29" y="20"/>
                      <a:pt x="31" y="18"/>
                      <a:pt x="31" y="16"/>
                    </a:cubicBezTo>
                    <a:cubicBezTo>
                      <a:pt x="31" y="13"/>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4" name="Freeform 121">
                <a:extLst>
                  <a:ext uri="{FF2B5EF4-FFF2-40B4-BE49-F238E27FC236}">
                    <a16:creationId xmlns="" xmlns:a16="http://schemas.microsoft.com/office/drawing/2014/main" id="{B6933301-C926-428C-A1F5-490CBF013856}"/>
                  </a:ext>
                </a:extLst>
              </p:cNvPr>
              <p:cNvSpPr>
                <a:spLocks/>
              </p:cNvSpPr>
              <p:nvPr/>
            </p:nvSpPr>
            <p:spPr bwMode="auto">
              <a:xfrm>
                <a:off x="6370170" y="2830064"/>
                <a:ext cx="5778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8" y="0"/>
                      <a:pt x="15" y="0"/>
                    </a:cubicBezTo>
                    <a:cubicBezTo>
                      <a:pt x="13" y="0"/>
                      <a:pt x="11" y="2"/>
                      <a:pt x="11" y="4"/>
                    </a:cubicBezTo>
                    <a:cubicBezTo>
                      <a:pt x="11" y="12"/>
                      <a:pt x="11" y="12"/>
                      <a:pt x="11" y="12"/>
                    </a:cubicBezTo>
                    <a:cubicBezTo>
                      <a:pt x="4" y="12"/>
                      <a:pt x="4" y="12"/>
                      <a:pt x="4" y="12"/>
                    </a:cubicBezTo>
                    <a:cubicBezTo>
                      <a:pt x="2" y="12"/>
                      <a:pt x="0" y="14"/>
                      <a:pt x="0" y="16"/>
                    </a:cubicBezTo>
                    <a:cubicBezTo>
                      <a:pt x="0" y="18"/>
                      <a:pt x="2" y="20"/>
                      <a:pt x="4" y="20"/>
                    </a:cubicBezTo>
                    <a:cubicBezTo>
                      <a:pt x="11" y="20"/>
                      <a:pt x="11" y="20"/>
                      <a:pt x="11" y="20"/>
                    </a:cubicBezTo>
                    <a:cubicBezTo>
                      <a:pt x="11" y="27"/>
                      <a:pt x="11" y="27"/>
                      <a:pt x="11" y="27"/>
                    </a:cubicBezTo>
                    <a:cubicBezTo>
                      <a:pt x="11" y="29"/>
                      <a:pt x="13" y="31"/>
                      <a:pt x="15" y="31"/>
                    </a:cubicBezTo>
                    <a:cubicBezTo>
                      <a:pt x="18" y="31"/>
                      <a:pt x="19" y="29"/>
                      <a:pt x="19" y="27"/>
                    </a:cubicBezTo>
                    <a:cubicBezTo>
                      <a:pt x="19" y="20"/>
                      <a:pt x="19" y="20"/>
                      <a:pt x="19"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5" name="Freeform 122">
                <a:extLst>
                  <a:ext uri="{FF2B5EF4-FFF2-40B4-BE49-F238E27FC236}">
                    <a16:creationId xmlns="" xmlns:a16="http://schemas.microsoft.com/office/drawing/2014/main" id="{FB9E3667-28FB-4ECD-A53D-C1DCA63C63E1}"/>
                  </a:ext>
                </a:extLst>
              </p:cNvPr>
              <p:cNvSpPr>
                <a:spLocks/>
              </p:cNvSpPr>
              <p:nvPr/>
            </p:nvSpPr>
            <p:spPr bwMode="auto">
              <a:xfrm>
                <a:off x="6397994" y="2285369"/>
                <a:ext cx="58857" cy="58857"/>
              </a:xfrm>
              <a:custGeom>
                <a:avLst/>
                <a:gdLst>
                  <a:gd name="T0" fmla="*/ 27 w 31"/>
                  <a:gd name="T1" fmla="*/ 12 h 31"/>
                  <a:gd name="T2" fmla="*/ 20 w 31"/>
                  <a:gd name="T3" fmla="*/ 12 h 31"/>
                  <a:gd name="T4" fmla="*/ 20 w 31"/>
                  <a:gd name="T5" fmla="*/ 4 h 31"/>
                  <a:gd name="T6" fmla="*/ 16 w 31"/>
                  <a:gd name="T7" fmla="*/ 0 h 31"/>
                  <a:gd name="T8" fmla="*/ 12 w 31"/>
                  <a:gd name="T9" fmla="*/ 4 h 31"/>
                  <a:gd name="T10" fmla="*/ 12 w 31"/>
                  <a:gd name="T11" fmla="*/ 12 h 31"/>
                  <a:gd name="T12" fmla="*/ 4 w 31"/>
                  <a:gd name="T13" fmla="*/ 12 h 31"/>
                  <a:gd name="T14" fmla="*/ 0 w 31"/>
                  <a:gd name="T15" fmla="*/ 16 h 31"/>
                  <a:gd name="T16" fmla="*/ 4 w 31"/>
                  <a:gd name="T17" fmla="*/ 20 h 31"/>
                  <a:gd name="T18" fmla="*/ 12 w 31"/>
                  <a:gd name="T19" fmla="*/ 20 h 31"/>
                  <a:gd name="T20" fmla="*/ 12 w 31"/>
                  <a:gd name="T21" fmla="*/ 27 h 31"/>
                  <a:gd name="T22" fmla="*/ 16 w 31"/>
                  <a:gd name="T23" fmla="*/ 31 h 31"/>
                  <a:gd name="T24" fmla="*/ 20 w 31"/>
                  <a:gd name="T25" fmla="*/ 27 h 31"/>
                  <a:gd name="T26" fmla="*/ 20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cubicBezTo>
                      <a:pt x="4" y="12"/>
                      <a:pt x="4" y="12"/>
                      <a:pt x="4" y="12"/>
                    </a:cubicBezTo>
                    <a:cubicBezTo>
                      <a:pt x="2" y="12"/>
                      <a:pt x="0" y="14"/>
                      <a:pt x="0" y="16"/>
                    </a:cubicBezTo>
                    <a:cubicBezTo>
                      <a:pt x="0" y="18"/>
                      <a:pt x="2" y="20"/>
                      <a:pt x="4" y="20"/>
                    </a:cubicBezTo>
                    <a:cubicBezTo>
                      <a:pt x="12" y="20"/>
                      <a:pt x="12" y="20"/>
                      <a:pt x="12" y="20"/>
                    </a:cubicBezTo>
                    <a:cubicBezTo>
                      <a:pt x="12" y="27"/>
                      <a:pt x="12" y="27"/>
                      <a:pt x="12" y="27"/>
                    </a:cubicBezTo>
                    <a:cubicBezTo>
                      <a:pt x="12" y="29"/>
                      <a:pt x="14" y="31"/>
                      <a:pt x="16" y="31"/>
                    </a:cubicBezTo>
                    <a:cubicBezTo>
                      <a:pt x="18" y="31"/>
                      <a:pt x="20" y="29"/>
                      <a:pt x="20" y="27"/>
                    </a:cubicBezTo>
                    <a:cubicBezTo>
                      <a:pt x="20" y="20"/>
                      <a:pt x="20" y="20"/>
                      <a:pt x="20"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6" name="Oval 123">
                <a:extLst>
                  <a:ext uri="{FF2B5EF4-FFF2-40B4-BE49-F238E27FC236}">
                    <a16:creationId xmlns="" xmlns:a16="http://schemas.microsoft.com/office/drawing/2014/main" id="{2E69767A-2880-4636-9A74-6CC2AA6CB3F3}"/>
                  </a:ext>
                </a:extLst>
              </p:cNvPr>
              <p:cNvSpPr>
                <a:spLocks noChangeArrowheads="1"/>
              </p:cNvSpPr>
              <p:nvPr/>
            </p:nvSpPr>
            <p:spPr bwMode="auto">
              <a:xfrm>
                <a:off x="6099427" y="2194408"/>
                <a:ext cx="29964" cy="31034"/>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9" name="Freeform 126">
                <a:extLst>
                  <a:ext uri="{FF2B5EF4-FFF2-40B4-BE49-F238E27FC236}">
                    <a16:creationId xmlns="" xmlns:a16="http://schemas.microsoft.com/office/drawing/2014/main" id="{FCFE91BF-BB92-4E8F-AFAA-E9176001501D}"/>
                  </a:ext>
                </a:extLst>
              </p:cNvPr>
              <p:cNvSpPr>
                <a:spLocks noEditPoints="1"/>
              </p:cNvSpPr>
              <p:nvPr/>
            </p:nvSpPr>
            <p:spPr bwMode="auto">
              <a:xfrm>
                <a:off x="6148654" y="3013056"/>
                <a:ext cx="75979" cy="75979"/>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5 h 40"/>
                  <a:gd name="T12" fmla="*/ 5 w 40"/>
                  <a:gd name="T13" fmla="*/ 20 h 40"/>
                  <a:gd name="T14" fmla="*/ 20 w 40"/>
                  <a:gd name="T15" fmla="*/ 34 h 40"/>
                  <a:gd name="T16" fmla="*/ 35 w 40"/>
                  <a:gd name="T17" fmla="*/ 20 h 40"/>
                  <a:gd name="T18" fmla="*/ 20 w 40"/>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5"/>
                    </a:moveTo>
                    <a:cubicBezTo>
                      <a:pt x="12" y="5"/>
                      <a:pt x="5" y="12"/>
                      <a:pt x="5" y="20"/>
                    </a:cubicBezTo>
                    <a:cubicBezTo>
                      <a:pt x="5" y="28"/>
                      <a:pt x="12" y="34"/>
                      <a:pt x="20" y="34"/>
                    </a:cubicBezTo>
                    <a:cubicBezTo>
                      <a:pt x="28" y="34"/>
                      <a:pt x="35" y="28"/>
                      <a:pt x="35" y="20"/>
                    </a:cubicBezTo>
                    <a:cubicBezTo>
                      <a:pt x="35" y="12"/>
                      <a:pt x="28" y="5"/>
                      <a:pt x="20"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1" name="Freeform 174">
                <a:extLst>
                  <a:ext uri="{FF2B5EF4-FFF2-40B4-BE49-F238E27FC236}">
                    <a16:creationId xmlns="" xmlns:a16="http://schemas.microsoft.com/office/drawing/2014/main" id="{74AC9DCB-0E0C-4719-9F88-97090402297A}"/>
                  </a:ext>
                </a:extLst>
              </p:cNvPr>
              <p:cNvSpPr>
                <a:spLocks/>
              </p:cNvSpPr>
              <p:nvPr/>
            </p:nvSpPr>
            <p:spPr bwMode="auto">
              <a:xfrm>
                <a:off x="7399633" y="3019477"/>
                <a:ext cx="559677" cy="217236"/>
              </a:xfrm>
              <a:custGeom>
                <a:avLst/>
                <a:gdLst>
                  <a:gd name="T0" fmla="*/ 259 w 296"/>
                  <a:gd name="T1" fmla="*/ 74 h 74"/>
                  <a:gd name="T2" fmla="*/ 37 w 296"/>
                  <a:gd name="T3" fmla="*/ 74 h 74"/>
                  <a:gd name="T4" fmla="*/ 0 w 296"/>
                  <a:gd name="T5" fmla="*/ 37 h 74"/>
                  <a:gd name="T6" fmla="*/ 0 w 296"/>
                  <a:gd name="T7" fmla="*/ 37 h 74"/>
                  <a:gd name="T8" fmla="*/ 37 w 296"/>
                  <a:gd name="T9" fmla="*/ 0 h 74"/>
                  <a:gd name="T10" fmla="*/ 259 w 296"/>
                  <a:gd name="T11" fmla="*/ 0 h 74"/>
                  <a:gd name="T12" fmla="*/ 296 w 296"/>
                  <a:gd name="T13" fmla="*/ 37 h 74"/>
                  <a:gd name="T14" fmla="*/ 296 w 296"/>
                  <a:gd name="T15" fmla="*/ 37 h 74"/>
                  <a:gd name="T16" fmla="*/ 259 w 296"/>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4">
                    <a:moveTo>
                      <a:pt x="259" y="74"/>
                    </a:moveTo>
                    <a:cubicBezTo>
                      <a:pt x="37" y="74"/>
                      <a:pt x="37" y="74"/>
                      <a:pt x="37" y="74"/>
                    </a:cubicBezTo>
                    <a:cubicBezTo>
                      <a:pt x="16" y="74"/>
                      <a:pt x="0" y="57"/>
                      <a:pt x="0" y="37"/>
                    </a:cubicBezTo>
                    <a:cubicBezTo>
                      <a:pt x="0" y="37"/>
                      <a:pt x="0" y="37"/>
                      <a:pt x="0" y="37"/>
                    </a:cubicBezTo>
                    <a:cubicBezTo>
                      <a:pt x="0" y="16"/>
                      <a:pt x="16" y="0"/>
                      <a:pt x="37" y="0"/>
                    </a:cubicBezTo>
                    <a:cubicBezTo>
                      <a:pt x="259" y="0"/>
                      <a:pt x="259" y="0"/>
                      <a:pt x="259" y="0"/>
                    </a:cubicBezTo>
                    <a:cubicBezTo>
                      <a:pt x="280" y="0"/>
                      <a:pt x="296" y="16"/>
                      <a:pt x="296" y="37"/>
                    </a:cubicBezTo>
                    <a:cubicBezTo>
                      <a:pt x="296" y="37"/>
                      <a:pt x="296" y="37"/>
                      <a:pt x="296" y="37"/>
                    </a:cubicBezTo>
                    <a:cubicBezTo>
                      <a:pt x="296" y="57"/>
                      <a:pt x="280" y="74"/>
                      <a:pt x="259"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2" name="Freeform 175">
                <a:extLst>
                  <a:ext uri="{FF2B5EF4-FFF2-40B4-BE49-F238E27FC236}">
                    <a16:creationId xmlns="" xmlns:a16="http://schemas.microsoft.com/office/drawing/2014/main" id="{42233421-7258-4D08-AD03-09954D4B51B2}"/>
                  </a:ext>
                </a:extLst>
              </p:cNvPr>
              <p:cNvSpPr>
                <a:spLocks/>
              </p:cNvSpPr>
              <p:nvPr/>
            </p:nvSpPr>
            <p:spPr bwMode="auto">
              <a:xfrm>
                <a:off x="6242825" y="3019477"/>
                <a:ext cx="561817" cy="217236"/>
              </a:xfrm>
              <a:custGeom>
                <a:avLst/>
                <a:gdLst>
                  <a:gd name="T0" fmla="*/ 260 w 297"/>
                  <a:gd name="T1" fmla="*/ 74 h 74"/>
                  <a:gd name="T2" fmla="*/ 38 w 297"/>
                  <a:gd name="T3" fmla="*/ 74 h 74"/>
                  <a:gd name="T4" fmla="*/ 0 w 297"/>
                  <a:gd name="T5" fmla="*/ 37 h 74"/>
                  <a:gd name="T6" fmla="*/ 0 w 297"/>
                  <a:gd name="T7" fmla="*/ 37 h 74"/>
                  <a:gd name="T8" fmla="*/ 38 w 297"/>
                  <a:gd name="T9" fmla="*/ 0 h 74"/>
                  <a:gd name="T10" fmla="*/ 260 w 297"/>
                  <a:gd name="T11" fmla="*/ 0 h 74"/>
                  <a:gd name="T12" fmla="*/ 297 w 297"/>
                  <a:gd name="T13" fmla="*/ 37 h 74"/>
                  <a:gd name="T14" fmla="*/ 297 w 297"/>
                  <a:gd name="T15" fmla="*/ 37 h 74"/>
                  <a:gd name="T16" fmla="*/ 260 w 297"/>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74">
                    <a:moveTo>
                      <a:pt x="260" y="74"/>
                    </a:moveTo>
                    <a:cubicBezTo>
                      <a:pt x="38" y="74"/>
                      <a:pt x="38" y="74"/>
                      <a:pt x="38" y="74"/>
                    </a:cubicBezTo>
                    <a:cubicBezTo>
                      <a:pt x="17" y="74"/>
                      <a:pt x="0" y="57"/>
                      <a:pt x="0" y="37"/>
                    </a:cubicBezTo>
                    <a:cubicBezTo>
                      <a:pt x="0" y="37"/>
                      <a:pt x="0" y="37"/>
                      <a:pt x="0" y="37"/>
                    </a:cubicBezTo>
                    <a:cubicBezTo>
                      <a:pt x="0" y="16"/>
                      <a:pt x="17" y="0"/>
                      <a:pt x="38" y="0"/>
                    </a:cubicBezTo>
                    <a:cubicBezTo>
                      <a:pt x="260" y="0"/>
                      <a:pt x="260" y="0"/>
                      <a:pt x="260" y="0"/>
                    </a:cubicBezTo>
                    <a:cubicBezTo>
                      <a:pt x="281" y="0"/>
                      <a:pt x="297" y="16"/>
                      <a:pt x="297" y="37"/>
                    </a:cubicBezTo>
                    <a:cubicBezTo>
                      <a:pt x="297" y="37"/>
                      <a:pt x="297" y="37"/>
                      <a:pt x="297" y="37"/>
                    </a:cubicBezTo>
                    <a:cubicBezTo>
                      <a:pt x="297" y="57"/>
                      <a:pt x="281" y="74"/>
                      <a:pt x="260"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4" name="Freeform 181">
                <a:extLst>
                  <a:ext uri="{FF2B5EF4-FFF2-40B4-BE49-F238E27FC236}">
                    <a16:creationId xmlns="" xmlns:a16="http://schemas.microsoft.com/office/drawing/2014/main" id="{915619A1-3BDB-4AD1-A0BC-0DE7A0A396DF}"/>
                  </a:ext>
                </a:extLst>
              </p:cNvPr>
              <p:cNvSpPr>
                <a:spLocks/>
              </p:cNvSpPr>
              <p:nvPr/>
            </p:nvSpPr>
            <p:spPr bwMode="auto">
              <a:xfrm>
                <a:off x="7446719" y="3013056"/>
                <a:ext cx="155169" cy="146607"/>
              </a:xfrm>
              <a:custGeom>
                <a:avLst/>
                <a:gdLst>
                  <a:gd name="T0" fmla="*/ 37 w 82"/>
                  <a:gd name="T1" fmla="*/ 77 h 77"/>
                  <a:gd name="T2" fmla="*/ 82 w 82"/>
                  <a:gd name="T3" fmla="*/ 3 h 77"/>
                  <a:gd name="T4" fmla="*/ 43 w 82"/>
                  <a:gd name="T5" fmla="*/ 0 h 77"/>
                  <a:gd name="T6" fmla="*/ 0 w 82"/>
                  <a:gd name="T7" fmla="*/ 77 h 77"/>
                  <a:gd name="T8" fmla="*/ 37 w 82"/>
                  <a:gd name="T9" fmla="*/ 77 h 77"/>
                </a:gdLst>
                <a:ahLst/>
                <a:cxnLst>
                  <a:cxn ang="0">
                    <a:pos x="T0" y="T1"/>
                  </a:cxn>
                  <a:cxn ang="0">
                    <a:pos x="T2" y="T3"/>
                  </a:cxn>
                  <a:cxn ang="0">
                    <a:pos x="T4" y="T5"/>
                  </a:cxn>
                  <a:cxn ang="0">
                    <a:pos x="T6" y="T7"/>
                  </a:cxn>
                  <a:cxn ang="0">
                    <a:pos x="T8" y="T9"/>
                  </a:cxn>
                </a:cxnLst>
                <a:rect l="0" t="0" r="r" b="b"/>
                <a:pathLst>
                  <a:path w="82" h="77">
                    <a:moveTo>
                      <a:pt x="37" y="77"/>
                    </a:moveTo>
                    <a:cubicBezTo>
                      <a:pt x="37" y="77"/>
                      <a:pt x="73" y="45"/>
                      <a:pt x="82" y="3"/>
                    </a:cubicBezTo>
                    <a:cubicBezTo>
                      <a:pt x="43" y="3"/>
                      <a:pt x="43" y="0"/>
                      <a:pt x="43" y="0"/>
                    </a:cubicBezTo>
                    <a:cubicBezTo>
                      <a:pt x="0" y="77"/>
                      <a:pt x="0" y="77"/>
                      <a:pt x="0" y="77"/>
                    </a:cubicBezTo>
                    <a:lnTo>
                      <a:pt x="37"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5" name="Freeform 182">
                <a:extLst>
                  <a:ext uri="{FF2B5EF4-FFF2-40B4-BE49-F238E27FC236}">
                    <a16:creationId xmlns="" xmlns:a16="http://schemas.microsoft.com/office/drawing/2014/main" id="{94B519F6-D4D0-453A-B487-D91498DDB250}"/>
                  </a:ext>
                </a:extLst>
              </p:cNvPr>
              <p:cNvSpPr>
                <a:spLocks/>
              </p:cNvSpPr>
              <p:nvPr/>
            </p:nvSpPr>
            <p:spPr bwMode="auto">
              <a:xfrm>
                <a:off x="6602388" y="3013056"/>
                <a:ext cx="155169" cy="146607"/>
              </a:xfrm>
              <a:custGeom>
                <a:avLst/>
                <a:gdLst>
                  <a:gd name="T0" fmla="*/ 44 w 82"/>
                  <a:gd name="T1" fmla="*/ 77 h 77"/>
                  <a:gd name="T2" fmla="*/ 0 w 82"/>
                  <a:gd name="T3" fmla="*/ 3 h 77"/>
                  <a:gd name="T4" fmla="*/ 39 w 82"/>
                  <a:gd name="T5" fmla="*/ 0 h 77"/>
                  <a:gd name="T6" fmla="*/ 82 w 82"/>
                  <a:gd name="T7" fmla="*/ 77 h 77"/>
                  <a:gd name="T8" fmla="*/ 44 w 82"/>
                  <a:gd name="T9" fmla="*/ 77 h 77"/>
                </a:gdLst>
                <a:ahLst/>
                <a:cxnLst>
                  <a:cxn ang="0">
                    <a:pos x="T0" y="T1"/>
                  </a:cxn>
                  <a:cxn ang="0">
                    <a:pos x="T2" y="T3"/>
                  </a:cxn>
                  <a:cxn ang="0">
                    <a:pos x="T4" y="T5"/>
                  </a:cxn>
                  <a:cxn ang="0">
                    <a:pos x="T6" y="T7"/>
                  </a:cxn>
                  <a:cxn ang="0">
                    <a:pos x="T8" y="T9"/>
                  </a:cxn>
                </a:cxnLst>
                <a:rect l="0" t="0" r="r" b="b"/>
                <a:pathLst>
                  <a:path w="82" h="77">
                    <a:moveTo>
                      <a:pt x="44" y="77"/>
                    </a:moveTo>
                    <a:cubicBezTo>
                      <a:pt x="44" y="77"/>
                      <a:pt x="8" y="45"/>
                      <a:pt x="0" y="3"/>
                    </a:cubicBezTo>
                    <a:cubicBezTo>
                      <a:pt x="39" y="3"/>
                      <a:pt x="39" y="0"/>
                      <a:pt x="39" y="0"/>
                    </a:cubicBezTo>
                    <a:cubicBezTo>
                      <a:pt x="82" y="77"/>
                      <a:pt x="82" y="77"/>
                      <a:pt x="82" y="77"/>
                    </a:cubicBezTo>
                    <a:lnTo>
                      <a:pt x="44"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6" name="Freeform 183">
                <a:extLst>
                  <a:ext uri="{FF2B5EF4-FFF2-40B4-BE49-F238E27FC236}">
                    <a16:creationId xmlns="" xmlns:a16="http://schemas.microsoft.com/office/drawing/2014/main" id="{20E4CCAB-3E38-45B4-9553-9B73867968EE}"/>
                  </a:ext>
                </a:extLst>
              </p:cNvPr>
              <p:cNvSpPr>
                <a:spLocks/>
              </p:cNvSpPr>
              <p:nvPr/>
            </p:nvSpPr>
            <p:spPr bwMode="auto">
              <a:xfrm>
                <a:off x="6602388" y="2213671"/>
                <a:ext cx="498680" cy="1173930"/>
              </a:xfrm>
              <a:custGeom>
                <a:avLst/>
                <a:gdLst>
                  <a:gd name="T0" fmla="*/ 30 w 264"/>
                  <a:gd name="T1" fmla="*/ 316 h 621"/>
                  <a:gd name="T2" fmla="*/ 30 w 264"/>
                  <a:gd name="T3" fmla="*/ 95 h 621"/>
                  <a:gd name="T4" fmla="*/ 58 w 264"/>
                  <a:gd name="T5" fmla="*/ 96 h 621"/>
                  <a:gd name="T6" fmla="*/ 264 w 264"/>
                  <a:gd name="T7" fmla="*/ 38 h 621"/>
                  <a:gd name="T8" fmla="*/ 264 w 264"/>
                  <a:gd name="T9" fmla="*/ 0 h 621"/>
                  <a:gd name="T10" fmla="*/ 0 w 264"/>
                  <a:gd name="T11" fmla="*/ 58 h 621"/>
                  <a:gd name="T12" fmla="*/ 0 w 264"/>
                  <a:gd name="T13" fmla="*/ 316 h 621"/>
                  <a:gd name="T14" fmla="*/ 264 w 264"/>
                  <a:gd name="T15" fmla="*/ 621 h 621"/>
                  <a:gd name="T16" fmla="*/ 264 w 264"/>
                  <a:gd name="T17" fmla="*/ 589 h 621"/>
                  <a:gd name="T18" fmla="*/ 30 w 264"/>
                  <a:gd name="T19"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621">
                    <a:moveTo>
                      <a:pt x="30" y="316"/>
                    </a:moveTo>
                    <a:cubicBezTo>
                      <a:pt x="30" y="95"/>
                      <a:pt x="30" y="95"/>
                      <a:pt x="30" y="95"/>
                    </a:cubicBezTo>
                    <a:cubicBezTo>
                      <a:pt x="40" y="96"/>
                      <a:pt x="50" y="96"/>
                      <a:pt x="58" y="96"/>
                    </a:cubicBezTo>
                    <a:cubicBezTo>
                      <a:pt x="119" y="96"/>
                      <a:pt x="205" y="80"/>
                      <a:pt x="264" y="38"/>
                    </a:cubicBezTo>
                    <a:cubicBezTo>
                      <a:pt x="264" y="0"/>
                      <a:pt x="264" y="0"/>
                      <a:pt x="264" y="0"/>
                    </a:cubicBezTo>
                    <a:cubicBezTo>
                      <a:pt x="195" y="65"/>
                      <a:pt x="44" y="76"/>
                      <a:pt x="0" y="58"/>
                    </a:cubicBezTo>
                    <a:cubicBezTo>
                      <a:pt x="0" y="58"/>
                      <a:pt x="0" y="203"/>
                      <a:pt x="0" y="316"/>
                    </a:cubicBezTo>
                    <a:cubicBezTo>
                      <a:pt x="0" y="430"/>
                      <a:pt x="30" y="527"/>
                      <a:pt x="264" y="621"/>
                    </a:cubicBezTo>
                    <a:cubicBezTo>
                      <a:pt x="264" y="589"/>
                      <a:pt x="264" y="589"/>
                      <a:pt x="264" y="589"/>
                    </a:cubicBezTo>
                    <a:cubicBezTo>
                      <a:pt x="48" y="499"/>
                      <a:pt x="30" y="412"/>
                      <a:pt x="30" y="31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7" name="Freeform 184">
                <a:extLst>
                  <a:ext uri="{FF2B5EF4-FFF2-40B4-BE49-F238E27FC236}">
                    <a16:creationId xmlns="" xmlns:a16="http://schemas.microsoft.com/office/drawing/2014/main" id="{5BAB9A1C-8903-4C4D-8EAC-AC3067745A1B}"/>
                  </a:ext>
                </a:extLst>
              </p:cNvPr>
              <p:cNvSpPr>
                <a:spLocks/>
              </p:cNvSpPr>
              <p:nvPr/>
            </p:nvSpPr>
            <p:spPr bwMode="auto">
              <a:xfrm>
                <a:off x="7101068" y="2213671"/>
                <a:ext cx="500820" cy="1173930"/>
              </a:xfrm>
              <a:custGeom>
                <a:avLst/>
                <a:gdLst>
                  <a:gd name="T0" fmla="*/ 0 w 265"/>
                  <a:gd name="T1" fmla="*/ 0 h 621"/>
                  <a:gd name="T2" fmla="*/ 0 w 265"/>
                  <a:gd name="T3" fmla="*/ 38 h 621"/>
                  <a:gd name="T4" fmla="*/ 0 w 265"/>
                  <a:gd name="T5" fmla="*/ 38 h 621"/>
                  <a:gd name="T6" fmla="*/ 207 w 265"/>
                  <a:gd name="T7" fmla="*/ 96 h 621"/>
                  <a:gd name="T8" fmla="*/ 235 w 265"/>
                  <a:gd name="T9" fmla="*/ 95 h 621"/>
                  <a:gd name="T10" fmla="*/ 235 w 265"/>
                  <a:gd name="T11" fmla="*/ 316 h 621"/>
                  <a:gd name="T12" fmla="*/ 0 w 265"/>
                  <a:gd name="T13" fmla="*/ 589 h 621"/>
                  <a:gd name="T14" fmla="*/ 0 w 265"/>
                  <a:gd name="T15" fmla="*/ 589 h 621"/>
                  <a:gd name="T16" fmla="*/ 0 w 265"/>
                  <a:gd name="T17" fmla="*/ 621 h 621"/>
                  <a:gd name="T18" fmla="*/ 265 w 265"/>
                  <a:gd name="T19" fmla="*/ 316 h 621"/>
                  <a:gd name="T20" fmla="*/ 265 w 265"/>
                  <a:gd name="T21" fmla="*/ 58 h 621"/>
                  <a:gd name="T22" fmla="*/ 0 w 265"/>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621">
                    <a:moveTo>
                      <a:pt x="0" y="0"/>
                    </a:moveTo>
                    <a:cubicBezTo>
                      <a:pt x="0" y="38"/>
                      <a:pt x="0" y="38"/>
                      <a:pt x="0" y="38"/>
                    </a:cubicBezTo>
                    <a:cubicBezTo>
                      <a:pt x="0" y="38"/>
                      <a:pt x="0" y="38"/>
                      <a:pt x="0" y="38"/>
                    </a:cubicBezTo>
                    <a:cubicBezTo>
                      <a:pt x="60" y="80"/>
                      <a:pt x="146" y="96"/>
                      <a:pt x="207" y="96"/>
                    </a:cubicBezTo>
                    <a:cubicBezTo>
                      <a:pt x="215" y="96"/>
                      <a:pt x="225" y="96"/>
                      <a:pt x="235" y="95"/>
                    </a:cubicBezTo>
                    <a:cubicBezTo>
                      <a:pt x="235" y="316"/>
                      <a:pt x="235" y="316"/>
                      <a:pt x="235" y="316"/>
                    </a:cubicBezTo>
                    <a:cubicBezTo>
                      <a:pt x="235" y="412"/>
                      <a:pt x="217" y="499"/>
                      <a:pt x="0" y="589"/>
                    </a:cubicBezTo>
                    <a:cubicBezTo>
                      <a:pt x="0" y="589"/>
                      <a:pt x="0" y="589"/>
                      <a:pt x="0" y="589"/>
                    </a:cubicBezTo>
                    <a:cubicBezTo>
                      <a:pt x="0" y="621"/>
                      <a:pt x="0" y="621"/>
                      <a:pt x="0" y="621"/>
                    </a:cubicBezTo>
                    <a:cubicBezTo>
                      <a:pt x="235" y="527"/>
                      <a:pt x="265" y="430"/>
                      <a:pt x="265" y="316"/>
                    </a:cubicBezTo>
                    <a:cubicBezTo>
                      <a:pt x="265" y="203"/>
                      <a:pt x="265" y="58"/>
                      <a:pt x="265" y="58"/>
                    </a:cubicBezTo>
                    <a:cubicBezTo>
                      <a:pt x="220" y="76"/>
                      <a:pt x="70" y="65"/>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8" name="Freeform 185">
                <a:extLst>
                  <a:ext uri="{FF2B5EF4-FFF2-40B4-BE49-F238E27FC236}">
                    <a16:creationId xmlns="" xmlns:a16="http://schemas.microsoft.com/office/drawing/2014/main" id="{14DCABA4-8DBC-4E81-B68A-A8C60E7FA705}"/>
                  </a:ext>
                </a:extLst>
              </p:cNvPr>
              <p:cNvSpPr>
                <a:spLocks/>
              </p:cNvSpPr>
              <p:nvPr/>
            </p:nvSpPr>
            <p:spPr bwMode="auto">
              <a:xfrm>
                <a:off x="7101068" y="2285369"/>
                <a:ext cx="444103" cy="1042304"/>
              </a:xfrm>
              <a:custGeom>
                <a:avLst/>
                <a:gdLst>
                  <a:gd name="T0" fmla="*/ 0 w 235"/>
                  <a:gd name="T1" fmla="*/ 71 h 551"/>
                  <a:gd name="T2" fmla="*/ 175 w 235"/>
                  <a:gd name="T3" fmla="*/ 117 h 551"/>
                  <a:gd name="T4" fmla="*/ 175 w 235"/>
                  <a:gd name="T5" fmla="*/ 278 h 551"/>
                  <a:gd name="T6" fmla="*/ 150 w 235"/>
                  <a:gd name="T7" fmla="*/ 382 h 551"/>
                  <a:gd name="T8" fmla="*/ 0 w 235"/>
                  <a:gd name="T9" fmla="*/ 485 h 551"/>
                  <a:gd name="T10" fmla="*/ 0 w 235"/>
                  <a:gd name="T11" fmla="*/ 485 h 551"/>
                  <a:gd name="T12" fmla="*/ 0 w 235"/>
                  <a:gd name="T13" fmla="*/ 551 h 551"/>
                  <a:gd name="T14" fmla="*/ 0 w 235"/>
                  <a:gd name="T15" fmla="*/ 551 h 551"/>
                  <a:gd name="T16" fmla="*/ 235 w 235"/>
                  <a:gd name="T17" fmla="*/ 278 h 551"/>
                  <a:gd name="T18" fmla="*/ 235 w 235"/>
                  <a:gd name="T19" fmla="*/ 57 h 551"/>
                  <a:gd name="T20" fmla="*/ 207 w 235"/>
                  <a:gd name="T21" fmla="*/ 58 h 551"/>
                  <a:gd name="T22" fmla="*/ 0 w 235"/>
                  <a:gd name="T23" fmla="*/ 0 h 551"/>
                  <a:gd name="T24" fmla="*/ 0 w 235"/>
                  <a:gd name="T25" fmla="*/ 0 h 551"/>
                  <a:gd name="T26" fmla="*/ 0 w 235"/>
                  <a:gd name="T27" fmla="*/ 7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551">
                    <a:moveTo>
                      <a:pt x="0" y="71"/>
                    </a:moveTo>
                    <a:cubicBezTo>
                      <a:pt x="56" y="99"/>
                      <a:pt x="121" y="113"/>
                      <a:pt x="175" y="117"/>
                    </a:cubicBezTo>
                    <a:cubicBezTo>
                      <a:pt x="175" y="278"/>
                      <a:pt x="175" y="278"/>
                      <a:pt x="175" y="278"/>
                    </a:cubicBezTo>
                    <a:cubicBezTo>
                      <a:pt x="175" y="322"/>
                      <a:pt x="171" y="352"/>
                      <a:pt x="150" y="382"/>
                    </a:cubicBezTo>
                    <a:cubicBezTo>
                      <a:pt x="125" y="418"/>
                      <a:pt x="76" y="452"/>
                      <a:pt x="0" y="485"/>
                    </a:cubicBezTo>
                    <a:cubicBezTo>
                      <a:pt x="0" y="485"/>
                      <a:pt x="0" y="485"/>
                      <a:pt x="0" y="485"/>
                    </a:cubicBezTo>
                    <a:cubicBezTo>
                      <a:pt x="0" y="551"/>
                      <a:pt x="0" y="551"/>
                      <a:pt x="0" y="551"/>
                    </a:cubicBezTo>
                    <a:cubicBezTo>
                      <a:pt x="0" y="551"/>
                      <a:pt x="0" y="551"/>
                      <a:pt x="0" y="551"/>
                    </a:cubicBezTo>
                    <a:cubicBezTo>
                      <a:pt x="217" y="461"/>
                      <a:pt x="235" y="374"/>
                      <a:pt x="235" y="278"/>
                    </a:cubicBezTo>
                    <a:cubicBezTo>
                      <a:pt x="235" y="57"/>
                      <a:pt x="235" y="57"/>
                      <a:pt x="235" y="57"/>
                    </a:cubicBezTo>
                    <a:cubicBezTo>
                      <a:pt x="225" y="58"/>
                      <a:pt x="215" y="58"/>
                      <a:pt x="207" y="58"/>
                    </a:cubicBezTo>
                    <a:cubicBezTo>
                      <a:pt x="146" y="58"/>
                      <a:pt x="60" y="42"/>
                      <a:pt x="0" y="0"/>
                    </a:cubicBezTo>
                    <a:cubicBezTo>
                      <a:pt x="0" y="0"/>
                      <a:pt x="0" y="0"/>
                      <a:pt x="0" y="0"/>
                    </a:cubicBezTo>
                    <a:cubicBezTo>
                      <a:pt x="0" y="71"/>
                      <a:pt x="0" y="71"/>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9" name="Freeform 186">
                <a:extLst>
                  <a:ext uri="{FF2B5EF4-FFF2-40B4-BE49-F238E27FC236}">
                    <a16:creationId xmlns="" xmlns:a16="http://schemas.microsoft.com/office/drawing/2014/main" id="{2C451D7C-7B80-4823-B67D-3D83E3938466}"/>
                  </a:ext>
                </a:extLst>
              </p:cNvPr>
              <p:cNvSpPr>
                <a:spLocks/>
              </p:cNvSpPr>
              <p:nvPr/>
            </p:nvSpPr>
            <p:spPr bwMode="auto">
              <a:xfrm>
                <a:off x="6659104" y="2285369"/>
                <a:ext cx="441963" cy="1042304"/>
              </a:xfrm>
              <a:custGeom>
                <a:avLst/>
                <a:gdLst>
                  <a:gd name="T0" fmla="*/ 0 w 234"/>
                  <a:gd name="T1" fmla="*/ 57 h 551"/>
                  <a:gd name="T2" fmla="*/ 0 w 234"/>
                  <a:gd name="T3" fmla="*/ 278 h 551"/>
                  <a:gd name="T4" fmla="*/ 234 w 234"/>
                  <a:gd name="T5" fmla="*/ 551 h 551"/>
                  <a:gd name="T6" fmla="*/ 234 w 234"/>
                  <a:gd name="T7" fmla="*/ 485 h 551"/>
                  <a:gd name="T8" fmla="*/ 85 w 234"/>
                  <a:gd name="T9" fmla="*/ 382 h 551"/>
                  <a:gd name="T10" fmla="*/ 60 w 234"/>
                  <a:gd name="T11" fmla="*/ 278 h 551"/>
                  <a:gd name="T12" fmla="*/ 60 w 234"/>
                  <a:gd name="T13" fmla="*/ 117 h 551"/>
                  <a:gd name="T14" fmla="*/ 234 w 234"/>
                  <a:gd name="T15" fmla="*/ 71 h 551"/>
                  <a:gd name="T16" fmla="*/ 234 w 234"/>
                  <a:gd name="T17" fmla="*/ 0 h 551"/>
                  <a:gd name="T18" fmla="*/ 28 w 234"/>
                  <a:gd name="T19" fmla="*/ 58 h 551"/>
                  <a:gd name="T20" fmla="*/ 0 w 234"/>
                  <a:gd name="T21" fmla="*/ 5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551">
                    <a:moveTo>
                      <a:pt x="0" y="57"/>
                    </a:moveTo>
                    <a:cubicBezTo>
                      <a:pt x="0" y="278"/>
                      <a:pt x="0" y="278"/>
                      <a:pt x="0" y="278"/>
                    </a:cubicBezTo>
                    <a:cubicBezTo>
                      <a:pt x="0" y="374"/>
                      <a:pt x="18" y="461"/>
                      <a:pt x="234" y="551"/>
                    </a:cubicBezTo>
                    <a:cubicBezTo>
                      <a:pt x="234" y="485"/>
                      <a:pt x="234" y="485"/>
                      <a:pt x="234" y="485"/>
                    </a:cubicBezTo>
                    <a:cubicBezTo>
                      <a:pt x="159" y="452"/>
                      <a:pt x="110" y="418"/>
                      <a:pt x="85" y="382"/>
                    </a:cubicBezTo>
                    <a:cubicBezTo>
                      <a:pt x="64" y="352"/>
                      <a:pt x="60" y="322"/>
                      <a:pt x="60" y="278"/>
                    </a:cubicBezTo>
                    <a:cubicBezTo>
                      <a:pt x="60" y="117"/>
                      <a:pt x="60" y="117"/>
                      <a:pt x="60" y="117"/>
                    </a:cubicBezTo>
                    <a:cubicBezTo>
                      <a:pt x="114" y="113"/>
                      <a:pt x="179" y="99"/>
                      <a:pt x="234" y="71"/>
                    </a:cubicBezTo>
                    <a:cubicBezTo>
                      <a:pt x="234" y="0"/>
                      <a:pt x="234" y="0"/>
                      <a:pt x="234" y="0"/>
                    </a:cubicBezTo>
                    <a:cubicBezTo>
                      <a:pt x="175" y="42"/>
                      <a:pt x="89" y="58"/>
                      <a:pt x="28" y="58"/>
                    </a:cubicBezTo>
                    <a:cubicBezTo>
                      <a:pt x="20" y="58"/>
                      <a:pt x="10" y="58"/>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0" name="Freeform 187">
                <a:extLst>
                  <a:ext uri="{FF2B5EF4-FFF2-40B4-BE49-F238E27FC236}">
                    <a16:creationId xmlns="" xmlns:a16="http://schemas.microsoft.com/office/drawing/2014/main" id="{D5B09AF3-028F-4A29-9AB2-6968756F0538}"/>
                  </a:ext>
                </a:extLst>
              </p:cNvPr>
              <p:cNvSpPr>
                <a:spLocks/>
              </p:cNvSpPr>
              <p:nvPr/>
            </p:nvSpPr>
            <p:spPr bwMode="auto">
              <a:xfrm>
                <a:off x="6743645" y="2385961"/>
                <a:ext cx="357423" cy="850752"/>
              </a:xfrm>
              <a:custGeom>
                <a:avLst/>
                <a:gdLst>
                  <a:gd name="T0" fmla="*/ 0 w 189"/>
                  <a:gd name="T1" fmla="*/ 50 h 450"/>
                  <a:gd name="T2" fmla="*/ 0 w 189"/>
                  <a:gd name="T3" fmla="*/ 226 h 450"/>
                  <a:gd name="T4" fmla="*/ 27 w 189"/>
                  <a:gd name="T5" fmla="*/ 338 h 450"/>
                  <a:gd name="T6" fmla="*/ 189 w 189"/>
                  <a:gd name="T7" fmla="*/ 450 h 450"/>
                  <a:gd name="T8" fmla="*/ 189 w 189"/>
                  <a:gd name="T9" fmla="*/ 0 h 450"/>
                  <a:gd name="T10" fmla="*/ 0 w 189"/>
                  <a:gd name="T11" fmla="*/ 50 h 450"/>
                </a:gdLst>
                <a:ahLst/>
                <a:cxnLst>
                  <a:cxn ang="0">
                    <a:pos x="T0" y="T1"/>
                  </a:cxn>
                  <a:cxn ang="0">
                    <a:pos x="T2" y="T3"/>
                  </a:cxn>
                  <a:cxn ang="0">
                    <a:pos x="T4" y="T5"/>
                  </a:cxn>
                  <a:cxn ang="0">
                    <a:pos x="T6" y="T7"/>
                  </a:cxn>
                  <a:cxn ang="0">
                    <a:pos x="T8" y="T9"/>
                  </a:cxn>
                  <a:cxn ang="0">
                    <a:pos x="T10" y="T11"/>
                  </a:cxn>
                </a:cxnLst>
                <a:rect l="0" t="0" r="r" b="b"/>
                <a:pathLst>
                  <a:path w="189" h="450">
                    <a:moveTo>
                      <a:pt x="0" y="50"/>
                    </a:moveTo>
                    <a:cubicBezTo>
                      <a:pt x="0" y="226"/>
                      <a:pt x="0" y="226"/>
                      <a:pt x="0" y="226"/>
                    </a:cubicBezTo>
                    <a:cubicBezTo>
                      <a:pt x="0" y="272"/>
                      <a:pt x="4" y="306"/>
                      <a:pt x="27" y="338"/>
                    </a:cubicBezTo>
                    <a:cubicBezTo>
                      <a:pt x="55" y="377"/>
                      <a:pt x="108" y="414"/>
                      <a:pt x="189" y="450"/>
                    </a:cubicBezTo>
                    <a:cubicBezTo>
                      <a:pt x="189" y="0"/>
                      <a:pt x="189" y="0"/>
                      <a:pt x="189" y="0"/>
                    </a:cubicBezTo>
                    <a:cubicBezTo>
                      <a:pt x="130" y="31"/>
                      <a:pt x="59" y="46"/>
                      <a:pt x="0" y="50"/>
                    </a:cubicBez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1" name="Freeform 188">
                <a:extLst>
                  <a:ext uri="{FF2B5EF4-FFF2-40B4-BE49-F238E27FC236}">
                    <a16:creationId xmlns="" xmlns:a16="http://schemas.microsoft.com/office/drawing/2014/main" id="{C5252B26-4069-4BB5-841A-A20159CAA63E}"/>
                  </a:ext>
                </a:extLst>
              </p:cNvPr>
              <p:cNvSpPr>
                <a:spLocks/>
              </p:cNvSpPr>
              <p:nvPr/>
            </p:nvSpPr>
            <p:spPr bwMode="auto">
              <a:xfrm>
                <a:off x="7101068" y="2385961"/>
                <a:ext cx="359563" cy="850752"/>
              </a:xfrm>
              <a:custGeom>
                <a:avLst/>
                <a:gdLst>
                  <a:gd name="T0" fmla="*/ 163 w 190"/>
                  <a:gd name="T1" fmla="*/ 338 h 450"/>
                  <a:gd name="T2" fmla="*/ 190 w 190"/>
                  <a:gd name="T3" fmla="*/ 226 h 450"/>
                  <a:gd name="T4" fmla="*/ 190 w 190"/>
                  <a:gd name="T5" fmla="*/ 50 h 450"/>
                  <a:gd name="T6" fmla="*/ 0 w 190"/>
                  <a:gd name="T7" fmla="*/ 0 h 450"/>
                  <a:gd name="T8" fmla="*/ 0 w 190"/>
                  <a:gd name="T9" fmla="*/ 0 h 450"/>
                  <a:gd name="T10" fmla="*/ 0 w 190"/>
                  <a:gd name="T11" fmla="*/ 450 h 450"/>
                  <a:gd name="T12" fmla="*/ 0 w 190"/>
                  <a:gd name="T13" fmla="*/ 450 h 450"/>
                  <a:gd name="T14" fmla="*/ 163 w 190"/>
                  <a:gd name="T15" fmla="*/ 338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450">
                    <a:moveTo>
                      <a:pt x="163" y="338"/>
                    </a:moveTo>
                    <a:cubicBezTo>
                      <a:pt x="185" y="306"/>
                      <a:pt x="190" y="272"/>
                      <a:pt x="190" y="226"/>
                    </a:cubicBezTo>
                    <a:cubicBezTo>
                      <a:pt x="190" y="50"/>
                      <a:pt x="190" y="50"/>
                      <a:pt x="190" y="50"/>
                    </a:cubicBezTo>
                    <a:cubicBezTo>
                      <a:pt x="131" y="46"/>
                      <a:pt x="60" y="31"/>
                      <a:pt x="0" y="0"/>
                    </a:cubicBezTo>
                    <a:cubicBezTo>
                      <a:pt x="0" y="0"/>
                      <a:pt x="0" y="0"/>
                      <a:pt x="0" y="0"/>
                    </a:cubicBezTo>
                    <a:cubicBezTo>
                      <a:pt x="0" y="450"/>
                      <a:pt x="0" y="450"/>
                      <a:pt x="0" y="450"/>
                    </a:cubicBezTo>
                    <a:cubicBezTo>
                      <a:pt x="0" y="450"/>
                      <a:pt x="0" y="450"/>
                      <a:pt x="0" y="450"/>
                    </a:cubicBezTo>
                    <a:cubicBezTo>
                      <a:pt x="82" y="414"/>
                      <a:pt x="135" y="377"/>
                      <a:pt x="163" y="338"/>
                    </a:cubicBezTo>
                    <a:close/>
                  </a:path>
                </a:pathLst>
              </a:custGeom>
              <a:solidFill>
                <a:srgbClr val="C20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2" name="Freeform 189">
                <a:extLst>
                  <a:ext uri="{FF2B5EF4-FFF2-40B4-BE49-F238E27FC236}">
                    <a16:creationId xmlns="" xmlns:a16="http://schemas.microsoft.com/office/drawing/2014/main" id="{70A916DF-2B2B-417C-A2F9-0711DD2040F0}"/>
                  </a:ext>
                </a:extLst>
              </p:cNvPr>
              <p:cNvSpPr>
                <a:spLocks/>
              </p:cNvSpPr>
              <p:nvPr/>
            </p:nvSpPr>
            <p:spPr bwMode="auto">
              <a:xfrm>
                <a:off x="6903094" y="2599987"/>
                <a:ext cx="400228" cy="398088"/>
              </a:xfrm>
              <a:custGeom>
                <a:avLst/>
                <a:gdLst>
                  <a:gd name="T0" fmla="*/ 212 w 212"/>
                  <a:gd name="T1" fmla="*/ 105 h 211"/>
                  <a:gd name="T2" fmla="*/ 181 w 212"/>
                  <a:gd name="T3" fmla="*/ 180 h 211"/>
                  <a:gd name="T4" fmla="*/ 141 w 212"/>
                  <a:gd name="T5" fmla="*/ 205 h 211"/>
                  <a:gd name="T6" fmla="*/ 106 w 212"/>
                  <a:gd name="T7" fmla="*/ 211 h 211"/>
                  <a:gd name="T8" fmla="*/ 31 w 212"/>
                  <a:gd name="T9" fmla="*/ 180 h 211"/>
                  <a:gd name="T10" fmla="*/ 0 w 212"/>
                  <a:gd name="T11" fmla="*/ 105 h 211"/>
                  <a:gd name="T12" fmla="*/ 106 w 212"/>
                  <a:gd name="T13" fmla="*/ 0 h 211"/>
                  <a:gd name="T14" fmla="*/ 181 w 212"/>
                  <a:gd name="T15" fmla="*/ 31 h 211"/>
                  <a:gd name="T16" fmla="*/ 211 w 212"/>
                  <a:gd name="T17" fmla="*/ 97 h 211"/>
                  <a:gd name="T18" fmla="*/ 212 w 212"/>
                  <a:gd name="T19"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212" y="105"/>
                    </a:moveTo>
                    <a:cubicBezTo>
                      <a:pt x="212" y="135"/>
                      <a:pt x="200" y="161"/>
                      <a:pt x="181" y="180"/>
                    </a:cubicBezTo>
                    <a:cubicBezTo>
                      <a:pt x="170" y="191"/>
                      <a:pt x="156" y="200"/>
                      <a:pt x="141" y="205"/>
                    </a:cubicBezTo>
                    <a:cubicBezTo>
                      <a:pt x="130" y="209"/>
                      <a:pt x="118" y="211"/>
                      <a:pt x="106" y="211"/>
                    </a:cubicBezTo>
                    <a:cubicBezTo>
                      <a:pt x="77" y="211"/>
                      <a:pt x="50" y="200"/>
                      <a:pt x="31" y="180"/>
                    </a:cubicBezTo>
                    <a:cubicBezTo>
                      <a:pt x="12" y="161"/>
                      <a:pt x="0" y="135"/>
                      <a:pt x="0" y="105"/>
                    </a:cubicBezTo>
                    <a:cubicBezTo>
                      <a:pt x="0" y="47"/>
                      <a:pt x="47" y="0"/>
                      <a:pt x="106" y="0"/>
                    </a:cubicBezTo>
                    <a:cubicBezTo>
                      <a:pt x="135" y="0"/>
                      <a:pt x="161" y="11"/>
                      <a:pt x="181" y="31"/>
                    </a:cubicBezTo>
                    <a:cubicBezTo>
                      <a:pt x="198" y="48"/>
                      <a:pt x="209" y="71"/>
                      <a:pt x="211" y="97"/>
                    </a:cubicBezTo>
                    <a:cubicBezTo>
                      <a:pt x="212" y="99"/>
                      <a:pt x="212" y="102"/>
                      <a:pt x="212" y="105"/>
                    </a:cubicBez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3" name="Freeform 190">
                <a:extLst>
                  <a:ext uri="{FF2B5EF4-FFF2-40B4-BE49-F238E27FC236}">
                    <a16:creationId xmlns="" xmlns:a16="http://schemas.microsoft.com/office/drawing/2014/main" id="{BF98056D-A21B-4E8C-88FA-131B32AA3CB3}"/>
                  </a:ext>
                </a:extLst>
              </p:cNvPr>
              <p:cNvSpPr>
                <a:spLocks/>
              </p:cNvSpPr>
              <p:nvPr/>
            </p:nvSpPr>
            <p:spPr bwMode="auto">
              <a:xfrm>
                <a:off x="7071104" y="2701649"/>
                <a:ext cx="232218" cy="285724"/>
              </a:xfrm>
              <a:custGeom>
                <a:avLst/>
                <a:gdLst>
                  <a:gd name="T0" fmla="*/ 123 w 123"/>
                  <a:gd name="T1" fmla="*/ 51 h 151"/>
                  <a:gd name="T2" fmla="*/ 92 w 123"/>
                  <a:gd name="T3" fmla="*/ 126 h 151"/>
                  <a:gd name="T4" fmla="*/ 52 w 123"/>
                  <a:gd name="T5" fmla="*/ 151 h 151"/>
                  <a:gd name="T6" fmla="*/ 0 w 123"/>
                  <a:gd name="T7" fmla="*/ 107 h 151"/>
                  <a:gd name="T8" fmla="*/ 71 w 123"/>
                  <a:gd name="T9" fmla="*/ 0 h 151"/>
                  <a:gd name="T10" fmla="*/ 122 w 123"/>
                  <a:gd name="T11" fmla="*/ 43 h 151"/>
                  <a:gd name="T12" fmla="*/ 123 w 123"/>
                  <a:gd name="T13" fmla="*/ 51 h 151"/>
                </a:gdLst>
                <a:ahLst/>
                <a:cxnLst>
                  <a:cxn ang="0">
                    <a:pos x="T0" y="T1"/>
                  </a:cxn>
                  <a:cxn ang="0">
                    <a:pos x="T2" y="T3"/>
                  </a:cxn>
                  <a:cxn ang="0">
                    <a:pos x="T4" y="T5"/>
                  </a:cxn>
                  <a:cxn ang="0">
                    <a:pos x="T6" y="T7"/>
                  </a:cxn>
                  <a:cxn ang="0">
                    <a:pos x="T8" y="T9"/>
                  </a:cxn>
                  <a:cxn ang="0">
                    <a:pos x="T10" y="T11"/>
                  </a:cxn>
                  <a:cxn ang="0">
                    <a:pos x="T12" y="T13"/>
                  </a:cxn>
                </a:cxnLst>
                <a:rect l="0" t="0" r="r" b="b"/>
                <a:pathLst>
                  <a:path w="123" h="151">
                    <a:moveTo>
                      <a:pt x="123" y="51"/>
                    </a:moveTo>
                    <a:cubicBezTo>
                      <a:pt x="123" y="81"/>
                      <a:pt x="111" y="107"/>
                      <a:pt x="92" y="126"/>
                    </a:cubicBezTo>
                    <a:cubicBezTo>
                      <a:pt x="81" y="137"/>
                      <a:pt x="67" y="146"/>
                      <a:pt x="52" y="151"/>
                    </a:cubicBezTo>
                    <a:cubicBezTo>
                      <a:pt x="33" y="135"/>
                      <a:pt x="0" y="107"/>
                      <a:pt x="0" y="107"/>
                    </a:cubicBezTo>
                    <a:cubicBezTo>
                      <a:pt x="71" y="0"/>
                      <a:pt x="71" y="0"/>
                      <a:pt x="71" y="0"/>
                    </a:cubicBezTo>
                    <a:cubicBezTo>
                      <a:pt x="122" y="43"/>
                      <a:pt x="122" y="43"/>
                      <a:pt x="122" y="43"/>
                    </a:cubicBezTo>
                    <a:cubicBezTo>
                      <a:pt x="123" y="45"/>
                      <a:pt x="123" y="48"/>
                      <a:pt x="123" y="51"/>
                    </a:cubicBezTo>
                    <a:close/>
                  </a:path>
                </a:pathLst>
              </a:custGeom>
              <a:solidFill>
                <a:srgbClr val="ECB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4" name="Freeform 191">
                <a:extLst>
                  <a:ext uri="{FF2B5EF4-FFF2-40B4-BE49-F238E27FC236}">
                    <a16:creationId xmlns="" xmlns:a16="http://schemas.microsoft.com/office/drawing/2014/main" id="{B5055186-1577-46A4-8926-BE438EEC0983}"/>
                  </a:ext>
                </a:extLst>
              </p:cNvPr>
              <p:cNvSpPr>
                <a:spLocks/>
              </p:cNvSpPr>
              <p:nvPr/>
            </p:nvSpPr>
            <p:spPr bwMode="auto">
              <a:xfrm>
                <a:off x="6987634" y="2694158"/>
                <a:ext cx="232218" cy="209745"/>
              </a:xfrm>
              <a:custGeom>
                <a:avLst/>
                <a:gdLst>
                  <a:gd name="T0" fmla="*/ 49 w 123"/>
                  <a:gd name="T1" fmla="*/ 111 h 111"/>
                  <a:gd name="T2" fmla="*/ 40 w 123"/>
                  <a:gd name="T3" fmla="*/ 107 h 111"/>
                  <a:gd name="T4" fmla="*/ 6 w 123"/>
                  <a:gd name="T5" fmla="*/ 78 h 111"/>
                  <a:gd name="T6" fmla="*/ 5 w 123"/>
                  <a:gd name="T7" fmla="*/ 58 h 111"/>
                  <a:gd name="T8" fmla="*/ 25 w 123"/>
                  <a:gd name="T9" fmla="*/ 57 h 111"/>
                  <a:gd name="T10" fmla="*/ 47 w 123"/>
                  <a:gd name="T11" fmla="*/ 76 h 111"/>
                  <a:gd name="T12" fmla="*/ 95 w 123"/>
                  <a:gd name="T13" fmla="*/ 7 h 111"/>
                  <a:gd name="T14" fmla="*/ 115 w 123"/>
                  <a:gd name="T15" fmla="*/ 4 h 111"/>
                  <a:gd name="T16" fmla="*/ 118 w 123"/>
                  <a:gd name="T17" fmla="*/ 24 h 111"/>
                  <a:gd name="T18" fmla="*/ 61 w 123"/>
                  <a:gd name="T19" fmla="*/ 105 h 111"/>
                  <a:gd name="T20" fmla="*/ 51 w 123"/>
                  <a:gd name="T21" fmla="*/ 111 h 111"/>
                  <a:gd name="T22" fmla="*/ 49 w 123"/>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11">
                    <a:moveTo>
                      <a:pt x="49" y="111"/>
                    </a:moveTo>
                    <a:cubicBezTo>
                      <a:pt x="46" y="111"/>
                      <a:pt x="42" y="109"/>
                      <a:pt x="40" y="107"/>
                    </a:cubicBezTo>
                    <a:cubicBezTo>
                      <a:pt x="6" y="78"/>
                      <a:pt x="6" y="78"/>
                      <a:pt x="6" y="78"/>
                    </a:cubicBezTo>
                    <a:cubicBezTo>
                      <a:pt x="1" y="73"/>
                      <a:pt x="0" y="64"/>
                      <a:pt x="5" y="58"/>
                    </a:cubicBezTo>
                    <a:cubicBezTo>
                      <a:pt x="10" y="52"/>
                      <a:pt x="19" y="51"/>
                      <a:pt x="25" y="57"/>
                    </a:cubicBezTo>
                    <a:cubicBezTo>
                      <a:pt x="47" y="76"/>
                      <a:pt x="47" y="76"/>
                      <a:pt x="47" y="76"/>
                    </a:cubicBezTo>
                    <a:cubicBezTo>
                      <a:pt x="95" y="7"/>
                      <a:pt x="95" y="7"/>
                      <a:pt x="95" y="7"/>
                    </a:cubicBezTo>
                    <a:cubicBezTo>
                      <a:pt x="100" y="1"/>
                      <a:pt x="109" y="0"/>
                      <a:pt x="115" y="4"/>
                    </a:cubicBezTo>
                    <a:cubicBezTo>
                      <a:pt x="121" y="9"/>
                      <a:pt x="123" y="17"/>
                      <a:pt x="118" y="24"/>
                    </a:cubicBezTo>
                    <a:cubicBezTo>
                      <a:pt x="61" y="105"/>
                      <a:pt x="61" y="105"/>
                      <a:pt x="61" y="105"/>
                    </a:cubicBezTo>
                    <a:cubicBezTo>
                      <a:pt x="58" y="108"/>
                      <a:pt x="55" y="110"/>
                      <a:pt x="51" y="111"/>
                    </a:cubicBezTo>
                    <a:cubicBezTo>
                      <a:pt x="50" y="111"/>
                      <a:pt x="50" y="111"/>
                      <a:pt x="49"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5" name="Freeform 192">
                <a:extLst>
                  <a:ext uri="{FF2B5EF4-FFF2-40B4-BE49-F238E27FC236}">
                    <a16:creationId xmlns="" xmlns:a16="http://schemas.microsoft.com/office/drawing/2014/main" id="{A36CFABE-435E-4FC2-98B1-1BEEA52ED969}"/>
                  </a:ext>
                </a:extLst>
              </p:cNvPr>
              <p:cNvSpPr>
                <a:spLocks/>
              </p:cNvSpPr>
              <p:nvPr/>
            </p:nvSpPr>
            <p:spPr bwMode="auto">
              <a:xfrm>
                <a:off x="6821764" y="3947277"/>
                <a:ext cx="211885" cy="352072"/>
              </a:xfrm>
              <a:custGeom>
                <a:avLst/>
                <a:gdLst>
                  <a:gd name="T0" fmla="*/ 97 w 112"/>
                  <a:gd name="T1" fmla="*/ 20 h 186"/>
                  <a:gd name="T2" fmla="*/ 100 w 112"/>
                  <a:gd name="T3" fmla="*/ 72 h 186"/>
                  <a:gd name="T4" fmla="*/ 73 w 112"/>
                  <a:gd name="T5" fmla="*/ 116 h 186"/>
                  <a:gd name="T6" fmla="*/ 48 w 112"/>
                  <a:gd name="T7" fmla="*/ 168 h 186"/>
                  <a:gd name="T8" fmla="*/ 18 w 112"/>
                  <a:gd name="T9" fmla="*/ 180 h 186"/>
                  <a:gd name="T10" fmla="*/ 6 w 112"/>
                  <a:gd name="T11" fmla="*/ 154 h 186"/>
                  <a:gd name="T12" fmla="*/ 97 w 112"/>
                  <a:gd name="T13" fmla="*/ 20 h 186"/>
                </a:gdLst>
                <a:ahLst/>
                <a:cxnLst>
                  <a:cxn ang="0">
                    <a:pos x="T0" y="T1"/>
                  </a:cxn>
                  <a:cxn ang="0">
                    <a:pos x="T2" y="T3"/>
                  </a:cxn>
                  <a:cxn ang="0">
                    <a:pos x="T4" y="T5"/>
                  </a:cxn>
                  <a:cxn ang="0">
                    <a:pos x="T6" y="T7"/>
                  </a:cxn>
                  <a:cxn ang="0">
                    <a:pos x="T8" y="T9"/>
                  </a:cxn>
                  <a:cxn ang="0">
                    <a:pos x="T10" y="T11"/>
                  </a:cxn>
                  <a:cxn ang="0">
                    <a:pos x="T12" y="T13"/>
                  </a:cxn>
                </a:cxnLst>
                <a:rect l="0" t="0" r="r" b="b"/>
                <a:pathLst>
                  <a:path w="112" h="186">
                    <a:moveTo>
                      <a:pt x="97" y="20"/>
                    </a:moveTo>
                    <a:cubicBezTo>
                      <a:pt x="110" y="26"/>
                      <a:pt x="112" y="49"/>
                      <a:pt x="100" y="72"/>
                    </a:cubicBezTo>
                    <a:cubicBezTo>
                      <a:pt x="87" y="95"/>
                      <a:pt x="76" y="110"/>
                      <a:pt x="73" y="116"/>
                    </a:cubicBezTo>
                    <a:cubicBezTo>
                      <a:pt x="69" y="122"/>
                      <a:pt x="54" y="159"/>
                      <a:pt x="48" y="168"/>
                    </a:cubicBezTo>
                    <a:cubicBezTo>
                      <a:pt x="41" y="177"/>
                      <a:pt x="27" y="186"/>
                      <a:pt x="18" y="180"/>
                    </a:cubicBezTo>
                    <a:cubicBezTo>
                      <a:pt x="9" y="176"/>
                      <a:pt x="0" y="172"/>
                      <a:pt x="6" y="154"/>
                    </a:cubicBezTo>
                    <a:cubicBezTo>
                      <a:pt x="11" y="135"/>
                      <a:pt x="57" y="0"/>
                      <a:pt x="97"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6" name="Freeform 193">
                <a:extLst>
                  <a:ext uri="{FF2B5EF4-FFF2-40B4-BE49-F238E27FC236}">
                    <a16:creationId xmlns="" xmlns:a16="http://schemas.microsoft.com/office/drawing/2014/main" id="{2C9F235C-AF12-4C7E-92C4-489937F756EE}"/>
                  </a:ext>
                </a:extLst>
              </p:cNvPr>
              <p:cNvSpPr>
                <a:spLocks/>
              </p:cNvSpPr>
              <p:nvPr/>
            </p:nvSpPr>
            <p:spPr bwMode="auto">
              <a:xfrm>
                <a:off x="7129962" y="4425625"/>
                <a:ext cx="145537" cy="429121"/>
              </a:xfrm>
              <a:custGeom>
                <a:avLst/>
                <a:gdLst>
                  <a:gd name="T0" fmla="*/ 38 w 77"/>
                  <a:gd name="T1" fmla="*/ 0 h 227"/>
                  <a:gd name="T2" fmla="*/ 77 w 77"/>
                  <a:gd name="T3" fmla="*/ 81 h 227"/>
                  <a:gd name="T4" fmla="*/ 63 w 77"/>
                  <a:gd name="T5" fmla="*/ 217 h 227"/>
                  <a:gd name="T6" fmla="*/ 15 w 77"/>
                  <a:gd name="T7" fmla="*/ 222 h 227"/>
                  <a:gd name="T8" fmla="*/ 0 w 77"/>
                  <a:gd name="T9" fmla="*/ 70 h 227"/>
                  <a:gd name="T10" fmla="*/ 38 w 77"/>
                  <a:gd name="T11" fmla="*/ 0 h 227"/>
                </a:gdLst>
                <a:ahLst/>
                <a:cxnLst>
                  <a:cxn ang="0">
                    <a:pos x="T0" y="T1"/>
                  </a:cxn>
                  <a:cxn ang="0">
                    <a:pos x="T2" y="T3"/>
                  </a:cxn>
                  <a:cxn ang="0">
                    <a:pos x="T4" y="T5"/>
                  </a:cxn>
                  <a:cxn ang="0">
                    <a:pos x="T6" y="T7"/>
                  </a:cxn>
                  <a:cxn ang="0">
                    <a:pos x="T8" y="T9"/>
                  </a:cxn>
                  <a:cxn ang="0">
                    <a:pos x="T10" y="T11"/>
                  </a:cxn>
                </a:cxnLst>
                <a:rect l="0" t="0" r="r" b="b"/>
                <a:pathLst>
                  <a:path w="77" h="227">
                    <a:moveTo>
                      <a:pt x="38" y="0"/>
                    </a:moveTo>
                    <a:cubicBezTo>
                      <a:pt x="66" y="0"/>
                      <a:pt x="77" y="20"/>
                      <a:pt x="77" y="81"/>
                    </a:cubicBezTo>
                    <a:cubicBezTo>
                      <a:pt x="76" y="142"/>
                      <a:pt x="67" y="208"/>
                      <a:pt x="63" y="217"/>
                    </a:cubicBezTo>
                    <a:cubicBezTo>
                      <a:pt x="59" y="227"/>
                      <a:pt x="18" y="227"/>
                      <a:pt x="15" y="222"/>
                    </a:cubicBezTo>
                    <a:cubicBezTo>
                      <a:pt x="11" y="216"/>
                      <a:pt x="0" y="89"/>
                      <a:pt x="0" y="70"/>
                    </a:cubicBezTo>
                    <a:cubicBezTo>
                      <a:pt x="0" y="50"/>
                      <a:pt x="6" y="0"/>
                      <a:pt x="3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7" name="Freeform 194">
                <a:extLst>
                  <a:ext uri="{FF2B5EF4-FFF2-40B4-BE49-F238E27FC236}">
                    <a16:creationId xmlns="" xmlns:a16="http://schemas.microsoft.com/office/drawing/2014/main" id="{D7431A68-632E-470C-8097-8EB091492D35}"/>
                  </a:ext>
                </a:extLst>
              </p:cNvPr>
              <p:cNvSpPr>
                <a:spLocks/>
              </p:cNvSpPr>
              <p:nvPr/>
            </p:nvSpPr>
            <p:spPr bwMode="auto">
              <a:xfrm>
                <a:off x="7155644" y="4802310"/>
                <a:ext cx="95242" cy="128415"/>
              </a:xfrm>
              <a:custGeom>
                <a:avLst/>
                <a:gdLst>
                  <a:gd name="T0" fmla="*/ 22 w 50"/>
                  <a:gd name="T1" fmla="*/ 67 h 68"/>
                  <a:gd name="T2" fmla="*/ 29 w 50"/>
                  <a:gd name="T3" fmla="*/ 67 h 68"/>
                  <a:gd name="T4" fmla="*/ 49 w 50"/>
                  <a:gd name="T5" fmla="*/ 46 h 68"/>
                  <a:gd name="T6" fmla="*/ 49 w 50"/>
                  <a:gd name="T7" fmla="*/ 21 h 68"/>
                  <a:gd name="T8" fmla="*/ 28 w 50"/>
                  <a:gd name="T9" fmla="*/ 0 h 68"/>
                  <a:gd name="T10" fmla="*/ 20 w 50"/>
                  <a:gd name="T11" fmla="*/ 1 h 68"/>
                  <a:gd name="T12" fmla="*/ 0 w 50"/>
                  <a:gd name="T13" fmla="*/ 22 h 68"/>
                  <a:gd name="T14" fmla="*/ 1 w 50"/>
                  <a:gd name="T15" fmla="*/ 47 h 68"/>
                  <a:gd name="T16" fmla="*/ 22 w 50"/>
                  <a:gd name="T1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8">
                    <a:moveTo>
                      <a:pt x="22" y="67"/>
                    </a:moveTo>
                    <a:cubicBezTo>
                      <a:pt x="29" y="67"/>
                      <a:pt x="29" y="67"/>
                      <a:pt x="29" y="67"/>
                    </a:cubicBezTo>
                    <a:cubicBezTo>
                      <a:pt x="41" y="67"/>
                      <a:pt x="50" y="57"/>
                      <a:pt x="49" y="46"/>
                    </a:cubicBezTo>
                    <a:cubicBezTo>
                      <a:pt x="49" y="21"/>
                      <a:pt x="49" y="21"/>
                      <a:pt x="49" y="21"/>
                    </a:cubicBezTo>
                    <a:cubicBezTo>
                      <a:pt x="48" y="9"/>
                      <a:pt x="39" y="0"/>
                      <a:pt x="28" y="0"/>
                    </a:cubicBezTo>
                    <a:cubicBezTo>
                      <a:pt x="20" y="1"/>
                      <a:pt x="20" y="1"/>
                      <a:pt x="20" y="1"/>
                    </a:cubicBezTo>
                    <a:cubicBezTo>
                      <a:pt x="9" y="1"/>
                      <a:pt x="0" y="10"/>
                      <a:pt x="0" y="22"/>
                    </a:cubicBezTo>
                    <a:cubicBezTo>
                      <a:pt x="1" y="47"/>
                      <a:pt x="1" y="47"/>
                      <a:pt x="1" y="47"/>
                    </a:cubicBezTo>
                    <a:cubicBezTo>
                      <a:pt x="1" y="58"/>
                      <a:pt x="10" y="68"/>
                      <a:pt x="22" y="67"/>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8" name="Freeform 195">
                <a:extLst>
                  <a:ext uri="{FF2B5EF4-FFF2-40B4-BE49-F238E27FC236}">
                    <a16:creationId xmlns="" xmlns:a16="http://schemas.microsoft.com/office/drawing/2014/main" id="{ECBF61CE-8E88-456E-BF81-F009A9F17B58}"/>
                  </a:ext>
                </a:extLst>
              </p:cNvPr>
              <p:cNvSpPr>
                <a:spLocks/>
              </p:cNvSpPr>
              <p:nvPr/>
            </p:nvSpPr>
            <p:spPr bwMode="auto">
              <a:xfrm>
                <a:off x="7152434" y="4859026"/>
                <a:ext cx="109153" cy="367054"/>
              </a:xfrm>
              <a:custGeom>
                <a:avLst/>
                <a:gdLst>
                  <a:gd name="T0" fmla="*/ 28 w 58"/>
                  <a:gd name="T1" fmla="*/ 0 h 194"/>
                  <a:gd name="T2" fmla="*/ 57 w 58"/>
                  <a:gd name="T3" fmla="*/ 60 h 194"/>
                  <a:gd name="T4" fmla="*/ 32 w 58"/>
                  <a:gd name="T5" fmla="*/ 194 h 194"/>
                  <a:gd name="T6" fmla="*/ 11 w 58"/>
                  <a:gd name="T7" fmla="*/ 194 h 194"/>
                  <a:gd name="T8" fmla="*/ 1 w 58"/>
                  <a:gd name="T9" fmla="*/ 69 h 194"/>
                  <a:gd name="T10" fmla="*/ 28 w 58"/>
                  <a:gd name="T11" fmla="*/ 0 h 194"/>
                </a:gdLst>
                <a:ahLst/>
                <a:cxnLst>
                  <a:cxn ang="0">
                    <a:pos x="T0" y="T1"/>
                  </a:cxn>
                  <a:cxn ang="0">
                    <a:pos x="T2" y="T3"/>
                  </a:cxn>
                  <a:cxn ang="0">
                    <a:pos x="T4" y="T5"/>
                  </a:cxn>
                  <a:cxn ang="0">
                    <a:pos x="T6" y="T7"/>
                  </a:cxn>
                  <a:cxn ang="0">
                    <a:pos x="T8" y="T9"/>
                  </a:cxn>
                  <a:cxn ang="0">
                    <a:pos x="T10" y="T11"/>
                  </a:cxn>
                </a:cxnLst>
                <a:rect l="0" t="0" r="r" b="b"/>
                <a:pathLst>
                  <a:path w="58" h="194">
                    <a:moveTo>
                      <a:pt x="28" y="0"/>
                    </a:moveTo>
                    <a:cubicBezTo>
                      <a:pt x="37" y="0"/>
                      <a:pt x="58" y="3"/>
                      <a:pt x="57" y="60"/>
                    </a:cubicBezTo>
                    <a:cubicBezTo>
                      <a:pt x="56" y="116"/>
                      <a:pt x="32" y="194"/>
                      <a:pt x="32" y="194"/>
                    </a:cubicBezTo>
                    <a:cubicBezTo>
                      <a:pt x="11" y="194"/>
                      <a:pt x="11" y="194"/>
                      <a:pt x="11" y="194"/>
                    </a:cubicBezTo>
                    <a:cubicBezTo>
                      <a:pt x="11" y="194"/>
                      <a:pt x="1" y="89"/>
                      <a:pt x="1" y="69"/>
                    </a:cubicBezTo>
                    <a:cubicBezTo>
                      <a:pt x="1" y="23"/>
                      <a:pt x="0" y="0"/>
                      <a:pt x="2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9" name="Freeform 196">
                <a:extLst>
                  <a:ext uri="{FF2B5EF4-FFF2-40B4-BE49-F238E27FC236}">
                    <a16:creationId xmlns="" xmlns:a16="http://schemas.microsoft.com/office/drawing/2014/main" id="{181E346A-7F3E-4D87-BE6A-0031716206C8}"/>
                  </a:ext>
                </a:extLst>
              </p:cNvPr>
              <p:cNvSpPr>
                <a:spLocks/>
              </p:cNvSpPr>
              <p:nvPr/>
            </p:nvSpPr>
            <p:spPr bwMode="auto">
              <a:xfrm>
                <a:off x="6953390" y="4420274"/>
                <a:ext cx="164800" cy="436612"/>
              </a:xfrm>
              <a:custGeom>
                <a:avLst/>
                <a:gdLst>
                  <a:gd name="T0" fmla="*/ 55 w 87"/>
                  <a:gd name="T1" fmla="*/ 3 h 231"/>
                  <a:gd name="T2" fmla="*/ 8 w 87"/>
                  <a:gd name="T3" fmla="*/ 80 h 231"/>
                  <a:gd name="T4" fmla="*/ 3 w 87"/>
                  <a:gd name="T5" fmla="*/ 217 h 231"/>
                  <a:gd name="T6" fmla="*/ 51 w 87"/>
                  <a:gd name="T7" fmla="*/ 226 h 231"/>
                  <a:gd name="T8" fmla="*/ 85 w 87"/>
                  <a:gd name="T9" fmla="*/ 77 h 231"/>
                  <a:gd name="T10" fmla="*/ 55 w 87"/>
                  <a:gd name="T11" fmla="*/ 3 h 231"/>
                </a:gdLst>
                <a:ahLst/>
                <a:cxnLst>
                  <a:cxn ang="0">
                    <a:pos x="T0" y="T1"/>
                  </a:cxn>
                  <a:cxn ang="0">
                    <a:pos x="T2" y="T3"/>
                  </a:cxn>
                  <a:cxn ang="0">
                    <a:pos x="T4" y="T5"/>
                  </a:cxn>
                  <a:cxn ang="0">
                    <a:pos x="T6" y="T7"/>
                  </a:cxn>
                  <a:cxn ang="0">
                    <a:pos x="T8" y="T9"/>
                  </a:cxn>
                  <a:cxn ang="0">
                    <a:pos x="T10" y="T11"/>
                  </a:cxn>
                </a:cxnLst>
                <a:rect l="0" t="0" r="r" b="b"/>
                <a:pathLst>
                  <a:path w="87" h="231">
                    <a:moveTo>
                      <a:pt x="55" y="3"/>
                    </a:moveTo>
                    <a:cubicBezTo>
                      <a:pt x="27" y="0"/>
                      <a:pt x="14" y="19"/>
                      <a:pt x="8" y="80"/>
                    </a:cubicBezTo>
                    <a:cubicBezTo>
                      <a:pt x="3" y="140"/>
                      <a:pt x="0" y="207"/>
                      <a:pt x="3" y="217"/>
                    </a:cubicBezTo>
                    <a:cubicBezTo>
                      <a:pt x="6" y="227"/>
                      <a:pt x="46" y="231"/>
                      <a:pt x="51" y="226"/>
                    </a:cubicBezTo>
                    <a:cubicBezTo>
                      <a:pt x="55" y="221"/>
                      <a:pt x="83" y="96"/>
                      <a:pt x="85" y="77"/>
                    </a:cubicBezTo>
                    <a:cubicBezTo>
                      <a:pt x="87" y="57"/>
                      <a:pt x="86" y="7"/>
                      <a:pt x="55" y="3"/>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0" name="Freeform 197">
                <a:extLst>
                  <a:ext uri="{FF2B5EF4-FFF2-40B4-BE49-F238E27FC236}">
                    <a16:creationId xmlns="" xmlns:a16="http://schemas.microsoft.com/office/drawing/2014/main" id="{C5A0DB9C-2084-43FA-9AD3-94EF11D9EE3A}"/>
                  </a:ext>
                </a:extLst>
              </p:cNvPr>
              <p:cNvSpPr>
                <a:spLocks/>
              </p:cNvSpPr>
              <p:nvPr/>
            </p:nvSpPr>
            <p:spPr bwMode="auto">
              <a:xfrm>
                <a:off x="6950180" y="4798029"/>
                <a:ext cx="103803" cy="132696"/>
              </a:xfrm>
              <a:custGeom>
                <a:avLst/>
                <a:gdLst>
                  <a:gd name="T0" fmla="*/ 27 w 55"/>
                  <a:gd name="T1" fmla="*/ 69 h 70"/>
                  <a:gd name="T2" fmla="*/ 19 w 55"/>
                  <a:gd name="T3" fmla="*/ 68 h 70"/>
                  <a:gd name="T4" fmla="*/ 2 w 55"/>
                  <a:gd name="T5" fmla="*/ 44 h 70"/>
                  <a:gd name="T6" fmla="*/ 5 w 55"/>
                  <a:gd name="T7" fmla="*/ 19 h 70"/>
                  <a:gd name="T8" fmla="*/ 28 w 55"/>
                  <a:gd name="T9" fmla="*/ 1 h 70"/>
                  <a:gd name="T10" fmla="*/ 35 w 55"/>
                  <a:gd name="T11" fmla="*/ 2 h 70"/>
                  <a:gd name="T12" fmla="*/ 53 w 55"/>
                  <a:gd name="T13" fmla="*/ 26 h 70"/>
                  <a:gd name="T14" fmla="*/ 50 w 55"/>
                  <a:gd name="T15" fmla="*/ 51 h 70"/>
                  <a:gd name="T16" fmla="*/ 27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27" y="69"/>
                    </a:moveTo>
                    <a:cubicBezTo>
                      <a:pt x="19" y="68"/>
                      <a:pt x="19" y="68"/>
                      <a:pt x="19" y="68"/>
                    </a:cubicBezTo>
                    <a:cubicBezTo>
                      <a:pt x="8" y="66"/>
                      <a:pt x="0" y="56"/>
                      <a:pt x="2" y="44"/>
                    </a:cubicBezTo>
                    <a:cubicBezTo>
                      <a:pt x="5" y="19"/>
                      <a:pt x="5" y="19"/>
                      <a:pt x="5" y="19"/>
                    </a:cubicBezTo>
                    <a:cubicBezTo>
                      <a:pt x="6" y="8"/>
                      <a:pt x="17" y="0"/>
                      <a:pt x="28" y="1"/>
                    </a:cubicBezTo>
                    <a:cubicBezTo>
                      <a:pt x="35" y="2"/>
                      <a:pt x="35" y="2"/>
                      <a:pt x="35" y="2"/>
                    </a:cubicBezTo>
                    <a:cubicBezTo>
                      <a:pt x="47" y="4"/>
                      <a:pt x="55" y="14"/>
                      <a:pt x="53" y="26"/>
                    </a:cubicBezTo>
                    <a:cubicBezTo>
                      <a:pt x="50" y="51"/>
                      <a:pt x="50" y="51"/>
                      <a:pt x="50" y="51"/>
                    </a:cubicBezTo>
                    <a:cubicBezTo>
                      <a:pt x="48" y="62"/>
                      <a:pt x="38" y="70"/>
                      <a:pt x="27" y="69"/>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1" name="Freeform 198">
                <a:extLst>
                  <a:ext uri="{FF2B5EF4-FFF2-40B4-BE49-F238E27FC236}">
                    <a16:creationId xmlns="" xmlns:a16="http://schemas.microsoft.com/office/drawing/2014/main" id="{E3DD5C89-1D6D-4EC7-8782-D925AE5349C2}"/>
                  </a:ext>
                </a:extLst>
              </p:cNvPr>
              <p:cNvSpPr>
                <a:spLocks/>
              </p:cNvSpPr>
              <p:nvPr/>
            </p:nvSpPr>
            <p:spPr bwMode="auto">
              <a:xfrm>
                <a:off x="6925567" y="4854746"/>
                <a:ext cx="126275" cy="371334"/>
              </a:xfrm>
              <a:custGeom>
                <a:avLst/>
                <a:gdLst>
                  <a:gd name="T0" fmla="*/ 40 w 67"/>
                  <a:gd name="T1" fmla="*/ 1 h 196"/>
                  <a:gd name="T2" fmla="*/ 5 w 67"/>
                  <a:gd name="T3" fmla="*/ 57 h 196"/>
                  <a:gd name="T4" fmla="*/ 9 w 67"/>
                  <a:gd name="T5" fmla="*/ 194 h 196"/>
                  <a:gd name="T6" fmla="*/ 30 w 67"/>
                  <a:gd name="T7" fmla="*/ 196 h 196"/>
                  <a:gd name="T8" fmla="*/ 59 w 67"/>
                  <a:gd name="T9" fmla="*/ 72 h 196"/>
                  <a:gd name="T10" fmla="*/ 40 w 67"/>
                  <a:gd name="T11" fmla="*/ 1 h 196"/>
                </a:gdLst>
                <a:ahLst/>
                <a:cxnLst>
                  <a:cxn ang="0">
                    <a:pos x="T0" y="T1"/>
                  </a:cxn>
                  <a:cxn ang="0">
                    <a:pos x="T2" y="T3"/>
                  </a:cxn>
                  <a:cxn ang="0">
                    <a:pos x="T4" y="T5"/>
                  </a:cxn>
                  <a:cxn ang="0">
                    <a:pos x="T6" y="T7"/>
                  </a:cxn>
                  <a:cxn ang="0">
                    <a:pos x="T8" y="T9"/>
                  </a:cxn>
                  <a:cxn ang="0">
                    <a:pos x="T10" y="T11"/>
                  </a:cxn>
                </a:cxnLst>
                <a:rect l="0" t="0" r="r" b="b"/>
                <a:pathLst>
                  <a:path w="67" h="196">
                    <a:moveTo>
                      <a:pt x="40" y="1"/>
                    </a:moveTo>
                    <a:cubicBezTo>
                      <a:pt x="31" y="0"/>
                      <a:pt x="9" y="1"/>
                      <a:pt x="5" y="57"/>
                    </a:cubicBezTo>
                    <a:cubicBezTo>
                      <a:pt x="0" y="114"/>
                      <a:pt x="9" y="194"/>
                      <a:pt x="9" y="194"/>
                    </a:cubicBezTo>
                    <a:cubicBezTo>
                      <a:pt x="30" y="196"/>
                      <a:pt x="30" y="196"/>
                      <a:pt x="30" y="196"/>
                    </a:cubicBezTo>
                    <a:cubicBezTo>
                      <a:pt x="30" y="196"/>
                      <a:pt x="57" y="93"/>
                      <a:pt x="59" y="72"/>
                    </a:cubicBezTo>
                    <a:cubicBezTo>
                      <a:pt x="64" y="27"/>
                      <a:pt x="67" y="4"/>
                      <a:pt x="40" y="1"/>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2" name="Freeform 199">
                <a:extLst>
                  <a:ext uri="{FF2B5EF4-FFF2-40B4-BE49-F238E27FC236}">
                    <a16:creationId xmlns="" xmlns:a16="http://schemas.microsoft.com/office/drawing/2014/main" id="{F81196AE-5D64-4047-A98D-136AC8A9B4BC}"/>
                  </a:ext>
                </a:extLst>
              </p:cNvPr>
              <p:cNvSpPr>
                <a:spLocks/>
              </p:cNvSpPr>
              <p:nvPr/>
            </p:nvSpPr>
            <p:spPr bwMode="auto">
              <a:xfrm>
                <a:off x="7244465" y="3966540"/>
                <a:ext cx="194764" cy="359563"/>
              </a:xfrm>
              <a:custGeom>
                <a:avLst/>
                <a:gdLst>
                  <a:gd name="T0" fmla="*/ 13 w 103"/>
                  <a:gd name="T1" fmla="*/ 14 h 190"/>
                  <a:gd name="T2" fmla="*/ 16 w 103"/>
                  <a:gd name="T3" fmla="*/ 68 h 190"/>
                  <a:gd name="T4" fmla="*/ 37 w 103"/>
                  <a:gd name="T5" fmla="*/ 115 h 190"/>
                  <a:gd name="T6" fmla="*/ 57 w 103"/>
                  <a:gd name="T7" fmla="*/ 170 h 190"/>
                  <a:gd name="T8" fmla="*/ 85 w 103"/>
                  <a:gd name="T9" fmla="*/ 186 h 190"/>
                  <a:gd name="T10" fmla="*/ 100 w 103"/>
                  <a:gd name="T11" fmla="*/ 162 h 190"/>
                  <a:gd name="T12" fmla="*/ 13 w 10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03" h="190">
                    <a:moveTo>
                      <a:pt x="13" y="14"/>
                    </a:moveTo>
                    <a:cubicBezTo>
                      <a:pt x="0" y="18"/>
                      <a:pt x="7" y="43"/>
                      <a:pt x="16" y="68"/>
                    </a:cubicBezTo>
                    <a:cubicBezTo>
                      <a:pt x="25" y="93"/>
                      <a:pt x="34" y="108"/>
                      <a:pt x="37" y="115"/>
                    </a:cubicBezTo>
                    <a:cubicBezTo>
                      <a:pt x="39" y="121"/>
                      <a:pt x="52" y="161"/>
                      <a:pt x="57" y="170"/>
                    </a:cubicBezTo>
                    <a:cubicBezTo>
                      <a:pt x="62" y="180"/>
                      <a:pt x="75" y="190"/>
                      <a:pt x="85" y="186"/>
                    </a:cubicBezTo>
                    <a:cubicBezTo>
                      <a:pt x="94" y="183"/>
                      <a:pt x="103" y="180"/>
                      <a:pt x="100" y="162"/>
                    </a:cubicBezTo>
                    <a:cubicBezTo>
                      <a:pt x="97" y="143"/>
                      <a:pt x="56" y="0"/>
                      <a:pt x="13" y="14"/>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3" name="Freeform 200">
                <a:extLst>
                  <a:ext uri="{FF2B5EF4-FFF2-40B4-BE49-F238E27FC236}">
                    <a16:creationId xmlns="" xmlns:a16="http://schemas.microsoft.com/office/drawing/2014/main" id="{1BEACEF1-5D70-4AF1-ABA5-212C61FCB149}"/>
                  </a:ext>
                </a:extLst>
              </p:cNvPr>
              <p:cNvSpPr>
                <a:spLocks/>
              </p:cNvSpPr>
              <p:nvPr/>
            </p:nvSpPr>
            <p:spPr bwMode="auto">
              <a:xfrm>
                <a:off x="7046492" y="3838124"/>
                <a:ext cx="162660" cy="226867"/>
              </a:xfrm>
              <a:custGeom>
                <a:avLst/>
                <a:gdLst>
                  <a:gd name="T0" fmla="*/ 16 w 86"/>
                  <a:gd name="T1" fmla="*/ 0 h 120"/>
                  <a:gd name="T2" fmla="*/ 8 w 86"/>
                  <a:gd name="T3" fmla="*/ 86 h 120"/>
                  <a:gd name="T4" fmla="*/ 60 w 86"/>
                  <a:gd name="T5" fmla="*/ 120 h 120"/>
                  <a:gd name="T6" fmla="*/ 75 w 86"/>
                  <a:gd name="T7" fmla="*/ 89 h 120"/>
                  <a:gd name="T8" fmla="*/ 62 w 86"/>
                  <a:gd name="T9" fmla="*/ 13 h 120"/>
                  <a:gd name="T10" fmla="*/ 16 w 86"/>
                  <a:gd name="T11" fmla="*/ 0 h 120"/>
                </a:gdLst>
                <a:ahLst/>
                <a:cxnLst>
                  <a:cxn ang="0">
                    <a:pos x="T0" y="T1"/>
                  </a:cxn>
                  <a:cxn ang="0">
                    <a:pos x="T2" y="T3"/>
                  </a:cxn>
                  <a:cxn ang="0">
                    <a:pos x="T4" y="T5"/>
                  </a:cxn>
                  <a:cxn ang="0">
                    <a:pos x="T6" y="T7"/>
                  </a:cxn>
                  <a:cxn ang="0">
                    <a:pos x="T8" y="T9"/>
                  </a:cxn>
                  <a:cxn ang="0">
                    <a:pos x="T10" y="T11"/>
                  </a:cxn>
                </a:cxnLst>
                <a:rect l="0" t="0" r="r" b="b"/>
                <a:pathLst>
                  <a:path w="86" h="120">
                    <a:moveTo>
                      <a:pt x="16" y="0"/>
                    </a:moveTo>
                    <a:cubicBezTo>
                      <a:pt x="16" y="0"/>
                      <a:pt x="16" y="69"/>
                      <a:pt x="8" y="86"/>
                    </a:cubicBezTo>
                    <a:cubicBezTo>
                      <a:pt x="0" y="102"/>
                      <a:pt x="60" y="120"/>
                      <a:pt x="60" y="120"/>
                    </a:cubicBezTo>
                    <a:cubicBezTo>
                      <a:pt x="60" y="120"/>
                      <a:pt x="86" y="104"/>
                      <a:pt x="75" y="89"/>
                    </a:cubicBezTo>
                    <a:cubicBezTo>
                      <a:pt x="64" y="73"/>
                      <a:pt x="62" y="13"/>
                      <a:pt x="62" y="13"/>
                    </a:cubicBezTo>
                    <a:lnTo>
                      <a:pt x="16" y="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4" name="Freeform 201">
                <a:extLst>
                  <a:ext uri="{FF2B5EF4-FFF2-40B4-BE49-F238E27FC236}">
                    <a16:creationId xmlns="" xmlns:a16="http://schemas.microsoft.com/office/drawing/2014/main" id="{BD53E63E-45F3-4E51-A87A-96CAB705321F}"/>
                  </a:ext>
                </a:extLst>
              </p:cNvPr>
              <p:cNvSpPr>
                <a:spLocks/>
              </p:cNvSpPr>
              <p:nvPr/>
            </p:nvSpPr>
            <p:spPr bwMode="auto">
              <a:xfrm>
                <a:off x="7076455" y="3777127"/>
                <a:ext cx="110223" cy="236498"/>
              </a:xfrm>
              <a:custGeom>
                <a:avLst/>
                <a:gdLst>
                  <a:gd name="T0" fmla="*/ 29 w 58"/>
                  <a:gd name="T1" fmla="*/ 111 h 125"/>
                  <a:gd name="T2" fmla="*/ 51 w 58"/>
                  <a:gd name="T3" fmla="*/ 124 h 125"/>
                  <a:gd name="T4" fmla="*/ 58 w 58"/>
                  <a:gd name="T5" fmla="*/ 119 h 125"/>
                  <a:gd name="T6" fmla="*/ 46 w 58"/>
                  <a:gd name="T7" fmla="*/ 0 h 125"/>
                  <a:gd name="T8" fmla="*/ 0 w 58"/>
                  <a:gd name="T9" fmla="*/ 32 h 125"/>
                  <a:gd name="T10" fmla="*/ 0 w 58"/>
                  <a:gd name="T11" fmla="*/ 59 h 125"/>
                  <a:gd name="T12" fmla="*/ 29 w 58"/>
                  <a:gd name="T13" fmla="*/ 111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29" y="111"/>
                    </a:moveTo>
                    <a:cubicBezTo>
                      <a:pt x="35" y="116"/>
                      <a:pt x="43" y="123"/>
                      <a:pt x="51" y="124"/>
                    </a:cubicBezTo>
                    <a:cubicBezTo>
                      <a:pt x="55" y="125"/>
                      <a:pt x="57" y="122"/>
                      <a:pt x="58" y="119"/>
                    </a:cubicBezTo>
                    <a:cubicBezTo>
                      <a:pt x="48" y="103"/>
                      <a:pt x="46" y="0"/>
                      <a:pt x="46" y="0"/>
                    </a:cubicBezTo>
                    <a:cubicBezTo>
                      <a:pt x="0" y="32"/>
                      <a:pt x="0" y="32"/>
                      <a:pt x="0" y="32"/>
                    </a:cubicBezTo>
                    <a:cubicBezTo>
                      <a:pt x="0" y="32"/>
                      <a:pt x="0" y="55"/>
                      <a:pt x="0" y="59"/>
                    </a:cubicBezTo>
                    <a:cubicBezTo>
                      <a:pt x="8" y="74"/>
                      <a:pt x="16" y="99"/>
                      <a:pt x="29" y="111"/>
                    </a:cubicBezTo>
                    <a:close/>
                  </a:path>
                </a:pathLst>
              </a:custGeom>
              <a:solidFill>
                <a:srgbClr val="FCC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5" name="Freeform 202">
                <a:extLst>
                  <a:ext uri="{FF2B5EF4-FFF2-40B4-BE49-F238E27FC236}">
                    <a16:creationId xmlns="" xmlns:a16="http://schemas.microsoft.com/office/drawing/2014/main" id="{E225ADF5-540F-4641-8129-BCC842021ABB}"/>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AB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6" name="Freeform 203">
                <a:extLst>
                  <a:ext uri="{FF2B5EF4-FFF2-40B4-BE49-F238E27FC236}">
                    <a16:creationId xmlns="" xmlns:a16="http://schemas.microsoft.com/office/drawing/2014/main" id="{F5065B19-E72C-483F-8765-263F504A1FFE}"/>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7" name="Freeform 204">
                <a:extLst>
                  <a:ext uri="{FF2B5EF4-FFF2-40B4-BE49-F238E27FC236}">
                    <a16:creationId xmlns="" xmlns:a16="http://schemas.microsoft.com/office/drawing/2014/main" id="{697C5DFD-153E-4201-B36D-6BACFAADEE2D}"/>
                  </a:ext>
                </a:extLst>
              </p:cNvPr>
              <p:cNvSpPr>
                <a:spLocks/>
              </p:cNvSpPr>
              <p:nvPr/>
            </p:nvSpPr>
            <p:spPr bwMode="auto">
              <a:xfrm>
                <a:off x="7002616" y="3656203"/>
                <a:ext cx="253621" cy="191552"/>
              </a:xfrm>
              <a:custGeom>
                <a:avLst/>
                <a:gdLst>
                  <a:gd name="T0" fmla="*/ 33 w 134"/>
                  <a:gd name="T1" fmla="*/ 28 h 101"/>
                  <a:gd name="T2" fmla="*/ 81 w 134"/>
                  <a:gd name="T3" fmla="*/ 10 h 101"/>
                  <a:gd name="T4" fmla="*/ 116 w 134"/>
                  <a:gd name="T5" fmla="*/ 20 h 101"/>
                  <a:gd name="T6" fmla="*/ 105 w 134"/>
                  <a:gd name="T7" fmla="*/ 56 h 101"/>
                  <a:gd name="T8" fmla="*/ 50 w 134"/>
                  <a:gd name="T9" fmla="*/ 49 h 101"/>
                  <a:gd name="T10" fmla="*/ 36 w 134"/>
                  <a:gd name="T11" fmla="*/ 101 h 101"/>
                  <a:gd name="T12" fmla="*/ 33 w 134"/>
                  <a:gd name="T13" fmla="*/ 28 h 101"/>
                </a:gdLst>
                <a:ahLst/>
                <a:cxnLst>
                  <a:cxn ang="0">
                    <a:pos x="T0" y="T1"/>
                  </a:cxn>
                  <a:cxn ang="0">
                    <a:pos x="T2" y="T3"/>
                  </a:cxn>
                  <a:cxn ang="0">
                    <a:pos x="T4" y="T5"/>
                  </a:cxn>
                  <a:cxn ang="0">
                    <a:pos x="T6" y="T7"/>
                  </a:cxn>
                  <a:cxn ang="0">
                    <a:pos x="T8" y="T9"/>
                  </a:cxn>
                  <a:cxn ang="0">
                    <a:pos x="T10" y="T11"/>
                  </a:cxn>
                  <a:cxn ang="0">
                    <a:pos x="T12" y="T13"/>
                  </a:cxn>
                </a:cxnLst>
                <a:rect l="0" t="0" r="r" b="b"/>
                <a:pathLst>
                  <a:path w="134" h="101">
                    <a:moveTo>
                      <a:pt x="33" y="28"/>
                    </a:moveTo>
                    <a:cubicBezTo>
                      <a:pt x="36" y="13"/>
                      <a:pt x="47" y="0"/>
                      <a:pt x="81" y="10"/>
                    </a:cubicBezTo>
                    <a:cubicBezTo>
                      <a:pt x="114" y="20"/>
                      <a:pt x="116" y="20"/>
                      <a:pt x="116" y="20"/>
                    </a:cubicBezTo>
                    <a:cubicBezTo>
                      <a:pt x="116" y="20"/>
                      <a:pt x="134" y="61"/>
                      <a:pt x="105" y="56"/>
                    </a:cubicBezTo>
                    <a:cubicBezTo>
                      <a:pt x="86" y="52"/>
                      <a:pt x="64" y="48"/>
                      <a:pt x="50" y="49"/>
                    </a:cubicBezTo>
                    <a:cubicBezTo>
                      <a:pt x="46" y="58"/>
                      <a:pt x="36" y="84"/>
                      <a:pt x="36" y="101"/>
                    </a:cubicBezTo>
                    <a:cubicBezTo>
                      <a:pt x="36" y="101"/>
                      <a:pt x="0" y="41"/>
                      <a:pt x="33" y="28"/>
                    </a:cubicBez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8" name="Freeform 206">
                <a:extLst>
                  <a:ext uri="{FF2B5EF4-FFF2-40B4-BE49-F238E27FC236}">
                    <a16:creationId xmlns="" xmlns:a16="http://schemas.microsoft.com/office/drawing/2014/main" id="{C94C753B-36C6-425F-971D-F3A475CA113D}"/>
                  </a:ext>
                </a:extLst>
              </p:cNvPr>
              <p:cNvSpPr>
                <a:spLocks/>
              </p:cNvSpPr>
              <p:nvPr/>
            </p:nvSpPr>
            <p:spPr bwMode="auto">
              <a:xfrm>
                <a:off x="7048632" y="3798530"/>
                <a:ext cx="39595" cy="64208"/>
              </a:xfrm>
              <a:custGeom>
                <a:avLst/>
                <a:gdLst>
                  <a:gd name="T0" fmla="*/ 19 w 21"/>
                  <a:gd name="T1" fmla="*/ 15 h 34"/>
                  <a:gd name="T2" fmla="*/ 12 w 21"/>
                  <a:gd name="T3" fmla="*/ 34 h 34"/>
                  <a:gd name="T4" fmla="*/ 6 w 21"/>
                  <a:gd name="T5" fmla="*/ 28 h 34"/>
                  <a:gd name="T6" fmla="*/ 2 w 21"/>
                  <a:gd name="T7" fmla="*/ 19 h 34"/>
                  <a:gd name="T8" fmla="*/ 6 w 21"/>
                  <a:gd name="T9" fmla="*/ 2 h 34"/>
                  <a:gd name="T10" fmla="*/ 19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19" y="15"/>
                    </a:moveTo>
                    <a:cubicBezTo>
                      <a:pt x="21" y="24"/>
                      <a:pt x="16" y="34"/>
                      <a:pt x="12" y="34"/>
                    </a:cubicBezTo>
                    <a:cubicBezTo>
                      <a:pt x="9" y="33"/>
                      <a:pt x="9" y="31"/>
                      <a:pt x="6" y="28"/>
                    </a:cubicBezTo>
                    <a:cubicBezTo>
                      <a:pt x="4" y="26"/>
                      <a:pt x="3" y="23"/>
                      <a:pt x="2" y="19"/>
                    </a:cubicBezTo>
                    <a:cubicBezTo>
                      <a:pt x="0" y="11"/>
                      <a:pt x="2" y="3"/>
                      <a:pt x="6" y="2"/>
                    </a:cubicBezTo>
                    <a:cubicBezTo>
                      <a:pt x="11" y="0"/>
                      <a:pt x="17" y="6"/>
                      <a:pt x="19" y="1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9" name="Freeform 207">
                <a:extLst>
                  <a:ext uri="{FF2B5EF4-FFF2-40B4-BE49-F238E27FC236}">
                    <a16:creationId xmlns="" xmlns:a16="http://schemas.microsoft.com/office/drawing/2014/main" id="{64671C86-0040-4A0F-AACF-2FFBD4A3F2F3}"/>
                  </a:ext>
                </a:extLst>
              </p:cNvPr>
              <p:cNvSpPr>
                <a:spLocks/>
              </p:cNvSpPr>
              <p:nvPr/>
            </p:nvSpPr>
            <p:spPr bwMode="auto">
              <a:xfrm>
                <a:off x="7129962" y="4418134"/>
                <a:ext cx="154098" cy="832559"/>
              </a:xfrm>
              <a:custGeom>
                <a:avLst/>
                <a:gdLst>
                  <a:gd name="T0" fmla="*/ 68 w 82"/>
                  <a:gd name="T1" fmla="*/ 0 h 440"/>
                  <a:gd name="T2" fmla="*/ 80 w 82"/>
                  <a:gd name="T3" fmla="*/ 69 h 440"/>
                  <a:gd name="T4" fmla="*/ 69 w 82"/>
                  <a:gd name="T5" fmla="*/ 229 h 440"/>
                  <a:gd name="T6" fmla="*/ 69 w 82"/>
                  <a:gd name="T7" fmla="*/ 322 h 440"/>
                  <a:gd name="T8" fmla="*/ 58 w 82"/>
                  <a:gd name="T9" fmla="*/ 440 h 440"/>
                  <a:gd name="T10" fmla="*/ 7 w 82"/>
                  <a:gd name="T11" fmla="*/ 439 h 440"/>
                  <a:gd name="T12" fmla="*/ 7 w 82"/>
                  <a:gd name="T13" fmla="*/ 245 h 440"/>
                  <a:gd name="T14" fmla="*/ 0 w 82"/>
                  <a:gd name="T15" fmla="*/ 80 h 440"/>
                  <a:gd name="T16" fmla="*/ 0 w 82"/>
                  <a:gd name="T17" fmla="*/ 2 h 440"/>
                  <a:gd name="T18" fmla="*/ 68 w 82"/>
                  <a:gd name="T19"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440">
                    <a:moveTo>
                      <a:pt x="68" y="0"/>
                    </a:moveTo>
                    <a:cubicBezTo>
                      <a:pt x="68" y="0"/>
                      <a:pt x="79" y="42"/>
                      <a:pt x="80" y="69"/>
                    </a:cubicBezTo>
                    <a:cubicBezTo>
                      <a:pt x="82" y="97"/>
                      <a:pt x="69" y="216"/>
                      <a:pt x="69" y="229"/>
                    </a:cubicBezTo>
                    <a:cubicBezTo>
                      <a:pt x="69" y="242"/>
                      <a:pt x="70" y="283"/>
                      <a:pt x="69" y="322"/>
                    </a:cubicBezTo>
                    <a:cubicBezTo>
                      <a:pt x="68" y="362"/>
                      <a:pt x="58" y="440"/>
                      <a:pt x="58" y="440"/>
                    </a:cubicBezTo>
                    <a:cubicBezTo>
                      <a:pt x="7" y="439"/>
                      <a:pt x="7" y="439"/>
                      <a:pt x="7" y="439"/>
                    </a:cubicBezTo>
                    <a:cubicBezTo>
                      <a:pt x="7" y="439"/>
                      <a:pt x="7" y="271"/>
                      <a:pt x="7" y="245"/>
                    </a:cubicBezTo>
                    <a:cubicBezTo>
                      <a:pt x="7" y="219"/>
                      <a:pt x="0" y="80"/>
                      <a:pt x="0" y="80"/>
                    </a:cubicBezTo>
                    <a:cubicBezTo>
                      <a:pt x="0" y="2"/>
                      <a:pt x="0" y="2"/>
                      <a:pt x="0" y="2"/>
                    </a:cubicBezTo>
                    <a:lnTo>
                      <a:pt x="68"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0" name="Freeform 208">
                <a:extLst>
                  <a:ext uri="{FF2B5EF4-FFF2-40B4-BE49-F238E27FC236}">
                    <a16:creationId xmlns="" xmlns:a16="http://schemas.microsoft.com/office/drawing/2014/main" id="{D795FFD7-309C-444E-A323-29AB1B3AF260}"/>
                  </a:ext>
                </a:extLst>
              </p:cNvPr>
              <p:cNvSpPr>
                <a:spLocks/>
              </p:cNvSpPr>
              <p:nvPr/>
            </p:nvSpPr>
            <p:spPr bwMode="auto">
              <a:xfrm>
                <a:off x="6952320" y="3954768"/>
                <a:ext cx="348862" cy="467646"/>
              </a:xfrm>
              <a:custGeom>
                <a:avLst/>
                <a:gdLst>
                  <a:gd name="T0" fmla="*/ 5 w 185"/>
                  <a:gd name="T1" fmla="*/ 20 h 247"/>
                  <a:gd name="T2" fmla="*/ 41 w 185"/>
                  <a:gd name="T3" fmla="*/ 5 h 247"/>
                  <a:gd name="T4" fmla="*/ 62 w 185"/>
                  <a:gd name="T5" fmla="*/ 0 h 247"/>
                  <a:gd name="T6" fmla="*/ 70 w 185"/>
                  <a:gd name="T7" fmla="*/ 4 h 247"/>
                  <a:gd name="T8" fmla="*/ 113 w 185"/>
                  <a:gd name="T9" fmla="*/ 6 h 247"/>
                  <a:gd name="T10" fmla="*/ 120 w 185"/>
                  <a:gd name="T11" fmla="*/ 1 h 247"/>
                  <a:gd name="T12" fmla="*/ 146 w 185"/>
                  <a:gd name="T13" fmla="*/ 7 h 247"/>
                  <a:gd name="T14" fmla="*/ 182 w 185"/>
                  <a:gd name="T15" fmla="*/ 21 h 247"/>
                  <a:gd name="T16" fmla="*/ 165 w 185"/>
                  <a:gd name="T17" fmla="*/ 145 h 247"/>
                  <a:gd name="T18" fmla="*/ 162 w 185"/>
                  <a:gd name="T19" fmla="*/ 245 h 247"/>
                  <a:gd name="T20" fmla="*/ 94 w 185"/>
                  <a:gd name="T21" fmla="*/ 247 h 247"/>
                  <a:gd name="T22" fmla="*/ 94 w 185"/>
                  <a:gd name="T23" fmla="*/ 247 h 247"/>
                  <a:gd name="T24" fmla="*/ 94 w 185"/>
                  <a:gd name="T25" fmla="*/ 247 h 247"/>
                  <a:gd name="T26" fmla="*/ 94 w 185"/>
                  <a:gd name="T27" fmla="*/ 247 h 247"/>
                  <a:gd name="T28" fmla="*/ 94 w 185"/>
                  <a:gd name="T29" fmla="*/ 247 h 247"/>
                  <a:gd name="T30" fmla="*/ 26 w 185"/>
                  <a:gd name="T31" fmla="*/ 245 h 247"/>
                  <a:gd name="T32" fmla="*/ 23 w 185"/>
                  <a:gd name="T33" fmla="*/ 144 h 247"/>
                  <a:gd name="T34" fmla="*/ 5 w 185"/>
                  <a:gd name="T35"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47">
                    <a:moveTo>
                      <a:pt x="5" y="20"/>
                    </a:moveTo>
                    <a:cubicBezTo>
                      <a:pt x="8" y="14"/>
                      <a:pt x="25" y="10"/>
                      <a:pt x="41" y="5"/>
                    </a:cubicBezTo>
                    <a:cubicBezTo>
                      <a:pt x="54" y="1"/>
                      <a:pt x="62" y="0"/>
                      <a:pt x="62" y="0"/>
                    </a:cubicBezTo>
                    <a:cubicBezTo>
                      <a:pt x="70" y="4"/>
                      <a:pt x="70" y="4"/>
                      <a:pt x="70" y="4"/>
                    </a:cubicBezTo>
                    <a:cubicBezTo>
                      <a:pt x="89" y="15"/>
                      <a:pt x="94" y="16"/>
                      <a:pt x="113" y="6"/>
                    </a:cubicBezTo>
                    <a:cubicBezTo>
                      <a:pt x="120" y="1"/>
                      <a:pt x="120" y="1"/>
                      <a:pt x="120" y="1"/>
                    </a:cubicBezTo>
                    <a:cubicBezTo>
                      <a:pt x="120" y="1"/>
                      <a:pt x="133" y="3"/>
                      <a:pt x="146" y="7"/>
                    </a:cubicBezTo>
                    <a:cubicBezTo>
                      <a:pt x="162" y="12"/>
                      <a:pt x="179" y="16"/>
                      <a:pt x="182" y="21"/>
                    </a:cubicBezTo>
                    <a:cubicBezTo>
                      <a:pt x="185" y="27"/>
                      <a:pt x="169" y="136"/>
                      <a:pt x="165" y="145"/>
                    </a:cubicBezTo>
                    <a:cubicBezTo>
                      <a:pt x="162" y="154"/>
                      <a:pt x="170" y="226"/>
                      <a:pt x="162" y="245"/>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26" y="245"/>
                      <a:pt x="26" y="245"/>
                      <a:pt x="26" y="245"/>
                    </a:cubicBezTo>
                    <a:cubicBezTo>
                      <a:pt x="20" y="223"/>
                      <a:pt x="26" y="153"/>
                      <a:pt x="23" y="144"/>
                    </a:cubicBezTo>
                    <a:cubicBezTo>
                      <a:pt x="20" y="135"/>
                      <a:pt x="0" y="28"/>
                      <a:pt x="5" y="2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1" name="Freeform 209">
                <a:extLst>
                  <a:ext uri="{FF2B5EF4-FFF2-40B4-BE49-F238E27FC236}">
                    <a16:creationId xmlns="" xmlns:a16="http://schemas.microsoft.com/office/drawing/2014/main" id="{50330F5B-3A62-467B-99CA-8524B179C9D3}"/>
                  </a:ext>
                </a:extLst>
              </p:cNvPr>
              <p:cNvSpPr>
                <a:spLocks/>
              </p:cNvSpPr>
              <p:nvPr/>
            </p:nvSpPr>
            <p:spPr bwMode="auto">
              <a:xfrm>
                <a:off x="6913796" y="4414923"/>
                <a:ext cx="217236" cy="836840"/>
              </a:xfrm>
              <a:custGeom>
                <a:avLst/>
                <a:gdLst>
                  <a:gd name="T0" fmla="*/ 46 w 115"/>
                  <a:gd name="T1" fmla="*/ 0 h 443"/>
                  <a:gd name="T2" fmla="*/ 27 w 115"/>
                  <a:gd name="T3" fmla="*/ 68 h 443"/>
                  <a:gd name="T4" fmla="*/ 17 w 115"/>
                  <a:gd name="T5" fmla="*/ 228 h 443"/>
                  <a:gd name="T6" fmla="*/ 8 w 115"/>
                  <a:gd name="T7" fmla="*/ 321 h 443"/>
                  <a:gd name="T8" fmla="*/ 0 w 115"/>
                  <a:gd name="T9" fmla="*/ 439 h 443"/>
                  <a:gd name="T10" fmla="*/ 50 w 115"/>
                  <a:gd name="T11" fmla="*/ 443 h 443"/>
                  <a:gd name="T12" fmla="*/ 77 w 115"/>
                  <a:gd name="T13" fmla="*/ 251 h 443"/>
                  <a:gd name="T14" fmla="*/ 115 w 115"/>
                  <a:gd name="T15" fmla="*/ 86 h 443"/>
                  <a:gd name="T16" fmla="*/ 114 w 115"/>
                  <a:gd name="T17" fmla="*/ 4 h 443"/>
                  <a:gd name="T18" fmla="*/ 46 w 11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43">
                    <a:moveTo>
                      <a:pt x="46" y="0"/>
                    </a:moveTo>
                    <a:cubicBezTo>
                      <a:pt x="46" y="0"/>
                      <a:pt x="31" y="41"/>
                      <a:pt x="27" y="68"/>
                    </a:cubicBezTo>
                    <a:cubicBezTo>
                      <a:pt x="23" y="95"/>
                      <a:pt x="19" y="215"/>
                      <a:pt x="17" y="228"/>
                    </a:cubicBezTo>
                    <a:cubicBezTo>
                      <a:pt x="16" y="242"/>
                      <a:pt x="11" y="282"/>
                      <a:pt x="8" y="321"/>
                    </a:cubicBezTo>
                    <a:cubicBezTo>
                      <a:pt x="4" y="361"/>
                      <a:pt x="0" y="439"/>
                      <a:pt x="0" y="439"/>
                    </a:cubicBezTo>
                    <a:cubicBezTo>
                      <a:pt x="50" y="443"/>
                      <a:pt x="50" y="443"/>
                      <a:pt x="50" y="443"/>
                    </a:cubicBezTo>
                    <a:cubicBezTo>
                      <a:pt x="50" y="443"/>
                      <a:pt x="74" y="277"/>
                      <a:pt x="77" y="251"/>
                    </a:cubicBezTo>
                    <a:cubicBezTo>
                      <a:pt x="80" y="224"/>
                      <a:pt x="115" y="86"/>
                      <a:pt x="115" y="86"/>
                    </a:cubicBezTo>
                    <a:cubicBezTo>
                      <a:pt x="114" y="4"/>
                      <a:pt x="114" y="4"/>
                      <a:pt x="114" y="4"/>
                    </a:cubicBezTo>
                    <a:lnTo>
                      <a:pt x="46"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2" name="Freeform 210">
                <a:extLst>
                  <a:ext uri="{FF2B5EF4-FFF2-40B4-BE49-F238E27FC236}">
                    <a16:creationId xmlns="" xmlns:a16="http://schemas.microsoft.com/office/drawing/2014/main" id="{9A67DF9A-D4BD-4946-BFD2-E779FD0CADF0}"/>
                  </a:ext>
                </a:extLst>
              </p:cNvPr>
              <p:cNvSpPr>
                <a:spLocks/>
              </p:cNvSpPr>
              <p:nvPr/>
            </p:nvSpPr>
            <p:spPr bwMode="auto">
              <a:xfrm>
                <a:off x="7154575" y="5248553"/>
                <a:ext cx="107013" cy="79189"/>
              </a:xfrm>
              <a:custGeom>
                <a:avLst/>
                <a:gdLst>
                  <a:gd name="T0" fmla="*/ 40 w 57"/>
                  <a:gd name="T1" fmla="*/ 1 h 42"/>
                  <a:gd name="T2" fmla="*/ 56 w 57"/>
                  <a:gd name="T3" fmla="*/ 27 h 42"/>
                  <a:gd name="T4" fmla="*/ 35 w 57"/>
                  <a:gd name="T5" fmla="*/ 41 h 42"/>
                  <a:gd name="T6" fmla="*/ 6 w 57"/>
                  <a:gd name="T7" fmla="*/ 33 h 42"/>
                  <a:gd name="T8" fmla="*/ 0 w 57"/>
                  <a:gd name="T9" fmla="*/ 0 h 42"/>
                  <a:gd name="T10" fmla="*/ 40 w 57"/>
                  <a:gd name="T11" fmla="*/ 1 h 42"/>
                </a:gdLst>
                <a:ahLst/>
                <a:cxnLst>
                  <a:cxn ang="0">
                    <a:pos x="T0" y="T1"/>
                  </a:cxn>
                  <a:cxn ang="0">
                    <a:pos x="T2" y="T3"/>
                  </a:cxn>
                  <a:cxn ang="0">
                    <a:pos x="T4" y="T5"/>
                  </a:cxn>
                  <a:cxn ang="0">
                    <a:pos x="T6" y="T7"/>
                  </a:cxn>
                  <a:cxn ang="0">
                    <a:pos x="T8" y="T9"/>
                  </a:cxn>
                  <a:cxn ang="0">
                    <a:pos x="T10" y="T11"/>
                  </a:cxn>
                </a:cxnLst>
                <a:rect l="0" t="0" r="r" b="b"/>
                <a:pathLst>
                  <a:path w="57" h="42">
                    <a:moveTo>
                      <a:pt x="40" y="1"/>
                    </a:moveTo>
                    <a:cubicBezTo>
                      <a:pt x="40" y="1"/>
                      <a:pt x="57" y="21"/>
                      <a:pt x="56" y="27"/>
                    </a:cubicBezTo>
                    <a:cubicBezTo>
                      <a:pt x="56" y="30"/>
                      <a:pt x="48" y="41"/>
                      <a:pt x="35" y="41"/>
                    </a:cubicBezTo>
                    <a:cubicBezTo>
                      <a:pt x="25" y="42"/>
                      <a:pt x="9" y="33"/>
                      <a:pt x="6" y="33"/>
                    </a:cubicBezTo>
                    <a:cubicBezTo>
                      <a:pt x="0" y="32"/>
                      <a:pt x="0" y="0"/>
                      <a:pt x="0" y="0"/>
                    </a:cubicBezTo>
                    <a:lnTo>
                      <a:pt x="40" y="1"/>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3" name="Freeform 211">
                <a:extLst>
                  <a:ext uri="{FF2B5EF4-FFF2-40B4-BE49-F238E27FC236}">
                    <a16:creationId xmlns="" xmlns:a16="http://schemas.microsoft.com/office/drawing/2014/main" id="{77C8DF4D-10E9-44AE-8E67-00245AA92589}"/>
                  </a:ext>
                </a:extLst>
              </p:cNvPr>
              <p:cNvSpPr>
                <a:spLocks/>
              </p:cNvSpPr>
              <p:nvPr/>
            </p:nvSpPr>
            <p:spPr bwMode="auto">
              <a:xfrm>
                <a:off x="6891323" y="5246413"/>
                <a:ext cx="111294" cy="79189"/>
              </a:xfrm>
              <a:custGeom>
                <a:avLst/>
                <a:gdLst>
                  <a:gd name="T0" fmla="*/ 19 w 59"/>
                  <a:gd name="T1" fmla="*/ 0 h 42"/>
                  <a:gd name="T2" fmla="*/ 0 w 59"/>
                  <a:gd name="T3" fmla="*/ 24 h 42"/>
                  <a:gd name="T4" fmla="*/ 19 w 59"/>
                  <a:gd name="T5" fmla="*/ 41 h 42"/>
                  <a:gd name="T6" fmla="*/ 49 w 59"/>
                  <a:gd name="T7" fmla="*/ 35 h 42"/>
                  <a:gd name="T8" fmla="*/ 59 w 59"/>
                  <a:gd name="T9" fmla="*/ 3 h 42"/>
                  <a:gd name="T10" fmla="*/ 19 w 59"/>
                  <a:gd name="T11" fmla="*/ 0 h 42"/>
                </a:gdLst>
                <a:ahLst/>
                <a:cxnLst>
                  <a:cxn ang="0">
                    <a:pos x="T0" y="T1"/>
                  </a:cxn>
                  <a:cxn ang="0">
                    <a:pos x="T2" y="T3"/>
                  </a:cxn>
                  <a:cxn ang="0">
                    <a:pos x="T4" y="T5"/>
                  </a:cxn>
                  <a:cxn ang="0">
                    <a:pos x="T6" y="T7"/>
                  </a:cxn>
                  <a:cxn ang="0">
                    <a:pos x="T8" y="T9"/>
                  </a:cxn>
                  <a:cxn ang="0">
                    <a:pos x="T10" y="T11"/>
                  </a:cxn>
                </a:cxnLst>
                <a:rect l="0" t="0" r="r" b="b"/>
                <a:pathLst>
                  <a:path w="59" h="42">
                    <a:moveTo>
                      <a:pt x="19" y="0"/>
                    </a:moveTo>
                    <a:cubicBezTo>
                      <a:pt x="19" y="0"/>
                      <a:pt x="0" y="18"/>
                      <a:pt x="0" y="24"/>
                    </a:cubicBezTo>
                    <a:cubicBezTo>
                      <a:pt x="0" y="27"/>
                      <a:pt x="6" y="39"/>
                      <a:pt x="19" y="41"/>
                    </a:cubicBezTo>
                    <a:cubicBezTo>
                      <a:pt x="29" y="42"/>
                      <a:pt x="47" y="35"/>
                      <a:pt x="49" y="35"/>
                    </a:cubicBezTo>
                    <a:cubicBezTo>
                      <a:pt x="55" y="35"/>
                      <a:pt x="59" y="3"/>
                      <a:pt x="59" y="3"/>
                    </a:cubicBezTo>
                    <a:lnTo>
                      <a:pt x="19" y="0"/>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4" name="Freeform 212">
                <a:extLst>
                  <a:ext uri="{FF2B5EF4-FFF2-40B4-BE49-F238E27FC236}">
                    <a16:creationId xmlns="" xmlns:a16="http://schemas.microsoft.com/office/drawing/2014/main" id="{4E457131-09A4-4B08-BB7F-4F760FF64C75}"/>
                  </a:ext>
                </a:extLst>
              </p:cNvPr>
              <p:cNvSpPr>
                <a:spLocks/>
              </p:cNvSpPr>
              <p:nvPr/>
            </p:nvSpPr>
            <p:spPr bwMode="auto">
              <a:xfrm>
                <a:off x="6913796" y="4414923"/>
                <a:ext cx="164800" cy="833629"/>
              </a:xfrm>
              <a:custGeom>
                <a:avLst/>
                <a:gdLst>
                  <a:gd name="T0" fmla="*/ 53 w 87"/>
                  <a:gd name="T1" fmla="*/ 95 h 441"/>
                  <a:gd name="T2" fmla="*/ 41 w 87"/>
                  <a:gd name="T3" fmla="*/ 240 h 441"/>
                  <a:gd name="T4" fmla="*/ 16 w 87"/>
                  <a:gd name="T5" fmla="*/ 441 h 441"/>
                  <a:gd name="T6" fmla="*/ 0 w 87"/>
                  <a:gd name="T7" fmla="*/ 439 h 441"/>
                  <a:gd name="T8" fmla="*/ 8 w 87"/>
                  <a:gd name="T9" fmla="*/ 321 h 441"/>
                  <a:gd name="T10" fmla="*/ 17 w 87"/>
                  <a:gd name="T11" fmla="*/ 228 h 441"/>
                  <a:gd name="T12" fmla="*/ 27 w 87"/>
                  <a:gd name="T13" fmla="*/ 68 h 441"/>
                  <a:gd name="T14" fmla="*/ 46 w 87"/>
                  <a:gd name="T15" fmla="*/ 0 h 441"/>
                  <a:gd name="T16" fmla="*/ 87 w 87"/>
                  <a:gd name="T17" fmla="*/ 3 h 441"/>
                  <a:gd name="T18" fmla="*/ 53 w 87"/>
                  <a:gd name="T19" fmla="*/ 9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1">
                    <a:moveTo>
                      <a:pt x="53" y="95"/>
                    </a:moveTo>
                    <a:cubicBezTo>
                      <a:pt x="50" y="113"/>
                      <a:pt x="42" y="233"/>
                      <a:pt x="41" y="240"/>
                    </a:cubicBezTo>
                    <a:cubicBezTo>
                      <a:pt x="41" y="246"/>
                      <a:pt x="17" y="432"/>
                      <a:pt x="16" y="441"/>
                    </a:cubicBezTo>
                    <a:cubicBezTo>
                      <a:pt x="0" y="439"/>
                      <a:pt x="0" y="439"/>
                      <a:pt x="0" y="439"/>
                    </a:cubicBezTo>
                    <a:cubicBezTo>
                      <a:pt x="0" y="439"/>
                      <a:pt x="4" y="361"/>
                      <a:pt x="8" y="321"/>
                    </a:cubicBezTo>
                    <a:cubicBezTo>
                      <a:pt x="11" y="282"/>
                      <a:pt x="16" y="242"/>
                      <a:pt x="17" y="228"/>
                    </a:cubicBezTo>
                    <a:cubicBezTo>
                      <a:pt x="19" y="215"/>
                      <a:pt x="23" y="95"/>
                      <a:pt x="27" y="68"/>
                    </a:cubicBezTo>
                    <a:cubicBezTo>
                      <a:pt x="31" y="41"/>
                      <a:pt x="46" y="0"/>
                      <a:pt x="46" y="0"/>
                    </a:cubicBezTo>
                    <a:cubicBezTo>
                      <a:pt x="87" y="3"/>
                      <a:pt x="87" y="3"/>
                      <a:pt x="87" y="3"/>
                    </a:cubicBezTo>
                    <a:cubicBezTo>
                      <a:pt x="87" y="3"/>
                      <a:pt x="56" y="77"/>
                      <a:pt x="53" y="95"/>
                    </a:cubicBez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5" name="Freeform 213">
                <a:extLst>
                  <a:ext uri="{FF2B5EF4-FFF2-40B4-BE49-F238E27FC236}">
                    <a16:creationId xmlns="" xmlns:a16="http://schemas.microsoft.com/office/drawing/2014/main" id="{55AD9684-02D8-4BA3-8913-E9A3D59D1776}"/>
                  </a:ext>
                </a:extLst>
              </p:cNvPr>
              <p:cNvSpPr>
                <a:spLocks/>
              </p:cNvSpPr>
              <p:nvPr/>
            </p:nvSpPr>
            <p:spPr bwMode="auto">
              <a:xfrm>
                <a:off x="7129962" y="4474850"/>
                <a:ext cx="88821" cy="775843"/>
              </a:xfrm>
              <a:custGeom>
                <a:avLst/>
                <a:gdLst>
                  <a:gd name="T0" fmla="*/ 8 w 47"/>
                  <a:gd name="T1" fmla="*/ 17 h 410"/>
                  <a:gd name="T2" fmla="*/ 45 w 47"/>
                  <a:gd name="T3" fmla="*/ 25 h 410"/>
                  <a:gd name="T4" fmla="*/ 45 w 47"/>
                  <a:gd name="T5" fmla="*/ 67 h 410"/>
                  <a:gd name="T6" fmla="*/ 35 w 47"/>
                  <a:gd name="T7" fmla="*/ 203 h 410"/>
                  <a:gd name="T8" fmla="*/ 36 w 47"/>
                  <a:gd name="T9" fmla="*/ 409 h 410"/>
                  <a:gd name="T10" fmla="*/ 35 w 47"/>
                  <a:gd name="T11" fmla="*/ 410 h 410"/>
                  <a:gd name="T12" fmla="*/ 7 w 47"/>
                  <a:gd name="T13" fmla="*/ 409 h 410"/>
                  <a:gd name="T14" fmla="*/ 7 w 47"/>
                  <a:gd name="T15" fmla="*/ 215 h 410"/>
                  <a:gd name="T16" fmla="*/ 0 w 47"/>
                  <a:gd name="T17" fmla="*/ 50 h 410"/>
                  <a:gd name="T18" fmla="*/ 0 w 47"/>
                  <a:gd name="T19" fmla="*/ 42 h 410"/>
                  <a:gd name="T20" fmla="*/ 0 w 47"/>
                  <a:gd name="T21" fmla="*/ 32 h 410"/>
                  <a:gd name="T22" fmla="*/ 8 w 47"/>
                  <a:gd name="T23" fmla="*/ 1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0">
                    <a:moveTo>
                      <a:pt x="8" y="17"/>
                    </a:moveTo>
                    <a:cubicBezTo>
                      <a:pt x="18" y="0"/>
                      <a:pt x="43" y="6"/>
                      <a:pt x="45" y="25"/>
                    </a:cubicBezTo>
                    <a:cubicBezTo>
                      <a:pt x="46" y="44"/>
                      <a:pt x="47" y="58"/>
                      <a:pt x="45" y="67"/>
                    </a:cubicBezTo>
                    <a:cubicBezTo>
                      <a:pt x="41" y="89"/>
                      <a:pt x="35" y="200"/>
                      <a:pt x="35" y="203"/>
                    </a:cubicBezTo>
                    <a:cubicBezTo>
                      <a:pt x="36" y="206"/>
                      <a:pt x="36" y="409"/>
                      <a:pt x="36" y="409"/>
                    </a:cubicBezTo>
                    <a:cubicBezTo>
                      <a:pt x="35" y="410"/>
                      <a:pt x="35" y="410"/>
                      <a:pt x="35" y="410"/>
                    </a:cubicBezTo>
                    <a:cubicBezTo>
                      <a:pt x="7" y="409"/>
                      <a:pt x="7" y="409"/>
                      <a:pt x="7" y="409"/>
                    </a:cubicBezTo>
                    <a:cubicBezTo>
                      <a:pt x="7" y="409"/>
                      <a:pt x="7" y="241"/>
                      <a:pt x="7" y="215"/>
                    </a:cubicBezTo>
                    <a:cubicBezTo>
                      <a:pt x="7" y="189"/>
                      <a:pt x="0" y="50"/>
                      <a:pt x="0" y="50"/>
                    </a:cubicBezTo>
                    <a:cubicBezTo>
                      <a:pt x="0" y="42"/>
                      <a:pt x="0" y="42"/>
                      <a:pt x="0" y="42"/>
                    </a:cubicBezTo>
                    <a:cubicBezTo>
                      <a:pt x="0" y="32"/>
                      <a:pt x="0" y="32"/>
                      <a:pt x="0" y="32"/>
                    </a:cubicBezTo>
                    <a:lnTo>
                      <a:pt x="8" y="17"/>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6" name="Freeform 214">
                <a:extLst>
                  <a:ext uri="{FF2B5EF4-FFF2-40B4-BE49-F238E27FC236}">
                    <a16:creationId xmlns="" xmlns:a16="http://schemas.microsoft.com/office/drawing/2014/main" id="{BBBF3873-5B1A-44FE-BA4C-7AABA480F7FF}"/>
                  </a:ext>
                </a:extLst>
              </p:cNvPr>
              <p:cNvSpPr>
                <a:spLocks/>
              </p:cNvSpPr>
              <p:nvPr/>
            </p:nvSpPr>
            <p:spPr bwMode="auto">
              <a:xfrm>
                <a:off x="7254096" y="3991152"/>
                <a:ext cx="179782" cy="291075"/>
              </a:xfrm>
              <a:custGeom>
                <a:avLst/>
                <a:gdLst>
                  <a:gd name="T0" fmla="*/ 22 w 95"/>
                  <a:gd name="T1" fmla="*/ 0 h 154"/>
                  <a:gd name="T2" fmla="*/ 55 w 95"/>
                  <a:gd name="T3" fmla="*/ 36 h 154"/>
                  <a:gd name="T4" fmla="*/ 95 w 95"/>
                  <a:gd name="T5" fmla="*/ 136 h 154"/>
                  <a:gd name="T6" fmla="*/ 68 w 95"/>
                  <a:gd name="T7" fmla="*/ 149 h 154"/>
                  <a:gd name="T8" fmla="*/ 43 w 95"/>
                  <a:gd name="T9" fmla="*/ 153 h 154"/>
                  <a:gd name="T10" fmla="*/ 20 w 95"/>
                  <a:gd name="T11" fmla="*/ 85 h 154"/>
                  <a:gd name="T12" fmla="*/ 22 w 95"/>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5" h="154">
                    <a:moveTo>
                      <a:pt x="22" y="0"/>
                    </a:moveTo>
                    <a:cubicBezTo>
                      <a:pt x="22" y="0"/>
                      <a:pt x="40" y="4"/>
                      <a:pt x="55" y="36"/>
                    </a:cubicBezTo>
                    <a:cubicBezTo>
                      <a:pt x="70" y="68"/>
                      <a:pt x="95" y="136"/>
                      <a:pt x="95" y="136"/>
                    </a:cubicBezTo>
                    <a:cubicBezTo>
                      <a:pt x="95" y="136"/>
                      <a:pt x="86" y="144"/>
                      <a:pt x="68" y="149"/>
                    </a:cubicBezTo>
                    <a:cubicBezTo>
                      <a:pt x="51" y="154"/>
                      <a:pt x="43" y="153"/>
                      <a:pt x="43" y="153"/>
                    </a:cubicBezTo>
                    <a:cubicBezTo>
                      <a:pt x="20" y="85"/>
                      <a:pt x="20" y="85"/>
                      <a:pt x="20" y="85"/>
                    </a:cubicBezTo>
                    <a:cubicBezTo>
                      <a:pt x="20" y="85"/>
                      <a:pt x="0" y="2"/>
                      <a:pt x="22"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7" name="Freeform 215">
                <a:extLst>
                  <a:ext uri="{FF2B5EF4-FFF2-40B4-BE49-F238E27FC236}">
                    <a16:creationId xmlns="" xmlns:a16="http://schemas.microsoft.com/office/drawing/2014/main" id="{B7738F5C-CC56-4CBF-AE91-B517EC7E8824}"/>
                  </a:ext>
                </a:extLst>
              </p:cNvPr>
              <p:cNvSpPr>
                <a:spLocks/>
              </p:cNvSpPr>
              <p:nvPr/>
            </p:nvSpPr>
            <p:spPr bwMode="auto">
              <a:xfrm>
                <a:off x="6839957" y="3979381"/>
                <a:ext cx="184062" cy="270743"/>
              </a:xfrm>
              <a:custGeom>
                <a:avLst/>
                <a:gdLst>
                  <a:gd name="T0" fmla="*/ 75 w 97"/>
                  <a:gd name="T1" fmla="*/ 0 h 143"/>
                  <a:gd name="T2" fmla="*/ 39 w 97"/>
                  <a:gd name="T3" fmla="*/ 32 h 143"/>
                  <a:gd name="T4" fmla="*/ 0 w 97"/>
                  <a:gd name="T5" fmla="*/ 123 h 143"/>
                  <a:gd name="T6" fmla="*/ 23 w 97"/>
                  <a:gd name="T7" fmla="*/ 136 h 143"/>
                  <a:gd name="T8" fmla="*/ 40 w 97"/>
                  <a:gd name="T9" fmla="*/ 143 h 143"/>
                  <a:gd name="T10" fmla="*/ 77 w 97"/>
                  <a:gd name="T11" fmla="*/ 76 h 143"/>
                  <a:gd name="T12" fmla="*/ 75 w 97"/>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97" h="143">
                    <a:moveTo>
                      <a:pt x="75" y="0"/>
                    </a:moveTo>
                    <a:cubicBezTo>
                      <a:pt x="75" y="0"/>
                      <a:pt x="57" y="2"/>
                      <a:pt x="39" y="32"/>
                    </a:cubicBezTo>
                    <a:cubicBezTo>
                      <a:pt x="20" y="62"/>
                      <a:pt x="0" y="123"/>
                      <a:pt x="0" y="123"/>
                    </a:cubicBezTo>
                    <a:cubicBezTo>
                      <a:pt x="0" y="123"/>
                      <a:pt x="6" y="129"/>
                      <a:pt x="23" y="136"/>
                    </a:cubicBezTo>
                    <a:cubicBezTo>
                      <a:pt x="40" y="143"/>
                      <a:pt x="40" y="143"/>
                      <a:pt x="40" y="143"/>
                    </a:cubicBezTo>
                    <a:cubicBezTo>
                      <a:pt x="77" y="76"/>
                      <a:pt x="77" y="76"/>
                      <a:pt x="77" y="76"/>
                    </a:cubicBezTo>
                    <a:cubicBezTo>
                      <a:pt x="77" y="76"/>
                      <a:pt x="97" y="4"/>
                      <a:pt x="75"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8" name="Freeform 216">
                <a:extLst>
                  <a:ext uri="{FF2B5EF4-FFF2-40B4-BE49-F238E27FC236}">
                    <a16:creationId xmlns="" xmlns:a16="http://schemas.microsoft.com/office/drawing/2014/main" id="{229A517F-F1B9-42A5-ACB0-D3D7FBDDFB1E}"/>
                  </a:ext>
                </a:extLst>
              </p:cNvPr>
              <p:cNvSpPr>
                <a:spLocks/>
              </p:cNvSpPr>
              <p:nvPr/>
            </p:nvSpPr>
            <p:spPr bwMode="auto">
              <a:xfrm>
                <a:off x="6960881" y="4013625"/>
                <a:ext cx="280373" cy="408789"/>
              </a:xfrm>
              <a:custGeom>
                <a:avLst/>
                <a:gdLst>
                  <a:gd name="T0" fmla="*/ 74 w 148"/>
                  <a:gd name="T1" fmla="*/ 188 h 216"/>
                  <a:gd name="T2" fmla="*/ 102 w 148"/>
                  <a:gd name="T3" fmla="*/ 143 h 216"/>
                  <a:gd name="T4" fmla="*/ 138 w 148"/>
                  <a:gd name="T5" fmla="*/ 132 h 216"/>
                  <a:gd name="T6" fmla="*/ 80 w 148"/>
                  <a:gd name="T7" fmla="*/ 106 h 216"/>
                  <a:gd name="T8" fmla="*/ 28 w 148"/>
                  <a:gd name="T9" fmla="*/ 106 h 216"/>
                  <a:gd name="T10" fmla="*/ 0 w 148"/>
                  <a:gd name="T11" fmla="*/ 0 h 216"/>
                  <a:gd name="T12" fmla="*/ 18 w 148"/>
                  <a:gd name="T13" fmla="*/ 117 h 216"/>
                  <a:gd name="T14" fmla="*/ 21 w 148"/>
                  <a:gd name="T15" fmla="*/ 214 h 216"/>
                  <a:gd name="T16" fmla="*/ 84 w 148"/>
                  <a:gd name="T17" fmla="*/ 216 h 216"/>
                  <a:gd name="T18" fmla="*/ 84 w 148"/>
                  <a:gd name="T19" fmla="*/ 216 h 216"/>
                  <a:gd name="T20" fmla="*/ 84 w 148"/>
                  <a:gd name="T21" fmla="*/ 216 h 216"/>
                  <a:gd name="T22" fmla="*/ 84 w 148"/>
                  <a:gd name="T23" fmla="*/ 216 h 216"/>
                  <a:gd name="T24" fmla="*/ 84 w 148"/>
                  <a:gd name="T25" fmla="*/ 216 h 216"/>
                  <a:gd name="T26" fmla="*/ 148 w 148"/>
                  <a:gd name="T27" fmla="*/ 214 h 216"/>
                  <a:gd name="T28" fmla="*/ 74 w 148"/>
                  <a:gd name="T29"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16">
                    <a:moveTo>
                      <a:pt x="74" y="188"/>
                    </a:moveTo>
                    <a:cubicBezTo>
                      <a:pt x="65" y="172"/>
                      <a:pt x="91" y="147"/>
                      <a:pt x="102" y="143"/>
                    </a:cubicBezTo>
                    <a:cubicBezTo>
                      <a:pt x="114" y="139"/>
                      <a:pt x="135" y="141"/>
                      <a:pt x="138" y="132"/>
                    </a:cubicBezTo>
                    <a:cubicBezTo>
                      <a:pt x="144" y="116"/>
                      <a:pt x="86" y="105"/>
                      <a:pt x="80" y="106"/>
                    </a:cubicBezTo>
                    <a:cubicBezTo>
                      <a:pt x="75" y="107"/>
                      <a:pt x="35" y="111"/>
                      <a:pt x="28" y="106"/>
                    </a:cubicBezTo>
                    <a:cubicBezTo>
                      <a:pt x="22" y="101"/>
                      <a:pt x="0" y="0"/>
                      <a:pt x="0" y="0"/>
                    </a:cubicBezTo>
                    <a:cubicBezTo>
                      <a:pt x="7" y="32"/>
                      <a:pt x="17" y="112"/>
                      <a:pt x="18" y="117"/>
                    </a:cubicBezTo>
                    <a:cubicBezTo>
                      <a:pt x="21" y="126"/>
                      <a:pt x="13" y="195"/>
                      <a:pt x="21" y="214"/>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148" y="214"/>
                      <a:pt x="148" y="214"/>
                      <a:pt x="148" y="214"/>
                    </a:cubicBezTo>
                    <a:cubicBezTo>
                      <a:pt x="148" y="214"/>
                      <a:pt x="80" y="198"/>
                      <a:pt x="74" y="18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9" name="Freeform 217">
                <a:extLst>
                  <a:ext uri="{FF2B5EF4-FFF2-40B4-BE49-F238E27FC236}">
                    <a16:creationId xmlns="" xmlns:a16="http://schemas.microsoft.com/office/drawing/2014/main" id="{B6229DDE-59A2-4DB4-BCD1-65B073E4252B}"/>
                  </a:ext>
                </a:extLst>
              </p:cNvPr>
              <p:cNvSpPr>
                <a:spLocks/>
              </p:cNvSpPr>
              <p:nvPr/>
            </p:nvSpPr>
            <p:spPr bwMode="auto">
              <a:xfrm>
                <a:off x="7305463" y="4244773"/>
                <a:ext cx="143397" cy="94171"/>
              </a:xfrm>
              <a:custGeom>
                <a:avLst/>
                <a:gdLst>
                  <a:gd name="T0" fmla="*/ 67 w 76"/>
                  <a:gd name="T1" fmla="*/ 19 h 50"/>
                  <a:gd name="T2" fmla="*/ 44 w 76"/>
                  <a:gd name="T3" fmla="*/ 4 h 50"/>
                  <a:gd name="T4" fmla="*/ 0 w 76"/>
                  <a:gd name="T5" fmla="*/ 25 h 50"/>
                  <a:gd name="T6" fmla="*/ 6 w 76"/>
                  <a:gd name="T7" fmla="*/ 43 h 50"/>
                  <a:gd name="T8" fmla="*/ 46 w 76"/>
                  <a:gd name="T9" fmla="*/ 49 h 50"/>
                  <a:gd name="T10" fmla="*/ 67 w 76"/>
                  <a:gd name="T11" fmla="*/ 19 h 50"/>
                </a:gdLst>
                <a:ahLst/>
                <a:cxnLst>
                  <a:cxn ang="0">
                    <a:pos x="T0" y="T1"/>
                  </a:cxn>
                  <a:cxn ang="0">
                    <a:pos x="T2" y="T3"/>
                  </a:cxn>
                  <a:cxn ang="0">
                    <a:pos x="T4" y="T5"/>
                  </a:cxn>
                  <a:cxn ang="0">
                    <a:pos x="T6" y="T7"/>
                  </a:cxn>
                  <a:cxn ang="0">
                    <a:pos x="T8" y="T9"/>
                  </a:cxn>
                  <a:cxn ang="0">
                    <a:pos x="T10" y="T11"/>
                  </a:cxn>
                </a:cxnLst>
                <a:rect l="0" t="0" r="r" b="b"/>
                <a:pathLst>
                  <a:path w="76" h="50">
                    <a:moveTo>
                      <a:pt x="67" y="19"/>
                    </a:moveTo>
                    <a:cubicBezTo>
                      <a:pt x="64" y="8"/>
                      <a:pt x="58" y="0"/>
                      <a:pt x="44" y="4"/>
                    </a:cubicBezTo>
                    <a:cubicBezTo>
                      <a:pt x="30" y="7"/>
                      <a:pt x="0" y="25"/>
                      <a:pt x="0" y="25"/>
                    </a:cubicBezTo>
                    <a:cubicBezTo>
                      <a:pt x="6" y="43"/>
                      <a:pt x="6" y="43"/>
                      <a:pt x="6" y="43"/>
                    </a:cubicBezTo>
                    <a:cubicBezTo>
                      <a:pt x="6" y="43"/>
                      <a:pt x="38" y="50"/>
                      <a:pt x="46" y="49"/>
                    </a:cubicBezTo>
                    <a:cubicBezTo>
                      <a:pt x="54" y="48"/>
                      <a:pt x="76" y="48"/>
                      <a:pt x="67" y="19"/>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0" name="Freeform 218">
                <a:extLst>
                  <a:ext uri="{FF2B5EF4-FFF2-40B4-BE49-F238E27FC236}">
                    <a16:creationId xmlns="" xmlns:a16="http://schemas.microsoft.com/office/drawing/2014/main" id="{6BA8FB57-9B54-40BE-A99C-9ADA861A70F9}"/>
                  </a:ext>
                </a:extLst>
              </p:cNvPr>
              <p:cNvSpPr>
                <a:spLocks/>
              </p:cNvSpPr>
              <p:nvPr/>
            </p:nvSpPr>
            <p:spPr bwMode="auto">
              <a:xfrm>
                <a:off x="6827115" y="4200898"/>
                <a:ext cx="251480" cy="117714"/>
              </a:xfrm>
              <a:custGeom>
                <a:avLst/>
                <a:gdLst>
                  <a:gd name="T0" fmla="*/ 2 w 133"/>
                  <a:gd name="T1" fmla="*/ 32 h 62"/>
                  <a:gd name="T2" fmla="*/ 37 w 133"/>
                  <a:gd name="T3" fmla="*/ 5 h 62"/>
                  <a:gd name="T4" fmla="*/ 131 w 133"/>
                  <a:gd name="T5" fmla="*/ 1 h 62"/>
                  <a:gd name="T6" fmla="*/ 133 w 133"/>
                  <a:gd name="T7" fmla="*/ 19 h 62"/>
                  <a:gd name="T8" fmla="*/ 69 w 133"/>
                  <a:gd name="T9" fmla="*/ 44 h 62"/>
                  <a:gd name="T10" fmla="*/ 2 w 133"/>
                  <a:gd name="T11" fmla="*/ 32 h 62"/>
                </a:gdLst>
                <a:ahLst/>
                <a:cxnLst>
                  <a:cxn ang="0">
                    <a:pos x="T0" y="T1"/>
                  </a:cxn>
                  <a:cxn ang="0">
                    <a:pos x="T2" y="T3"/>
                  </a:cxn>
                  <a:cxn ang="0">
                    <a:pos x="T4" y="T5"/>
                  </a:cxn>
                  <a:cxn ang="0">
                    <a:pos x="T6" y="T7"/>
                  </a:cxn>
                  <a:cxn ang="0">
                    <a:pos x="T8" y="T9"/>
                  </a:cxn>
                  <a:cxn ang="0">
                    <a:pos x="T10" y="T11"/>
                  </a:cxn>
                </a:cxnLst>
                <a:rect l="0" t="0" r="r" b="b"/>
                <a:pathLst>
                  <a:path w="133" h="62">
                    <a:moveTo>
                      <a:pt x="2" y="32"/>
                    </a:moveTo>
                    <a:cubicBezTo>
                      <a:pt x="0" y="21"/>
                      <a:pt x="5" y="11"/>
                      <a:pt x="37" y="5"/>
                    </a:cubicBezTo>
                    <a:cubicBezTo>
                      <a:pt x="69" y="0"/>
                      <a:pt x="131" y="1"/>
                      <a:pt x="131" y="1"/>
                    </a:cubicBezTo>
                    <a:cubicBezTo>
                      <a:pt x="133" y="19"/>
                      <a:pt x="133" y="19"/>
                      <a:pt x="133" y="19"/>
                    </a:cubicBezTo>
                    <a:cubicBezTo>
                      <a:pt x="133" y="19"/>
                      <a:pt x="86" y="41"/>
                      <a:pt x="69" y="44"/>
                    </a:cubicBezTo>
                    <a:cubicBezTo>
                      <a:pt x="52" y="48"/>
                      <a:pt x="5" y="62"/>
                      <a:pt x="2" y="32"/>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1" name="Freeform 219">
                <a:extLst>
                  <a:ext uri="{FF2B5EF4-FFF2-40B4-BE49-F238E27FC236}">
                    <a16:creationId xmlns="" xmlns:a16="http://schemas.microsoft.com/office/drawing/2014/main" id="{54D8D317-3979-4A04-80A3-B0F2FDCCFEAB}"/>
                  </a:ext>
                </a:extLst>
              </p:cNvPr>
              <p:cNvSpPr>
                <a:spLocks/>
              </p:cNvSpPr>
              <p:nvPr/>
            </p:nvSpPr>
            <p:spPr bwMode="auto">
              <a:xfrm>
                <a:off x="7046492" y="4196617"/>
                <a:ext cx="143397" cy="85610"/>
              </a:xfrm>
              <a:custGeom>
                <a:avLst/>
                <a:gdLst>
                  <a:gd name="T0" fmla="*/ 0 w 76"/>
                  <a:gd name="T1" fmla="*/ 24 h 45"/>
                  <a:gd name="T2" fmla="*/ 22 w 76"/>
                  <a:gd name="T3" fmla="*/ 32 h 45"/>
                  <a:gd name="T4" fmla="*/ 51 w 76"/>
                  <a:gd name="T5" fmla="*/ 30 h 45"/>
                  <a:gd name="T6" fmla="*/ 75 w 76"/>
                  <a:gd name="T7" fmla="*/ 40 h 45"/>
                  <a:gd name="T8" fmla="*/ 62 w 76"/>
                  <a:gd name="T9" fmla="*/ 16 h 45"/>
                  <a:gd name="T10" fmla="*/ 33 w 76"/>
                  <a:gd name="T11" fmla="*/ 0 h 45"/>
                  <a:gd name="T12" fmla="*/ 8 w 76"/>
                  <a:gd name="T13" fmla="*/ 3 h 45"/>
                  <a:gd name="T14" fmla="*/ 0 w 76"/>
                  <a:gd name="T15" fmla="*/ 2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0" y="24"/>
                    </a:moveTo>
                    <a:cubicBezTo>
                      <a:pt x="0" y="24"/>
                      <a:pt x="17" y="31"/>
                      <a:pt x="22" y="32"/>
                    </a:cubicBezTo>
                    <a:cubicBezTo>
                      <a:pt x="28" y="33"/>
                      <a:pt x="47" y="30"/>
                      <a:pt x="51" y="30"/>
                    </a:cubicBezTo>
                    <a:cubicBezTo>
                      <a:pt x="59" y="31"/>
                      <a:pt x="74" y="45"/>
                      <a:pt x="75" y="40"/>
                    </a:cubicBezTo>
                    <a:cubicBezTo>
                      <a:pt x="76" y="35"/>
                      <a:pt x="62" y="16"/>
                      <a:pt x="62" y="16"/>
                    </a:cubicBezTo>
                    <a:cubicBezTo>
                      <a:pt x="62" y="16"/>
                      <a:pt x="41" y="0"/>
                      <a:pt x="33" y="0"/>
                    </a:cubicBezTo>
                    <a:cubicBezTo>
                      <a:pt x="24" y="1"/>
                      <a:pt x="8" y="3"/>
                      <a:pt x="8" y="3"/>
                    </a:cubicBezTo>
                    <a:lnTo>
                      <a:pt x="0" y="2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2" name="Freeform 220">
                <a:extLst>
                  <a:ext uri="{FF2B5EF4-FFF2-40B4-BE49-F238E27FC236}">
                    <a16:creationId xmlns="" xmlns:a16="http://schemas.microsoft.com/office/drawing/2014/main" id="{8B5607BB-9F65-4277-B68D-AEBFA74516BF}"/>
                  </a:ext>
                </a:extLst>
              </p:cNvPr>
              <p:cNvSpPr>
                <a:spLocks/>
              </p:cNvSpPr>
              <p:nvPr/>
            </p:nvSpPr>
            <p:spPr bwMode="auto">
              <a:xfrm>
                <a:off x="7211291" y="4277947"/>
                <a:ext cx="154098" cy="55646"/>
              </a:xfrm>
              <a:custGeom>
                <a:avLst/>
                <a:gdLst>
                  <a:gd name="T0" fmla="*/ 82 w 82"/>
                  <a:gd name="T1" fmla="*/ 4 h 29"/>
                  <a:gd name="T2" fmla="*/ 58 w 82"/>
                  <a:gd name="T3" fmla="*/ 1 h 29"/>
                  <a:gd name="T4" fmla="*/ 30 w 82"/>
                  <a:gd name="T5" fmla="*/ 8 h 29"/>
                  <a:gd name="T6" fmla="*/ 0 w 82"/>
                  <a:gd name="T7" fmla="*/ 12 h 29"/>
                  <a:gd name="T8" fmla="*/ 26 w 82"/>
                  <a:gd name="T9" fmla="*/ 25 h 29"/>
                  <a:gd name="T10" fmla="*/ 54 w 82"/>
                  <a:gd name="T11" fmla="*/ 28 h 29"/>
                  <a:gd name="T12" fmla="*/ 78 w 82"/>
                  <a:gd name="T13" fmla="*/ 26 h 29"/>
                  <a:gd name="T14" fmla="*/ 82 w 82"/>
                  <a:gd name="T15" fmla="*/ 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9">
                    <a:moveTo>
                      <a:pt x="82" y="4"/>
                    </a:moveTo>
                    <a:cubicBezTo>
                      <a:pt x="82" y="4"/>
                      <a:pt x="64" y="0"/>
                      <a:pt x="58" y="1"/>
                    </a:cubicBezTo>
                    <a:cubicBezTo>
                      <a:pt x="53" y="1"/>
                      <a:pt x="34" y="7"/>
                      <a:pt x="30" y="8"/>
                    </a:cubicBezTo>
                    <a:cubicBezTo>
                      <a:pt x="23" y="9"/>
                      <a:pt x="0" y="7"/>
                      <a:pt x="0" y="12"/>
                    </a:cubicBezTo>
                    <a:cubicBezTo>
                      <a:pt x="0" y="16"/>
                      <a:pt x="26" y="25"/>
                      <a:pt x="26" y="25"/>
                    </a:cubicBezTo>
                    <a:cubicBezTo>
                      <a:pt x="26" y="25"/>
                      <a:pt x="40" y="29"/>
                      <a:pt x="54" y="28"/>
                    </a:cubicBezTo>
                    <a:cubicBezTo>
                      <a:pt x="62" y="28"/>
                      <a:pt x="78" y="26"/>
                      <a:pt x="78" y="26"/>
                    </a:cubicBezTo>
                    <a:lnTo>
                      <a:pt x="82" y="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3" name="Freeform 221">
                <a:extLst>
                  <a:ext uri="{FF2B5EF4-FFF2-40B4-BE49-F238E27FC236}">
                    <a16:creationId xmlns="" xmlns:a16="http://schemas.microsoft.com/office/drawing/2014/main" id="{881F2D04-1B9E-489F-86A5-9A3DAE96DE0F}"/>
                  </a:ext>
                </a:extLst>
              </p:cNvPr>
              <p:cNvSpPr>
                <a:spLocks/>
              </p:cNvSpPr>
              <p:nvPr/>
            </p:nvSpPr>
            <p:spPr bwMode="auto">
              <a:xfrm>
                <a:off x="7095717" y="4272597"/>
                <a:ext cx="380965" cy="17122"/>
              </a:xfrm>
              <a:custGeom>
                <a:avLst/>
                <a:gdLst>
                  <a:gd name="T0" fmla="*/ 0 w 356"/>
                  <a:gd name="T1" fmla="*/ 0 h 16"/>
                  <a:gd name="T2" fmla="*/ 224 w 356"/>
                  <a:gd name="T3" fmla="*/ 2 h 16"/>
                  <a:gd name="T4" fmla="*/ 356 w 356"/>
                  <a:gd name="T5" fmla="*/ 16 h 16"/>
                  <a:gd name="T6" fmla="*/ 100 w 356"/>
                  <a:gd name="T7" fmla="*/ 16 h 16"/>
                  <a:gd name="T8" fmla="*/ 0 w 356"/>
                  <a:gd name="T9" fmla="*/ 0 h 16"/>
                </a:gdLst>
                <a:ahLst/>
                <a:cxnLst>
                  <a:cxn ang="0">
                    <a:pos x="T0" y="T1"/>
                  </a:cxn>
                  <a:cxn ang="0">
                    <a:pos x="T2" y="T3"/>
                  </a:cxn>
                  <a:cxn ang="0">
                    <a:pos x="T4" y="T5"/>
                  </a:cxn>
                  <a:cxn ang="0">
                    <a:pos x="T6" y="T7"/>
                  </a:cxn>
                  <a:cxn ang="0">
                    <a:pos x="T8" y="T9"/>
                  </a:cxn>
                </a:cxnLst>
                <a:rect l="0" t="0" r="r" b="b"/>
                <a:pathLst>
                  <a:path w="356" h="16">
                    <a:moveTo>
                      <a:pt x="0" y="0"/>
                    </a:moveTo>
                    <a:lnTo>
                      <a:pt x="224" y="2"/>
                    </a:lnTo>
                    <a:lnTo>
                      <a:pt x="356" y="16"/>
                    </a:lnTo>
                    <a:lnTo>
                      <a:pt x="100" y="16"/>
                    </a:lnTo>
                    <a:lnTo>
                      <a:pt x="0"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4" name="Freeform 222">
                <a:extLst>
                  <a:ext uri="{FF2B5EF4-FFF2-40B4-BE49-F238E27FC236}">
                    <a16:creationId xmlns="" xmlns:a16="http://schemas.microsoft.com/office/drawing/2014/main" id="{982119A5-4BA3-4D0A-8FD1-AC109C0458FB}"/>
                  </a:ext>
                </a:extLst>
              </p:cNvPr>
              <p:cNvSpPr>
                <a:spLocks/>
              </p:cNvSpPr>
              <p:nvPr/>
            </p:nvSpPr>
            <p:spPr bwMode="auto">
              <a:xfrm>
                <a:off x="7202730" y="4077833"/>
                <a:ext cx="312477" cy="211885"/>
              </a:xfrm>
              <a:custGeom>
                <a:avLst/>
                <a:gdLst>
                  <a:gd name="T0" fmla="*/ 0 w 292"/>
                  <a:gd name="T1" fmla="*/ 198 h 198"/>
                  <a:gd name="T2" fmla="*/ 264 w 292"/>
                  <a:gd name="T3" fmla="*/ 198 h 198"/>
                  <a:gd name="T4" fmla="*/ 292 w 292"/>
                  <a:gd name="T5" fmla="*/ 0 h 198"/>
                  <a:gd name="T6" fmla="*/ 30 w 292"/>
                  <a:gd name="T7" fmla="*/ 0 h 198"/>
                  <a:gd name="T8" fmla="*/ 0 w 292"/>
                  <a:gd name="T9" fmla="*/ 198 h 198"/>
                </a:gdLst>
                <a:ahLst/>
                <a:cxnLst>
                  <a:cxn ang="0">
                    <a:pos x="T0" y="T1"/>
                  </a:cxn>
                  <a:cxn ang="0">
                    <a:pos x="T2" y="T3"/>
                  </a:cxn>
                  <a:cxn ang="0">
                    <a:pos x="T4" y="T5"/>
                  </a:cxn>
                  <a:cxn ang="0">
                    <a:pos x="T6" y="T7"/>
                  </a:cxn>
                  <a:cxn ang="0">
                    <a:pos x="T8" y="T9"/>
                  </a:cxn>
                </a:cxnLst>
                <a:rect l="0" t="0" r="r" b="b"/>
                <a:pathLst>
                  <a:path w="292" h="198">
                    <a:moveTo>
                      <a:pt x="0" y="198"/>
                    </a:moveTo>
                    <a:lnTo>
                      <a:pt x="264" y="198"/>
                    </a:lnTo>
                    <a:lnTo>
                      <a:pt x="292" y="0"/>
                    </a:lnTo>
                    <a:lnTo>
                      <a:pt x="30" y="0"/>
                    </a:lnTo>
                    <a:lnTo>
                      <a:pt x="0" y="198"/>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5" name="Freeform 223">
                <a:extLst>
                  <a:ext uri="{FF2B5EF4-FFF2-40B4-BE49-F238E27FC236}">
                    <a16:creationId xmlns="" xmlns:a16="http://schemas.microsoft.com/office/drawing/2014/main" id="{E916AC4E-6B64-4407-962F-8F2B56F59346}"/>
                  </a:ext>
                </a:extLst>
              </p:cNvPr>
              <p:cNvSpPr>
                <a:spLocks/>
              </p:cNvSpPr>
              <p:nvPr/>
            </p:nvSpPr>
            <p:spPr bwMode="auto">
              <a:xfrm>
                <a:off x="7095717" y="4272597"/>
                <a:ext cx="107013" cy="32104"/>
              </a:xfrm>
              <a:custGeom>
                <a:avLst/>
                <a:gdLst>
                  <a:gd name="T0" fmla="*/ 100 w 100"/>
                  <a:gd name="T1" fmla="*/ 30 h 30"/>
                  <a:gd name="T2" fmla="*/ 0 w 100"/>
                  <a:gd name="T3" fmla="*/ 16 h 30"/>
                  <a:gd name="T4" fmla="*/ 0 w 100"/>
                  <a:gd name="T5" fmla="*/ 0 h 30"/>
                  <a:gd name="T6" fmla="*/ 100 w 100"/>
                  <a:gd name="T7" fmla="*/ 16 h 30"/>
                  <a:gd name="T8" fmla="*/ 100 w 100"/>
                  <a:gd name="T9" fmla="*/ 30 h 30"/>
                </a:gdLst>
                <a:ahLst/>
                <a:cxnLst>
                  <a:cxn ang="0">
                    <a:pos x="T0" y="T1"/>
                  </a:cxn>
                  <a:cxn ang="0">
                    <a:pos x="T2" y="T3"/>
                  </a:cxn>
                  <a:cxn ang="0">
                    <a:pos x="T4" y="T5"/>
                  </a:cxn>
                  <a:cxn ang="0">
                    <a:pos x="T6" y="T7"/>
                  </a:cxn>
                  <a:cxn ang="0">
                    <a:pos x="T8" y="T9"/>
                  </a:cxn>
                </a:cxnLst>
                <a:rect l="0" t="0" r="r" b="b"/>
                <a:pathLst>
                  <a:path w="100" h="30">
                    <a:moveTo>
                      <a:pt x="100" y="30"/>
                    </a:moveTo>
                    <a:lnTo>
                      <a:pt x="0" y="16"/>
                    </a:lnTo>
                    <a:lnTo>
                      <a:pt x="0" y="0"/>
                    </a:lnTo>
                    <a:lnTo>
                      <a:pt x="100" y="16"/>
                    </a:lnTo>
                    <a:lnTo>
                      <a:pt x="100" y="3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6" name="Rectangle 224">
                <a:extLst>
                  <a:ext uri="{FF2B5EF4-FFF2-40B4-BE49-F238E27FC236}">
                    <a16:creationId xmlns="" xmlns:a16="http://schemas.microsoft.com/office/drawing/2014/main" id="{9E2F508D-7AEF-4CFC-A40D-7519E2C94A5D}"/>
                  </a:ext>
                </a:extLst>
              </p:cNvPr>
              <p:cNvSpPr>
                <a:spLocks noChangeArrowheads="1"/>
              </p:cNvSpPr>
              <p:nvPr/>
            </p:nvSpPr>
            <p:spPr bwMode="auto">
              <a:xfrm>
                <a:off x="7202730" y="4289718"/>
                <a:ext cx="282513" cy="14982"/>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7" name="Freeform 225">
                <a:extLst>
                  <a:ext uri="{FF2B5EF4-FFF2-40B4-BE49-F238E27FC236}">
                    <a16:creationId xmlns="" xmlns:a16="http://schemas.microsoft.com/office/drawing/2014/main" id="{91825D36-90B5-4BE2-A709-9E9AA1890F91}"/>
                  </a:ext>
                </a:extLst>
              </p:cNvPr>
              <p:cNvSpPr>
                <a:spLocks/>
              </p:cNvSpPr>
              <p:nvPr/>
            </p:nvSpPr>
            <p:spPr bwMode="auto">
              <a:xfrm>
                <a:off x="7202730" y="4077833"/>
                <a:ext cx="282513" cy="211885"/>
              </a:xfrm>
              <a:custGeom>
                <a:avLst/>
                <a:gdLst>
                  <a:gd name="T0" fmla="*/ 30 w 264"/>
                  <a:gd name="T1" fmla="*/ 0 h 198"/>
                  <a:gd name="T2" fmla="*/ 264 w 264"/>
                  <a:gd name="T3" fmla="*/ 198 h 198"/>
                  <a:gd name="T4" fmla="*/ 0 w 264"/>
                  <a:gd name="T5" fmla="*/ 198 h 198"/>
                  <a:gd name="T6" fmla="*/ 30 w 264"/>
                  <a:gd name="T7" fmla="*/ 0 h 198"/>
                </a:gdLst>
                <a:ahLst/>
                <a:cxnLst>
                  <a:cxn ang="0">
                    <a:pos x="T0" y="T1"/>
                  </a:cxn>
                  <a:cxn ang="0">
                    <a:pos x="T2" y="T3"/>
                  </a:cxn>
                  <a:cxn ang="0">
                    <a:pos x="T4" y="T5"/>
                  </a:cxn>
                  <a:cxn ang="0">
                    <a:pos x="T6" y="T7"/>
                  </a:cxn>
                </a:cxnLst>
                <a:rect l="0" t="0" r="r" b="b"/>
                <a:pathLst>
                  <a:path w="264" h="198">
                    <a:moveTo>
                      <a:pt x="30" y="0"/>
                    </a:moveTo>
                    <a:lnTo>
                      <a:pt x="264" y="198"/>
                    </a:lnTo>
                    <a:lnTo>
                      <a:pt x="0" y="198"/>
                    </a:lnTo>
                    <a:lnTo>
                      <a:pt x="30"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8" name="Freeform 226">
                <a:extLst>
                  <a:ext uri="{FF2B5EF4-FFF2-40B4-BE49-F238E27FC236}">
                    <a16:creationId xmlns="" xmlns:a16="http://schemas.microsoft.com/office/drawing/2014/main" id="{A09B20D8-0927-400C-BD94-B8605866274C}"/>
                  </a:ext>
                </a:extLst>
              </p:cNvPr>
              <p:cNvSpPr>
                <a:spLocks/>
              </p:cNvSpPr>
              <p:nvPr/>
            </p:nvSpPr>
            <p:spPr bwMode="auto">
              <a:xfrm>
                <a:off x="7241254" y="4274737"/>
                <a:ext cx="101662" cy="54576"/>
              </a:xfrm>
              <a:custGeom>
                <a:avLst/>
                <a:gdLst>
                  <a:gd name="T0" fmla="*/ 35 w 54"/>
                  <a:gd name="T1" fmla="*/ 25 h 29"/>
                  <a:gd name="T2" fmla="*/ 19 w 54"/>
                  <a:gd name="T3" fmla="*/ 17 h 29"/>
                  <a:gd name="T4" fmla="*/ 1 w 54"/>
                  <a:gd name="T5" fmla="*/ 4 h 29"/>
                  <a:gd name="T6" fmla="*/ 15 w 54"/>
                  <a:gd name="T7" fmla="*/ 3 h 29"/>
                  <a:gd name="T8" fmla="*/ 27 w 54"/>
                  <a:gd name="T9" fmla="*/ 5 h 29"/>
                  <a:gd name="T10" fmla="*/ 46 w 54"/>
                  <a:gd name="T11" fmla="*/ 5 h 29"/>
                  <a:gd name="T12" fmla="*/ 54 w 54"/>
                  <a:gd name="T13" fmla="*/ 18 h 29"/>
                  <a:gd name="T14" fmla="*/ 35 w 54"/>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9">
                    <a:moveTo>
                      <a:pt x="35" y="25"/>
                    </a:moveTo>
                    <a:cubicBezTo>
                      <a:pt x="35" y="25"/>
                      <a:pt x="19" y="20"/>
                      <a:pt x="19" y="17"/>
                    </a:cubicBezTo>
                    <a:cubicBezTo>
                      <a:pt x="18" y="14"/>
                      <a:pt x="2" y="5"/>
                      <a:pt x="1" y="4"/>
                    </a:cubicBezTo>
                    <a:cubicBezTo>
                      <a:pt x="0" y="2"/>
                      <a:pt x="9" y="0"/>
                      <a:pt x="15" y="3"/>
                    </a:cubicBezTo>
                    <a:cubicBezTo>
                      <a:pt x="21" y="5"/>
                      <a:pt x="25" y="5"/>
                      <a:pt x="27" y="5"/>
                    </a:cubicBezTo>
                    <a:cubicBezTo>
                      <a:pt x="29" y="5"/>
                      <a:pt x="39" y="1"/>
                      <a:pt x="46" y="5"/>
                    </a:cubicBezTo>
                    <a:cubicBezTo>
                      <a:pt x="54" y="8"/>
                      <a:pt x="54" y="15"/>
                      <a:pt x="54" y="18"/>
                    </a:cubicBezTo>
                    <a:cubicBezTo>
                      <a:pt x="54" y="20"/>
                      <a:pt x="40" y="29"/>
                      <a:pt x="35" y="2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9" name="Freeform 227">
                <a:extLst>
                  <a:ext uri="{FF2B5EF4-FFF2-40B4-BE49-F238E27FC236}">
                    <a16:creationId xmlns="" xmlns:a16="http://schemas.microsoft.com/office/drawing/2014/main" id="{C2102B41-D1AE-4CA4-9596-6CC8294B6917}"/>
                  </a:ext>
                </a:extLst>
              </p:cNvPr>
              <p:cNvSpPr>
                <a:spLocks/>
              </p:cNvSpPr>
              <p:nvPr/>
            </p:nvSpPr>
            <p:spPr bwMode="auto">
              <a:xfrm>
                <a:off x="7101068" y="4499464"/>
                <a:ext cx="29964" cy="200114"/>
              </a:xfrm>
              <a:custGeom>
                <a:avLst/>
                <a:gdLst>
                  <a:gd name="T0" fmla="*/ 16 w 28"/>
                  <a:gd name="T1" fmla="*/ 0 h 187"/>
                  <a:gd name="T2" fmla="*/ 28 w 28"/>
                  <a:gd name="T3" fmla="*/ 73 h 187"/>
                  <a:gd name="T4" fmla="*/ 0 w 28"/>
                  <a:gd name="T5" fmla="*/ 187 h 187"/>
                  <a:gd name="T6" fmla="*/ 16 w 28"/>
                  <a:gd name="T7" fmla="*/ 0 h 187"/>
                </a:gdLst>
                <a:ahLst/>
                <a:cxnLst>
                  <a:cxn ang="0">
                    <a:pos x="T0" y="T1"/>
                  </a:cxn>
                  <a:cxn ang="0">
                    <a:pos x="T2" y="T3"/>
                  </a:cxn>
                  <a:cxn ang="0">
                    <a:pos x="T4" y="T5"/>
                  </a:cxn>
                  <a:cxn ang="0">
                    <a:pos x="T6" y="T7"/>
                  </a:cxn>
                </a:cxnLst>
                <a:rect l="0" t="0" r="r" b="b"/>
                <a:pathLst>
                  <a:path w="28" h="187">
                    <a:moveTo>
                      <a:pt x="16" y="0"/>
                    </a:moveTo>
                    <a:lnTo>
                      <a:pt x="28" y="73"/>
                    </a:lnTo>
                    <a:lnTo>
                      <a:pt x="0" y="187"/>
                    </a:lnTo>
                    <a:lnTo>
                      <a:pt x="16" y="0"/>
                    </a:lnTo>
                    <a:close/>
                  </a:path>
                </a:pathLst>
              </a:custGeom>
              <a:solidFill>
                <a:srgbClr val="641F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175" name="Group 174">
                <a:extLst>
                  <a:ext uri="{FF2B5EF4-FFF2-40B4-BE49-F238E27FC236}">
                    <a16:creationId xmlns="" xmlns:a16="http://schemas.microsoft.com/office/drawing/2014/main" id="{84832D4E-E219-4627-B276-981CBBD25E96}"/>
                  </a:ext>
                </a:extLst>
              </p:cNvPr>
              <p:cNvGrpSpPr/>
              <p:nvPr/>
            </p:nvGrpSpPr>
            <p:grpSpPr>
              <a:xfrm flipH="1">
                <a:off x="3628149" y="2140988"/>
                <a:ext cx="2590598" cy="1453147"/>
                <a:chOff x="7451182" y="2140988"/>
                <a:chExt cx="2590598" cy="1453147"/>
              </a:xfrm>
            </p:grpSpPr>
            <p:sp>
              <p:nvSpPr>
                <p:cNvPr id="8" name="Freeform 6">
                  <a:extLst>
                    <a:ext uri="{FF2B5EF4-FFF2-40B4-BE49-F238E27FC236}">
                      <a16:creationId xmlns="" xmlns:a16="http://schemas.microsoft.com/office/drawing/2014/main" id="{2C66DEB5-4E8A-475A-A653-5AC01FCFB2AA}"/>
                    </a:ext>
                  </a:extLst>
                </p:cNvPr>
                <p:cNvSpPr>
                  <a:spLocks/>
                </p:cNvSpPr>
                <p:nvPr/>
              </p:nvSpPr>
              <p:spPr bwMode="auto">
                <a:xfrm>
                  <a:off x="8798291" y="3062282"/>
                  <a:ext cx="49226" cy="41735"/>
                </a:xfrm>
                <a:custGeom>
                  <a:avLst/>
                  <a:gdLst>
                    <a:gd name="T0" fmla="*/ 22 w 26"/>
                    <a:gd name="T1" fmla="*/ 4 h 22"/>
                    <a:gd name="T2" fmla="*/ 21 w 26"/>
                    <a:gd name="T3" fmla="*/ 18 h 22"/>
                    <a:gd name="T4" fmla="*/ 4 w 26"/>
                    <a:gd name="T5" fmla="*/ 17 h 22"/>
                    <a:gd name="T6" fmla="*/ 6 w 26"/>
                    <a:gd name="T7" fmla="*/ 3 h 22"/>
                    <a:gd name="T8" fmla="*/ 22 w 26"/>
                    <a:gd name="T9" fmla="*/ 4 h 22"/>
                  </a:gdLst>
                  <a:ahLst/>
                  <a:cxnLst>
                    <a:cxn ang="0">
                      <a:pos x="T0" y="T1"/>
                    </a:cxn>
                    <a:cxn ang="0">
                      <a:pos x="T2" y="T3"/>
                    </a:cxn>
                    <a:cxn ang="0">
                      <a:pos x="T4" y="T5"/>
                    </a:cxn>
                    <a:cxn ang="0">
                      <a:pos x="T6" y="T7"/>
                    </a:cxn>
                    <a:cxn ang="0">
                      <a:pos x="T8" y="T9"/>
                    </a:cxn>
                  </a:cxnLst>
                  <a:rect l="0" t="0" r="r" b="b"/>
                  <a:pathLst>
                    <a:path w="26" h="22">
                      <a:moveTo>
                        <a:pt x="22" y="4"/>
                      </a:moveTo>
                      <a:cubicBezTo>
                        <a:pt x="26" y="8"/>
                        <a:pt x="26" y="15"/>
                        <a:pt x="21" y="18"/>
                      </a:cubicBezTo>
                      <a:cubicBezTo>
                        <a:pt x="16" y="22"/>
                        <a:pt x="9" y="21"/>
                        <a:pt x="4" y="17"/>
                      </a:cubicBezTo>
                      <a:cubicBezTo>
                        <a:pt x="0" y="13"/>
                        <a:pt x="1" y="7"/>
                        <a:pt x="6" y="3"/>
                      </a:cubicBezTo>
                      <a:cubicBezTo>
                        <a:pt x="11" y="0"/>
                        <a:pt x="18" y="0"/>
                        <a:pt x="22"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Freeform 12">
                  <a:extLst>
                    <a:ext uri="{FF2B5EF4-FFF2-40B4-BE49-F238E27FC236}">
                      <a16:creationId xmlns="" xmlns:a16="http://schemas.microsoft.com/office/drawing/2014/main" id="{14ABF863-FBD7-4C17-BDF1-C31677E076E5}"/>
                    </a:ext>
                  </a:extLst>
                </p:cNvPr>
                <p:cNvSpPr>
                  <a:spLocks/>
                </p:cNvSpPr>
                <p:nvPr/>
              </p:nvSpPr>
              <p:spPr bwMode="auto">
                <a:xfrm>
                  <a:off x="8083446" y="3145752"/>
                  <a:ext cx="47085" cy="39594"/>
                </a:xfrm>
                <a:custGeom>
                  <a:avLst/>
                  <a:gdLst>
                    <a:gd name="T0" fmla="*/ 24 w 25"/>
                    <a:gd name="T1" fmla="*/ 10 h 21"/>
                    <a:gd name="T2" fmla="*/ 13 w 25"/>
                    <a:gd name="T3" fmla="*/ 20 h 21"/>
                    <a:gd name="T4" fmla="*/ 1 w 25"/>
                    <a:gd name="T5" fmla="*/ 11 h 21"/>
                    <a:gd name="T6" fmla="*/ 11 w 25"/>
                    <a:gd name="T7" fmla="*/ 1 h 21"/>
                    <a:gd name="T8" fmla="*/ 24 w 25"/>
                    <a:gd name="T9" fmla="*/ 10 h 21"/>
                  </a:gdLst>
                  <a:ahLst/>
                  <a:cxnLst>
                    <a:cxn ang="0">
                      <a:pos x="T0" y="T1"/>
                    </a:cxn>
                    <a:cxn ang="0">
                      <a:pos x="T2" y="T3"/>
                    </a:cxn>
                    <a:cxn ang="0">
                      <a:pos x="T4" y="T5"/>
                    </a:cxn>
                    <a:cxn ang="0">
                      <a:pos x="T6" y="T7"/>
                    </a:cxn>
                    <a:cxn ang="0">
                      <a:pos x="T8" y="T9"/>
                    </a:cxn>
                  </a:cxnLst>
                  <a:rect l="0" t="0" r="r" b="b"/>
                  <a:pathLst>
                    <a:path w="25" h="21">
                      <a:moveTo>
                        <a:pt x="24" y="10"/>
                      </a:moveTo>
                      <a:cubicBezTo>
                        <a:pt x="25" y="15"/>
                        <a:pt x="20" y="20"/>
                        <a:pt x="13" y="20"/>
                      </a:cubicBezTo>
                      <a:cubicBezTo>
                        <a:pt x="7" y="21"/>
                        <a:pt x="1" y="17"/>
                        <a:pt x="1" y="11"/>
                      </a:cubicBezTo>
                      <a:cubicBezTo>
                        <a:pt x="0" y="6"/>
                        <a:pt x="5" y="1"/>
                        <a:pt x="11" y="1"/>
                      </a:cubicBezTo>
                      <a:cubicBezTo>
                        <a:pt x="18" y="0"/>
                        <a:pt x="24"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 name="Freeform 13">
                  <a:extLst>
                    <a:ext uri="{FF2B5EF4-FFF2-40B4-BE49-F238E27FC236}">
                      <a16:creationId xmlns="" xmlns:a16="http://schemas.microsoft.com/office/drawing/2014/main" id="{53B9E12C-F23B-4740-94BC-2AC0619CF9BD}"/>
                    </a:ext>
                  </a:extLst>
                </p:cNvPr>
                <p:cNvSpPr>
                  <a:spLocks/>
                </p:cNvSpPr>
                <p:nvPr/>
              </p:nvSpPr>
              <p:spPr bwMode="auto">
                <a:xfrm>
                  <a:off x="8060973" y="2977742"/>
                  <a:ext cx="49226" cy="41735"/>
                </a:xfrm>
                <a:custGeom>
                  <a:avLst/>
                  <a:gdLst>
                    <a:gd name="T0" fmla="*/ 22 w 26"/>
                    <a:gd name="T1" fmla="*/ 5 h 22"/>
                    <a:gd name="T2" fmla="*/ 20 w 26"/>
                    <a:gd name="T3" fmla="*/ 19 h 22"/>
                    <a:gd name="T4" fmla="*/ 4 w 26"/>
                    <a:gd name="T5" fmla="*/ 18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0" y="19"/>
                      </a:cubicBezTo>
                      <a:cubicBezTo>
                        <a:pt x="15" y="22"/>
                        <a:pt x="8" y="22"/>
                        <a:pt x="4" y="18"/>
                      </a:cubicBezTo>
                      <a:cubicBezTo>
                        <a:pt x="0" y="14"/>
                        <a:pt x="0" y="7"/>
                        <a:pt x="5" y="4"/>
                      </a:cubicBezTo>
                      <a:cubicBezTo>
                        <a:pt x="10" y="0"/>
                        <a:pt x="17"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 name="Freeform 15">
                  <a:extLst>
                    <a:ext uri="{FF2B5EF4-FFF2-40B4-BE49-F238E27FC236}">
                      <a16:creationId xmlns="" xmlns:a16="http://schemas.microsoft.com/office/drawing/2014/main" id="{EBFC4B63-7042-4618-BAEC-EF66F549F9F2}"/>
                    </a:ext>
                  </a:extLst>
                </p:cNvPr>
                <p:cNvSpPr>
                  <a:spLocks/>
                </p:cNvSpPr>
                <p:nvPr/>
              </p:nvSpPr>
              <p:spPr bwMode="auto">
                <a:xfrm>
                  <a:off x="8581055" y="2913534"/>
                  <a:ext cx="49226" cy="41735"/>
                </a:xfrm>
                <a:custGeom>
                  <a:avLst/>
                  <a:gdLst>
                    <a:gd name="T0" fmla="*/ 21 w 26"/>
                    <a:gd name="T1" fmla="*/ 4 h 22"/>
                    <a:gd name="T2" fmla="*/ 20 w 26"/>
                    <a:gd name="T3" fmla="*/ 18 h 22"/>
                    <a:gd name="T4" fmla="*/ 4 w 26"/>
                    <a:gd name="T5" fmla="*/ 17 h 22"/>
                    <a:gd name="T6" fmla="*/ 5 w 26"/>
                    <a:gd name="T7" fmla="*/ 3 h 22"/>
                    <a:gd name="T8" fmla="*/ 21 w 26"/>
                    <a:gd name="T9" fmla="*/ 4 h 22"/>
                  </a:gdLst>
                  <a:ahLst/>
                  <a:cxnLst>
                    <a:cxn ang="0">
                      <a:pos x="T0" y="T1"/>
                    </a:cxn>
                    <a:cxn ang="0">
                      <a:pos x="T2" y="T3"/>
                    </a:cxn>
                    <a:cxn ang="0">
                      <a:pos x="T4" y="T5"/>
                    </a:cxn>
                    <a:cxn ang="0">
                      <a:pos x="T6" y="T7"/>
                    </a:cxn>
                    <a:cxn ang="0">
                      <a:pos x="T8" y="T9"/>
                    </a:cxn>
                  </a:cxnLst>
                  <a:rect l="0" t="0" r="r" b="b"/>
                  <a:pathLst>
                    <a:path w="26" h="22">
                      <a:moveTo>
                        <a:pt x="21" y="4"/>
                      </a:moveTo>
                      <a:cubicBezTo>
                        <a:pt x="26" y="8"/>
                        <a:pt x="25" y="15"/>
                        <a:pt x="20" y="18"/>
                      </a:cubicBezTo>
                      <a:cubicBezTo>
                        <a:pt x="15" y="22"/>
                        <a:pt x="8" y="21"/>
                        <a:pt x="4" y="17"/>
                      </a:cubicBezTo>
                      <a:cubicBezTo>
                        <a:pt x="0" y="13"/>
                        <a:pt x="0" y="7"/>
                        <a:pt x="5" y="3"/>
                      </a:cubicBezTo>
                      <a:cubicBezTo>
                        <a:pt x="10" y="0"/>
                        <a:pt x="17" y="0"/>
                        <a:pt x="21"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 name="Freeform 16">
                  <a:extLst>
                    <a:ext uri="{FF2B5EF4-FFF2-40B4-BE49-F238E27FC236}">
                      <a16:creationId xmlns="" xmlns:a16="http://schemas.microsoft.com/office/drawing/2014/main" id="{1C4F4974-3569-47BD-85BC-D5B6A453789B}"/>
                    </a:ext>
                  </a:extLst>
                </p:cNvPr>
                <p:cNvSpPr>
                  <a:spLocks/>
                </p:cNvSpPr>
                <p:nvPr/>
              </p:nvSpPr>
              <p:spPr bwMode="auto">
                <a:xfrm>
                  <a:off x="8475113" y="2681317"/>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6"/>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 name="Freeform 17">
                  <a:extLst>
                    <a:ext uri="{FF2B5EF4-FFF2-40B4-BE49-F238E27FC236}">
                      <a16:creationId xmlns="" xmlns:a16="http://schemas.microsoft.com/office/drawing/2014/main" id="{CD3EF6F8-AD7E-4EBA-B7EC-BBF742FB8F2F}"/>
                    </a:ext>
                  </a:extLst>
                </p:cNvPr>
                <p:cNvSpPr>
                  <a:spLocks/>
                </p:cNvSpPr>
                <p:nvPr/>
              </p:nvSpPr>
              <p:spPr bwMode="auto">
                <a:xfrm>
                  <a:off x="8800432" y="2489763"/>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5"/>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Freeform 18">
                  <a:extLst>
                    <a:ext uri="{FF2B5EF4-FFF2-40B4-BE49-F238E27FC236}">
                      <a16:creationId xmlns="" xmlns:a16="http://schemas.microsoft.com/office/drawing/2014/main" id="{2D1CD8C0-3ED0-4E02-A05F-5CE20F131250}"/>
                    </a:ext>
                  </a:extLst>
                </p:cNvPr>
                <p:cNvSpPr>
                  <a:spLocks/>
                </p:cNvSpPr>
                <p:nvPr/>
              </p:nvSpPr>
              <p:spPr bwMode="auto">
                <a:xfrm>
                  <a:off x="9074384" y="2595706"/>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4"/>
                        <a:pt x="1" y="7"/>
                        <a:pt x="6" y="4"/>
                      </a:cubicBezTo>
                      <a:cubicBezTo>
                        <a:pt x="11"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Freeform 19">
                  <a:extLst>
                    <a:ext uri="{FF2B5EF4-FFF2-40B4-BE49-F238E27FC236}">
                      <a16:creationId xmlns="" xmlns:a16="http://schemas.microsoft.com/office/drawing/2014/main" id="{E7EF2C32-CE40-4AC1-8781-D647CDE45026}"/>
                    </a:ext>
                  </a:extLst>
                </p:cNvPr>
                <p:cNvSpPr>
                  <a:spLocks/>
                </p:cNvSpPr>
                <p:nvPr/>
              </p:nvSpPr>
              <p:spPr bwMode="auto">
                <a:xfrm>
                  <a:off x="9435017" y="2822573"/>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8" y="21"/>
                        <a:pt x="4" y="17"/>
                      </a:cubicBezTo>
                      <a:cubicBezTo>
                        <a:pt x="0" y="13"/>
                        <a:pt x="1"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Freeform 21">
                  <a:extLst>
                    <a:ext uri="{FF2B5EF4-FFF2-40B4-BE49-F238E27FC236}">
                      <a16:creationId xmlns="" xmlns:a16="http://schemas.microsoft.com/office/drawing/2014/main" id="{34063831-78DA-4F3C-B300-DBBC2AF2EEA5}"/>
                    </a:ext>
                  </a:extLst>
                </p:cNvPr>
                <p:cNvSpPr>
                  <a:spLocks/>
                </p:cNvSpPr>
                <p:nvPr/>
              </p:nvSpPr>
              <p:spPr bwMode="auto">
                <a:xfrm>
                  <a:off x="8648474" y="2194408"/>
                  <a:ext cx="47085" cy="38524"/>
                </a:xfrm>
                <a:custGeom>
                  <a:avLst/>
                  <a:gdLst>
                    <a:gd name="T0" fmla="*/ 24 w 25"/>
                    <a:gd name="T1" fmla="*/ 9 h 20"/>
                    <a:gd name="T2" fmla="*/ 14 w 25"/>
                    <a:gd name="T3" fmla="*/ 20 h 20"/>
                    <a:gd name="T4" fmla="*/ 1 w 25"/>
                    <a:gd name="T5" fmla="*/ 11 h 20"/>
                    <a:gd name="T6" fmla="*/ 12 w 25"/>
                    <a:gd name="T7" fmla="*/ 0 h 20"/>
                    <a:gd name="T8" fmla="*/ 24 w 25"/>
                    <a:gd name="T9" fmla="*/ 9 h 20"/>
                  </a:gdLst>
                  <a:ahLst/>
                  <a:cxnLst>
                    <a:cxn ang="0">
                      <a:pos x="T0" y="T1"/>
                    </a:cxn>
                    <a:cxn ang="0">
                      <a:pos x="T2" y="T3"/>
                    </a:cxn>
                    <a:cxn ang="0">
                      <a:pos x="T4" y="T5"/>
                    </a:cxn>
                    <a:cxn ang="0">
                      <a:pos x="T6" y="T7"/>
                    </a:cxn>
                    <a:cxn ang="0">
                      <a:pos x="T8" y="T9"/>
                    </a:cxn>
                  </a:cxnLst>
                  <a:rect l="0" t="0" r="r" b="b"/>
                  <a:pathLst>
                    <a:path w="25" h="20">
                      <a:moveTo>
                        <a:pt x="24" y="9"/>
                      </a:moveTo>
                      <a:cubicBezTo>
                        <a:pt x="25" y="14"/>
                        <a:pt x="20" y="19"/>
                        <a:pt x="14" y="20"/>
                      </a:cubicBezTo>
                      <a:cubicBezTo>
                        <a:pt x="7" y="20"/>
                        <a:pt x="2" y="16"/>
                        <a:pt x="1" y="11"/>
                      </a:cubicBezTo>
                      <a:cubicBezTo>
                        <a:pt x="0" y="5"/>
                        <a:pt x="5" y="1"/>
                        <a:pt x="12" y="0"/>
                      </a:cubicBezTo>
                      <a:cubicBezTo>
                        <a:pt x="18" y="0"/>
                        <a:pt x="24"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8" name="Freeform 22">
                  <a:extLst>
                    <a:ext uri="{FF2B5EF4-FFF2-40B4-BE49-F238E27FC236}">
                      <a16:creationId xmlns="" xmlns:a16="http://schemas.microsoft.com/office/drawing/2014/main" id="{678AF515-A0B5-430D-876F-76268C30BC00}"/>
                    </a:ext>
                  </a:extLst>
                </p:cNvPr>
                <p:cNvSpPr>
                  <a:spLocks/>
                </p:cNvSpPr>
                <p:nvPr/>
              </p:nvSpPr>
              <p:spPr bwMode="auto">
                <a:xfrm>
                  <a:off x="9992554" y="2376330"/>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3"/>
                        <a:pt x="1" y="7"/>
                        <a:pt x="6"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23">
                  <a:extLst>
                    <a:ext uri="{FF2B5EF4-FFF2-40B4-BE49-F238E27FC236}">
                      <a16:creationId xmlns="" xmlns:a16="http://schemas.microsoft.com/office/drawing/2014/main" id="{C450DF6C-5D91-4DEE-B15D-544A5EA69965}"/>
                    </a:ext>
                  </a:extLst>
                </p:cNvPr>
                <p:cNvSpPr>
                  <a:spLocks/>
                </p:cNvSpPr>
                <p:nvPr/>
              </p:nvSpPr>
              <p:spPr bwMode="auto">
                <a:xfrm>
                  <a:off x="8906870" y="2140988"/>
                  <a:ext cx="46015" cy="39594"/>
                </a:xfrm>
                <a:custGeom>
                  <a:avLst/>
                  <a:gdLst>
                    <a:gd name="T0" fmla="*/ 24 w 24"/>
                    <a:gd name="T1" fmla="*/ 10 h 21"/>
                    <a:gd name="T2" fmla="*/ 13 w 24"/>
                    <a:gd name="T3" fmla="*/ 20 h 21"/>
                    <a:gd name="T4" fmla="*/ 0 w 24"/>
                    <a:gd name="T5" fmla="*/ 11 h 21"/>
                    <a:gd name="T6" fmla="*/ 11 w 24"/>
                    <a:gd name="T7" fmla="*/ 1 h 21"/>
                    <a:gd name="T8" fmla="*/ 24 w 24"/>
                    <a:gd name="T9" fmla="*/ 10 h 21"/>
                  </a:gdLst>
                  <a:ahLst/>
                  <a:cxnLst>
                    <a:cxn ang="0">
                      <a:pos x="T0" y="T1"/>
                    </a:cxn>
                    <a:cxn ang="0">
                      <a:pos x="T2" y="T3"/>
                    </a:cxn>
                    <a:cxn ang="0">
                      <a:pos x="T4" y="T5"/>
                    </a:cxn>
                    <a:cxn ang="0">
                      <a:pos x="T6" y="T7"/>
                    </a:cxn>
                    <a:cxn ang="0">
                      <a:pos x="T8" y="T9"/>
                    </a:cxn>
                  </a:cxnLst>
                  <a:rect l="0" t="0" r="r" b="b"/>
                  <a:pathLst>
                    <a:path w="24" h="21">
                      <a:moveTo>
                        <a:pt x="24" y="10"/>
                      </a:moveTo>
                      <a:cubicBezTo>
                        <a:pt x="24" y="15"/>
                        <a:pt x="19" y="20"/>
                        <a:pt x="13" y="20"/>
                      </a:cubicBezTo>
                      <a:cubicBezTo>
                        <a:pt x="7" y="21"/>
                        <a:pt x="1" y="17"/>
                        <a:pt x="0" y="11"/>
                      </a:cubicBezTo>
                      <a:cubicBezTo>
                        <a:pt x="0" y="6"/>
                        <a:pt x="5" y="1"/>
                        <a:pt x="11" y="1"/>
                      </a:cubicBezTo>
                      <a:cubicBezTo>
                        <a:pt x="18" y="0"/>
                        <a:pt x="23"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1" name="Oval 118">
                  <a:extLst>
                    <a:ext uri="{FF2B5EF4-FFF2-40B4-BE49-F238E27FC236}">
                      <a16:creationId xmlns="" xmlns:a16="http://schemas.microsoft.com/office/drawing/2014/main" id="{4805D6EA-31DA-40FF-8535-7527DEB6412D}"/>
                    </a:ext>
                  </a:extLst>
                </p:cNvPr>
                <p:cNvSpPr>
                  <a:spLocks noChangeArrowheads="1"/>
                </p:cNvSpPr>
                <p:nvPr/>
              </p:nvSpPr>
              <p:spPr bwMode="auto">
                <a:xfrm>
                  <a:off x="7961451" y="2824714"/>
                  <a:ext cx="40664" cy="4173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2" name="Freeform 119">
                  <a:extLst>
                    <a:ext uri="{FF2B5EF4-FFF2-40B4-BE49-F238E27FC236}">
                      <a16:creationId xmlns="" xmlns:a16="http://schemas.microsoft.com/office/drawing/2014/main" id="{28B77C4A-3258-4C32-A798-6C918F2845F5}"/>
                    </a:ext>
                  </a:extLst>
                </p:cNvPr>
                <p:cNvSpPr>
                  <a:spLocks/>
                </p:cNvSpPr>
                <p:nvPr/>
              </p:nvSpPr>
              <p:spPr bwMode="auto">
                <a:xfrm>
                  <a:off x="7947539" y="2297141"/>
                  <a:ext cx="93101" cy="92031"/>
                </a:xfrm>
                <a:custGeom>
                  <a:avLst/>
                  <a:gdLst>
                    <a:gd name="T0" fmla="*/ 43 w 49"/>
                    <a:gd name="T1" fmla="*/ 18 h 49"/>
                    <a:gd name="T2" fmla="*/ 31 w 49"/>
                    <a:gd name="T3" fmla="*/ 18 h 49"/>
                    <a:gd name="T4" fmla="*/ 31 w 49"/>
                    <a:gd name="T5" fmla="*/ 7 h 49"/>
                    <a:gd name="T6" fmla="*/ 25 w 49"/>
                    <a:gd name="T7" fmla="*/ 0 h 49"/>
                    <a:gd name="T8" fmla="*/ 19 w 49"/>
                    <a:gd name="T9" fmla="*/ 7 h 49"/>
                    <a:gd name="T10" fmla="*/ 19 w 49"/>
                    <a:gd name="T11" fmla="*/ 18 h 49"/>
                    <a:gd name="T12" fmla="*/ 7 w 49"/>
                    <a:gd name="T13" fmla="*/ 18 h 49"/>
                    <a:gd name="T14" fmla="*/ 0 w 49"/>
                    <a:gd name="T15" fmla="*/ 25 h 49"/>
                    <a:gd name="T16" fmla="*/ 7 w 49"/>
                    <a:gd name="T17" fmla="*/ 31 h 49"/>
                    <a:gd name="T18" fmla="*/ 19 w 49"/>
                    <a:gd name="T19" fmla="*/ 31 h 49"/>
                    <a:gd name="T20" fmla="*/ 19 w 49"/>
                    <a:gd name="T21" fmla="*/ 43 h 49"/>
                    <a:gd name="T22" fmla="*/ 25 w 49"/>
                    <a:gd name="T23" fmla="*/ 49 h 49"/>
                    <a:gd name="T24" fmla="*/ 31 w 49"/>
                    <a:gd name="T25" fmla="*/ 43 h 49"/>
                    <a:gd name="T26" fmla="*/ 31 w 49"/>
                    <a:gd name="T27" fmla="*/ 31 h 49"/>
                    <a:gd name="T28" fmla="*/ 43 w 49"/>
                    <a:gd name="T29" fmla="*/ 31 h 49"/>
                    <a:gd name="T30" fmla="*/ 49 w 49"/>
                    <a:gd name="T31" fmla="*/ 25 h 49"/>
                    <a:gd name="T32" fmla="*/ 43 w 49"/>
                    <a:gd name="T3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43" y="18"/>
                      </a:moveTo>
                      <a:cubicBezTo>
                        <a:pt x="31" y="18"/>
                        <a:pt x="31" y="18"/>
                        <a:pt x="31" y="18"/>
                      </a:cubicBezTo>
                      <a:cubicBezTo>
                        <a:pt x="31" y="7"/>
                        <a:pt x="31" y="7"/>
                        <a:pt x="31" y="7"/>
                      </a:cubicBezTo>
                      <a:cubicBezTo>
                        <a:pt x="31" y="3"/>
                        <a:pt x="28" y="0"/>
                        <a:pt x="25" y="0"/>
                      </a:cubicBezTo>
                      <a:cubicBezTo>
                        <a:pt x="21" y="0"/>
                        <a:pt x="19" y="3"/>
                        <a:pt x="19" y="7"/>
                      </a:cubicBezTo>
                      <a:cubicBezTo>
                        <a:pt x="19" y="18"/>
                        <a:pt x="19" y="18"/>
                        <a:pt x="19" y="18"/>
                      </a:cubicBezTo>
                      <a:cubicBezTo>
                        <a:pt x="7" y="18"/>
                        <a:pt x="7" y="18"/>
                        <a:pt x="7" y="18"/>
                      </a:cubicBezTo>
                      <a:cubicBezTo>
                        <a:pt x="3" y="18"/>
                        <a:pt x="0" y="21"/>
                        <a:pt x="0" y="25"/>
                      </a:cubicBezTo>
                      <a:cubicBezTo>
                        <a:pt x="0" y="28"/>
                        <a:pt x="3" y="31"/>
                        <a:pt x="7" y="31"/>
                      </a:cubicBezTo>
                      <a:cubicBezTo>
                        <a:pt x="19" y="31"/>
                        <a:pt x="19" y="31"/>
                        <a:pt x="19" y="31"/>
                      </a:cubicBezTo>
                      <a:cubicBezTo>
                        <a:pt x="19" y="43"/>
                        <a:pt x="19" y="43"/>
                        <a:pt x="19" y="43"/>
                      </a:cubicBezTo>
                      <a:cubicBezTo>
                        <a:pt x="19" y="46"/>
                        <a:pt x="21" y="49"/>
                        <a:pt x="25" y="49"/>
                      </a:cubicBezTo>
                      <a:cubicBezTo>
                        <a:pt x="28" y="49"/>
                        <a:pt x="31" y="46"/>
                        <a:pt x="31" y="43"/>
                      </a:cubicBezTo>
                      <a:cubicBezTo>
                        <a:pt x="31" y="31"/>
                        <a:pt x="31" y="31"/>
                        <a:pt x="31" y="31"/>
                      </a:cubicBezTo>
                      <a:cubicBezTo>
                        <a:pt x="43" y="31"/>
                        <a:pt x="43" y="31"/>
                        <a:pt x="43" y="31"/>
                      </a:cubicBezTo>
                      <a:cubicBezTo>
                        <a:pt x="46" y="31"/>
                        <a:pt x="49" y="28"/>
                        <a:pt x="49" y="25"/>
                      </a:cubicBezTo>
                      <a:cubicBezTo>
                        <a:pt x="49" y="21"/>
                        <a:pt x="46" y="18"/>
                        <a:pt x="43" y="18"/>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7" name="Oval 124">
                  <a:extLst>
                    <a:ext uri="{FF2B5EF4-FFF2-40B4-BE49-F238E27FC236}">
                      <a16:creationId xmlns="" xmlns:a16="http://schemas.microsoft.com/office/drawing/2014/main" id="{B25F6613-CA96-4311-868A-BA5592FC3D1D}"/>
                    </a:ext>
                  </a:extLst>
                </p:cNvPr>
                <p:cNvSpPr>
                  <a:spLocks noChangeArrowheads="1"/>
                </p:cNvSpPr>
                <p:nvPr/>
              </p:nvSpPr>
              <p:spPr bwMode="auto">
                <a:xfrm>
                  <a:off x="8214001" y="2206180"/>
                  <a:ext cx="37455" cy="3745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8" name="Freeform 125">
                  <a:extLst>
                    <a:ext uri="{FF2B5EF4-FFF2-40B4-BE49-F238E27FC236}">
                      <a16:creationId xmlns="" xmlns:a16="http://schemas.microsoft.com/office/drawing/2014/main" id="{BC4D4496-B91F-459E-9F8C-7CA7754E5748}"/>
                    </a:ext>
                  </a:extLst>
                </p:cNvPr>
                <p:cNvSpPr>
                  <a:spLocks noEditPoints="1"/>
                </p:cNvSpPr>
                <p:nvPr/>
              </p:nvSpPr>
              <p:spPr bwMode="auto">
                <a:xfrm>
                  <a:off x="8374520" y="2820433"/>
                  <a:ext cx="41735" cy="39594"/>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5 h 21"/>
                    <a:gd name="T12" fmla="*/ 6 w 22"/>
                    <a:gd name="T13" fmla="*/ 11 h 21"/>
                    <a:gd name="T14" fmla="*/ 11 w 22"/>
                    <a:gd name="T15" fmla="*/ 16 h 21"/>
                    <a:gd name="T16" fmla="*/ 16 w 22"/>
                    <a:gd name="T17" fmla="*/ 11 h 21"/>
                    <a:gd name="T18" fmla="*/ 11 w 22"/>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1"/>
                      </a:cubicBezTo>
                      <a:cubicBezTo>
                        <a:pt x="0" y="5"/>
                        <a:pt x="5" y="0"/>
                        <a:pt x="11" y="0"/>
                      </a:cubicBezTo>
                      <a:cubicBezTo>
                        <a:pt x="17" y="0"/>
                        <a:pt x="22" y="5"/>
                        <a:pt x="22" y="11"/>
                      </a:cubicBezTo>
                      <a:cubicBezTo>
                        <a:pt x="22" y="16"/>
                        <a:pt x="17" y="21"/>
                        <a:pt x="11" y="21"/>
                      </a:cubicBezTo>
                      <a:close/>
                      <a:moveTo>
                        <a:pt x="11" y="5"/>
                      </a:moveTo>
                      <a:cubicBezTo>
                        <a:pt x="8" y="5"/>
                        <a:pt x="6" y="8"/>
                        <a:pt x="6" y="11"/>
                      </a:cubicBezTo>
                      <a:cubicBezTo>
                        <a:pt x="6" y="13"/>
                        <a:pt x="8" y="16"/>
                        <a:pt x="11" y="16"/>
                      </a:cubicBezTo>
                      <a:cubicBezTo>
                        <a:pt x="14" y="16"/>
                        <a:pt x="16" y="13"/>
                        <a:pt x="16" y="11"/>
                      </a:cubicBezTo>
                      <a:cubicBezTo>
                        <a:pt x="16" y="8"/>
                        <a:pt x="14" y="5"/>
                        <a:pt x="11"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0" name="Freeform 127">
                  <a:extLst>
                    <a:ext uri="{FF2B5EF4-FFF2-40B4-BE49-F238E27FC236}">
                      <a16:creationId xmlns="" xmlns:a16="http://schemas.microsoft.com/office/drawing/2014/main" id="{F5B3DE99-CA8F-45FB-BC7E-C87A0AFA717B}"/>
                    </a:ext>
                  </a:extLst>
                </p:cNvPr>
                <p:cNvSpPr>
                  <a:spLocks noEditPoints="1"/>
                </p:cNvSpPr>
                <p:nvPr/>
              </p:nvSpPr>
              <p:spPr bwMode="auto">
                <a:xfrm>
                  <a:off x="8155144" y="3037669"/>
                  <a:ext cx="40664" cy="41735"/>
                </a:xfrm>
                <a:custGeom>
                  <a:avLst/>
                  <a:gdLst>
                    <a:gd name="T0" fmla="*/ 10 w 21"/>
                    <a:gd name="T1" fmla="*/ 6 h 22"/>
                    <a:gd name="T2" fmla="*/ 16 w 21"/>
                    <a:gd name="T3" fmla="*/ 11 h 22"/>
                    <a:gd name="T4" fmla="*/ 10 w 21"/>
                    <a:gd name="T5" fmla="*/ 17 h 22"/>
                    <a:gd name="T6" fmla="*/ 5 w 21"/>
                    <a:gd name="T7" fmla="*/ 11 h 22"/>
                    <a:gd name="T8" fmla="*/ 10 w 21"/>
                    <a:gd name="T9" fmla="*/ 6 h 22"/>
                    <a:gd name="T10" fmla="*/ 10 w 21"/>
                    <a:gd name="T11" fmla="*/ 0 h 22"/>
                    <a:gd name="T12" fmla="*/ 0 w 21"/>
                    <a:gd name="T13" fmla="*/ 11 h 22"/>
                    <a:gd name="T14" fmla="*/ 10 w 21"/>
                    <a:gd name="T15" fmla="*/ 22 h 22"/>
                    <a:gd name="T16" fmla="*/ 21 w 21"/>
                    <a:gd name="T17" fmla="*/ 11 h 22"/>
                    <a:gd name="T18" fmla="*/ 10 w 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6"/>
                      </a:moveTo>
                      <a:cubicBezTo>
                        <a:pt x="13" y="6"/>
                        <a:pt x="16" y="8"/>
                        <a:pt x="16" y="11"/>
                      </a:cubicBezTo>
                      <a:cubicBezTo>
                        <a:pt x="16" y="14"/>
                        <a:pt x="13" y="17"/>
                        <a:pt x="10" y="17"/>
                      </a:cubicBezTo>
                      <a:cubicBezTo>
                        <a:pt x="7" y="17"/>
                        <a:pt x="5" y="14"/>
                        <a:pt x="5" y="11"/>
                      </a:cubicBezTo>
                      <a:cubicBezTo>
                        <a:pt x="5" y="8"/>
                        <a:pt x="7" y="6"/>
                        <a:pt x="10" y="6"/>
                      </a:cubicBezTo>
                      <a:moveTo>
                        <a:pt x="10" y="0"/>
                      </a:moveTo>
                      <a:cubicBezTo>
                        <a:pt x="4" y="0"/>
                        <a:pt x="0" y="5"/>
                        <a:pt x="0" y="11"/>
                      </a:cubicBezTo>
                      <a:cubicBezTo>
                        <a:pt x="0" y="17"/>
                        <a:pt x="4" y="22"/>
                        <a:pt x="10" y="22"/>
                      </a:cubicBezTo>
                      <a:cubicBezTo>
                        <a:pt x="16" y="22"/>
                        <a:pt x="21" y="17"/>
                        <a:pt x="21" y="11"/>
                      </a:cubicBezTo>
                      <a:cubicBezTo>
                        <a:pt x="21" y="5"/>
                        <a:pt x="16" y="0"/>
                        <a:pt x="10" y="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0" name="Freeform 477">
                  <a:extLst>
                    <a:ext uri="{FF2B5EF4-FFF2-40B4-BE49-F238E27FC236}">
                      <a16:creationId xmlns="" xmlns:a16="http://schemas.microsoft.com/office/drawing/2014/main" id="{0ABE5175-8F21-4676-8546-FD2F3C477FC0}"/>
                    </a:ext>
                  </a:extLst>
                </p:cNvPr>
                <p:cNvSpPr>
                  <a:spLocks/>
                </p:cNvSpPr>
                <p:nvPr/>
              </p:nvSpPr>
              <p:spPr bwMode="auto">
                <a:xfrm>
                  <a:off x="8004195" y="2428768"/>
                  <a:ext cx="478347" cy="290004"/>
                </a:xfrm>
                <a:custGeom>
                  <a:avLst/>
                  <a:gdLst>
                    <a:gd name="T0" fmla="*/ 200 w 253"/>
                    <a:gd name="T1" fmla="*/ 48 h 153"/>
                    <a:gd name="T2" fmla="*/ 184 w 253"/>
                    <a:gd name="T3" fmla="*/ 48 h 153"/>
                    <a:gd name="T4" fmla="*/ 117 w 253"/>
                    <a:gd name="T5" fmla="*/ 0 h 153"/>
                    <a:gd name="T6" fmla="*/ 51 w 253"/>
                    <a:gd name="T7" fmla="*/ 48 h 153"/>
                    <a:gd name="T8" fmla="*/ 0 w 253"/>
                    <a:gd name="T9" fmla="*/ 101 h 153"/>
                    <a:gd name="T10" fmla="*/ 52 w 253"/>
                    <a:gd name="T11" fmla="*/ 153 h 153"/>
                    <a:gd name="T12" fmla="*/ 200 w 253"/>
                    <a:gd name="T13" fmla="*/ 153 h 153"/>
                    <a:gd name="T14" fmla="*/ 253 w 253"/>
                    <a:gd name="T15" fmla="*/ 101 h 153"/>
                    <a:gd name="T16" fmla="*/ 200 w 253"/>
                    <a:gd name="T17" fmla="*/ 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53">
                      <a:moveTo>
                        <a:pt x="200" y="48"/>
                      </a:moveTo>
                      <a:cubicBezTo>
                        <a:pt x="184" y="48"/>
                        <a:pt x="184" y="48"/>
                        <a:pt x="184" y="48"/>
                      </a:cubicBezTo>
                      <a:cubicBezTo>
                        <a:pt x="174" y="20"/>
                        <a:pt x="148" y="0"/>
                        <a:pt x="117" y="0"/>
                      </a:cubicBezTo>
                      <a:cubicBezTo>
                        <a:pt x="87" y="0"/>
                        <a:pt x="60" y="20"/>
                        <a:pt x="51" y="48"/>
                      </a:cubicBezTo>
                      <a:cubicBezTo>
                        <a:pt x="23" y="49"/>
                        <a:pt x="0" y="72"/>
                        <a:pt x="0" y="101"/>
                      </a:cubicBezTo>
                      <a:cubicBezTo>
                        <a:pt x="0" y="130"/>
                        <a:pt x="23" y="153"/>
                        <a:pt x="52" y="153"/>
                      </a:cubicBezTo>
                      <a:cubicBezTo>
                        <a:pt x="200" y="153"/>
                        <a:pt x="200" y="153"/>
                        <a:pt x="200" y="153"/>
                      </a:cubicBezTo>
                      <a:cubicBezTo>
                        <a:pt x="229" y="153"/>
                        <a:pt x="253" y="130"/>
                        <a:pt x="253" y="101"/>
                      </a:cubicBezTo>
                      <a:cubicBezTo>
                        <a:pt x="253" y="72"/>
                        <a:pt x="229" y="48"/>
                        <a:pt x="200" y="48"/>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1" name="Freeform 478">
                  <a:extLst>
                    <a:ext uri="{FF2B5EF4-FFF2-40B4-BE49-F238E27FC236}">
                      <a16:creationId xmlns="" xmlns:a16="http://schemas.microsoft.com/office/drawing/2014/main" id="{CA4107D0-1FE8-4F8D-AFB8-91EF0C479D5D}"/>
                    </a:ext>
                  </a:extLst>
                </p:cNvPr>
                <p:cNvSpPr>
                  <a:spLocks/>
                </p:cNvSpPr>
                <p:nvPr/>
              </p:nvSpPr>
              <p:spPr bwMode="auto">
                <a:xfrm>
                  <a:off x="7451182" y="3341585"/>
                  <a:ext cx="362773" cy="252550"/>
                </a:xfrm>
                <a:custGeom>
                  <a:avLst/>
                  <a:gdLst>
                    <a:gd name="T0" fmla="*/ 192 w 192"/>
                    <a:gd name="T1" fmla="*/ 67 h 134"/>
                    <a:gd name="T2" fmla="*/ 124 w 192"/>
                    <a:gd name="T3" fmla="*/ 0 h 134"/>
                    <a:gd name="T4" fmla="*/ 61 w 192"/>
                    <a:gd name="T5" fmla="*/ 44 h 134"/>
                    <a:gd name="T6" fmla="*/ 46 w 192"/>
                    <a:gd name="T7" fmla="*/ 42 h 134"/>
                    <a:gd name="T8" fmla="*/ 0 w 192"/>
                    <a:gd name="T9" fmla="*/ 88 h 134"/>
                    <a:gd name="T10" fmla="*/ 46 w 192"/>
                    <a:gd name="T11" fmla="*/ 134 h 134"/>
                    <a:gd name="T12" fmla="*/ 48 w 192"/>
                    <a:gd name="T13" fmla="*/ 134 h 134"/>
                    <a:gd name="T14" fmla="*/ 122 w 192"/>
                    <a:gd name="T15" fmla="*/ 134 h 134"/>
                    <a:gd name="T16" fmla="*/ 124 w 192"/>
                    <a:gd name="T17" fmla="*/ 134 h 134"/>
                    <a:gd name="T18" fmla="*/ 126 w 192"/>
                    <a:gd name="T19" fmla="*/ 134 h 134"/>
                    <a:gd name="T20" fmla="*/ 128 w 192"/>
                    <a:gd name="T21" fmla="*/ 134 h 134"/>
                    <a:gd name="T22" fmla="*/ 128 w 192"/>
                    <a:gd name="T23" fmla="*/ 134 h 134"/>
                    <a:gd name="T24" fmla="*/ 192 w 192"/>
                    <a:gd name="T25"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4">
                      <a:moveTo>
                        <a:pt x="192" y="67"/>
                      </a:moveTo>
                      <a:cubicBezTo>
                        <a:pt x="192" y="30"/>
                        <a:pt x="161" y="0"/>
                        <a:pt x="124" y="0"/>
                      </a:cubicBezTo>
                      <a:cubicBezTo>
                        <a:pt x="95" y="0"/>
                        <a:pt x="71" y="18"/>
                        <a:pt x="61" y="44"/>
                      </a:cubicBezTo>
                      <a:cubicBezTo>
                        <a:pt x="56" y="42"/>
                        <a:pt x="51" y="42"/>
                        <a:pt x="46" y="42"/>
                      </a:cubicBezTo>
                      <a:cubicBezTo>
                        <a:pt x="20" y="42"/>
                        <a:pt x="0" y="62"/>
                        <a:pt x="0" y="88"/>
                      </a:cubicBezTo>
                      <a:cubicBezTo>
                        <a:pt x="0" y="113"/>
                        <a:pt x="20" y="134"/>
                        <a:pt x="46" y="134"/>
                      </a:cubicBezTo>
                      <a:cubicBezTo>
                        <a:pt x="47" y="134"/>
                        <a:pt x="47" y="134"/>
                        <a:pt x="48" y="134"/>
                      </a:cubicBezTo>
                      <a:cubicBezTo>
                        <a:pt x="122" y="134"/>
                        <a:pt x="122" y="134"/>
                        <a:pt x="122" y="134"/>
                      </a:cubicBezTo>
                      <a:cubicBezTo>
                        <a:pt x="123" y="134"/>
                        <a:pt x="124" y="134"/>
                        <a:pt x="124" y="134"/>
                      </a:cubicBezTo>
                      <a:cubicBezTo>
                        <a:pt x="125" y="134"/>
                        <a:pt x="126" y="134"/>
                        <a:pt x="126" y="134"/>
                      </a:cubicBezTo>
                      <a:cubicBezTo>
                        <a:pt x="128" y="134"/>
                        <a:pt x="128" y="134"/>
                        <a:pt x="128" y="134"/>
                      </a:cubicBezTo>
                      <a:cubicBezTo>
                        <a:pt x="128" y="134"/>
                        <a:pt x="128" y="134"/>
                        <a:pt x="128" y="134"/>
                      </a:cubicBezTo>
                      <a:cubicBezTo>
                        <a:pt x="163" y="132"/>
                        <a:pt x="192" y="103"/>
                        <a:pt x="192" y="67"/>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2" name="Oval 479">
                <a:extLst>
                  <a:ext uri="{FF2B5EF4-FFF2-40B4-BE49-F238E27FC236}">
                    <a16:creationId xmlns="" xmlns:a16="http://schemas.microsoft.com/office/drawing/2014/main" id="{6376EDD0-E4C6-416A-80CD-D45FCDC0EA9B}"/>
                  </a:ext>
                </a:extLst>
              </p:cNvPr>
              <p:cNvSpPr>
                <a:spLocks noChangeArrowheads="1"/>
              </p:cNvSpPr>
              <p:nvPr/>
            </p:nvSpPr>
            <p:spPr bwMode="auto">
              <a:xfrm>
                <a:off x="5725953" y="2533639"/>
                <a:ext cx="50296" cy="52436"/>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7" name="Rectangle 176">
              <a:extLst>
                <a:ext uri="{FF2B5EF4-FFF2-40B4-BE49-F238E27FC236}">
                  <a16:creationId xmlns="" xmlns:a16="http://schemas.microsoft.com/office/drawing/2014/main" id="{3CFE103C-A213-43F3-AB0C-DFE445321391}"/>
                </a:ext>
              </a:extLst>
            </p:cNvPr>
            <p:cNvSpPr>
              <a:spLocks/>
            </p:cNvSpPr>
            <p:nvPr/>
          </p:nvSpPr>
          <p:spPr>
            <a:xfrm>
              <a:off x="1295621" y="2012592"/>
              <a:ext cx="2820520"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From</a:t>
              </a:r>
            </a:p>
          </p:txBody>
        </p:sp>
        <p:sp>
          <p:nvSpPr>
            <p:cNvPr id="178" name="Rectangle 177">
              <a:extLst>
                <a:ext uri="{FF2B5EF4-FFF2-40B4-BE49-F238E27FC236}">
                  <a16:creationId xmlns="" xmlns:a16="http://schemas.microsoft.com/office/drawing/2014/main" id="{3B562C13-9BCE-45AA-8780-9DADE787E1A6}"/>
                </a:ext>
              </a:extLst>
            </p:cNvPr>
            <p:cNvSpPr>
              <a:spLocks/>
            </p:cNvSpPr>
            <p:nvPr/>
          </p:nvSpPr>
          <p:spPr>
            <a:xfrm>
              <a:off x="4405234" y="2012592"/>
              <a:ext cx="3003513"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To</a:t>
              </a:r>
            </a:p>
          </p:txBody>
        </p:sp>
        <p:sp>
          <p:nvSpPr>
            <p:cNvPr id="179" name="Rectangle 178">
              <a:extLst>
                <a:ext uri="{FF2B5EF4-FFF2-40B4-BE49-F238E27FC236}">
                  <a16:creationId xmlns="" xmlns:a16="http://schemas.microsoft.com/office/drawing/2014/main" id="{948D8A3C-ABEA-4F02-B02E-7B03AF5E0E6E}"/>
                </a:ext>
              </a:extLst>
            </p:cNvPr>
            <p:cNvSpPr>
              <a:spLocks/>
            </p:cNvSpPr>
            <p:nvPr/>
          </p:nvSpPr>
          <p:spPr>
            <a:xfrm>
              <a:off x="1295621" y="2274138"/>
              <a:ext cx="2820520"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sp>
          <p:nvSpPr>
            <p:cNvPr id="180" name="Rectangle 179">
              <a:extLst>
                <a:ext uri="{FF2B5EF4-FFF2-40B4-BE49-F238E27FC236}">
                  <a16:creationId xmlns="" xmlns:a16="http://schemas.microsoft.com/office/drawing/2014/main" id="{F5F2B56F-09E4-4BA1-B7D3-283C9A3FD51B}"/>
                </a:ext>
              </a:extLst>
            </p:cNvPr>
            <p:cNvSpPr>
              <a:spLocks/>
            </p:cNvSpPr>
            <p:nvPr/>
          </p:nvSpPr>
          <p:spPr>
            <a:xfrm>
              <a:off x="4405234" y="2274138"/>
              <a:ext cx="300351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cxnSp>
          <p:nvCxnSpPr>
            <p:cNvPr id="182" name="Straight Connector 181">
              <a:extLst>
                <a:ext uri="{FF2B5EF4-FFF2-40B4-BE49-F238E27FC236}">
                  <a16:creationId xmlns="" xmlns:a16="http://schemas.microsoft.com/office/drawing/2014/main" id="{306E0CB0-FDE4-4787-9D06-F7E788DD7083}"/>
                </a:ext>
              </a:extLst>
            </p:cNvPr>
            <p:cNvCxnSpPr>
              <a:cxnSpLocks/>
            </p:cNvCxnSpPr>
            <p:nvPr/>
          </p:nvCxnSpPr>
          <p:spPr>
            <a:xfrm>
              <a:off x="4260688" y="2033992"/>
              <a:ext cx="0" cy="381597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3" name="Text Placeholder 489">
              <a:extLst>
                <a:ext uri="{FF2B5EF4-FFF2-40B4-BE49-F238E27FC236}">
                  <a16:creationId xmlns="" xmlns:a16="http://schemas.microsoft.com/office/drawing/2014/main" id="{BD9042C4-5394-4C6D-BB2B-333F37BC0DA5}"/>
                </a:ext>
              </a:extLst>
            </p:cNvPr>
            <p:cNvSpPr txBox="1">
              <a:spLocks/>
            </p:cNvSpPr>
            <p:nvPr/>
          </p:nvSpPr>
          <p:spPr>
            <a:xfrm>
              <a:off x="1295621" y="2376330"/>
              <a:ext cx="2820520" cy="3424985"/>
            </a:xfrm>
            <a:prstGeom prst="rect">
              <a:avLst/>
            </a:prstGeom>
            <a:solidFill>
              <a:srgbClr val="483698">
                <a:alpha val="46000"/>
              </a:srgbClr>
            </a:solidFill>
          </p:spPr>
          <p:txBody>
            <a:bodyPr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buFont typeface="Univers 45 Light" pitchFamily="2" charset="0"/>
                <a:buChar char="—"/>
              </a:pPr>
              <a:r>
                <a:rPr lang="en-US" sz="1200" dirty="0">
                  <a:solidFill>
                    <a:schemeClr val="bg1"/>
                  </a:solidFill>
                  <a:cs typeface="Arial" panose="020B0604020202020204" pitchFamily="34" charset="0"/>
                </a:rPr>
                <a:t>Single platform; lift and shift; use security we already have</a:t>
              </a:r>
            </a:p>
            <a:p>
              <a:pPr marL="283464" indent="-283464">
                <a:buFont typeface="Univers 45 Light" pitchFamily="2" charset="0"/>
                <a:buChar char="—"/>
              </a:pPr>
              <a:r>
                <a:rPr lang="en-US" sz="1200" dirty="0">
                  <a:solidFill>
                    <a:schemeClr val="bg1"/>
                  </a:solidFill>
                  <a:cs typeface="Arial" panose="020B0604020202020204" pitchFamily="34" charset="0"/>
                </a:rPr>
                <a:t>Lower risk data and nominal volumes</a:t>
              </a:r>
            </a:p>
            <a:p>
              <a:pPr marL="283464" indent="-283464">
                <a:buFont typeface="Univers 45 Light" pitchFamily="2" charset="0"/>
                <a:buChar char="—"/>
              </a:pPr>
              <a:r>
                <a:rPr lang="en-US" sz="1200" dirty="0">
                  <a:solidFill>
                    <a:schemeClr val="bg1"/>
                  </a:solidFill>
                  <a:cs typeface="Arial" panose="020B0604020202020204" pitchFamily="34" charset="0"/>
                </a:rPr>
                <a:t>Security as technology problem</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Cloud or app teams can handle security</a:t>
              </a:r>
            </a:p>
            <a:p>
              <a:pPr marL="283464" indent="-283464">
                <a:buFont typeface="Univers 45 Light" pitchFamily="2" charset="0"/>
                <a:buChar char="—"/>
              </a:pPr>
              <a:r>
                <a:rPr lang="en-US" sz="1200" dirty="0">
                  <a:solidFill>
                    <a:schemeClr val="bg1"/>
                  </a:solidFill>
                  <a:cs typeface="Arial" panose="020B0604020202020204" pitchFamily="34" charset="0"/>
                </a:rPr>
                <a:t>Deploy cloud first, security as afterthought</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Largely still perimeter and network based</a:t>
              </a:r>
            </a:p>
            <a:p>
              <a:pPr marL="283464" indent="-283464">
                <a:buFont typeface="Univers 45 Light" pitchFamily="2" charset="0"/>
                <a:buChar char="—"/>
              </a:pPr>
              <a:r>
                <a:rPr lang="en-US" sz="1200" dirty="0">
                  <a:solidFill>
                    <a:schemeClr val="bg1"/>
                  </a:solidFill>
                  <a:cs typeface="Arial" panose="020B0604020202020204" pitchFamily="34" charset="0"/>
                </a:rPr>
                <a:t>Largely waterfall with aspirations of continuous</a:t>
              </a:r>
            </a:p>
            <a:p>
              <a:pPr marL="283464" indent="-283464">
                <a:buFont typeface="Univers 45 Light" pitchFamily="2" charset="0"/>
                <a:buChar char="—"/>
              </a:pPr>
              <a:r>
                <a:rPr lang="en-US" sz="1200" dirty="0">
                  <a:solidFill>
                    <a:schemeClr val="bg1"/>
                  </a:solidFill>
                  <a:cs typeface="Arial" panose="020B0604020202020204" pitchFamily="34" charset="0"/>
                </a:rPr>
                <a:t>Limited automation (still somewhat manual)</a:t>
              </a:r>
            </a:p>
          </p:txBody>
        </p:sp>
        <p:sp>
          <p:nvSpPr>
            <p:cNvPr id="185" name="Text Placeholder 489">
              <a:extLst>
                <a:ext uri="{FF2B5EF4-FFF2-40B4-BE49-F238E27FC236}">
                  <a16:creationId xmlns="" xmlns:a16="http://schemas.microsoft.com/office/drawing/2014/main" id="{1CDE4015-5222-4A6D-89DE-2FE51F1D4E14}"/>
                </a:ext>
              </a:extLst>
            </p:cNvPr>
            <p:cNvSpPr txBox="1">
              <a:spLocks/>
            </p:cNvSpPr>
            <p:nvPr/>
          </p:nvSpPr>
          <p:spPr>
            <a:xfrm>
              <a:off x="4405234" y="2376330"/>
              <a:ext cx="3003513" cy="3424985"/>
            </a:xfrm>
            <a:prstGeom prst="rect">
              <a:avLst/>
            </a:prstGeom>
            <a:solidFill>
              <a:srgbClr val="483698">
                <a:alpha val="46000"/>
              </a:srgbClr>
            </a:solidFill>
          </p:spPr>
          <p:txBody>
            <a:bodyPr wrap="square"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spcAft>
                  <a:spcPts val="400"/>
                </a:spcAft>
                <a:buFont typeface="Univers 45 Light" pitchFamily="2" charset="0"/>
                <a:buChar char="—"/>
              </a:pPr>
              <a:r>
                <a:rPr lang="en-US" sz="1200" dirty="0">
                  <a:solidFill>
                    <a:schemeClr val="bg1"/>
                  </a:solidFill>
                </a:rPr>
                <a:t>Multi-cloud; build and secure natively</a:t>
              </a:r>
            </a:p>
            <a:p>
              <a:pPr marL="283464" indent="-283464">
                <a:spcAft>
                  <a:spcPts val="400"/>
                </a:spcAft>
                <a:buFont typeface="Univers 45 Light" pitchFamily="2" charset="0"/>
                <a:buChar char="—"/>
              </a:pPr>
              <a:r>
                <a:rPr lang="en-US" sz="1200" dirty="0">
                  <a:solidFill>
                    <a:schemeClr val="bg1"/>
                  </a:solidFill>
                </a:rPr>
                <a:t>Mission critical and highly regulated data; massive volumes</a:t>
              </a:r>
            </a:p>
            <a:p>
              <a:pPr marL="283464" indent="-283464">
                <a:spcAft>
                  <a:spcPts val="400"/>
                </a:spcAft>
                <a:buFont typeface="Univers 45 Light" pitchFamily="2" charset="0"/>
                <a:buChar char="—"/>
              </a:pPr>
              <a:r>
                <a:rPr lang="en-US" sz="1200" dirty="0">
                  <a:solidFill>
                    <a:schemeClr val="bg1"/>
                  </a:solidFill>
                </a:rPr>
                <a:t>Security as a standards, governance and technology problem</a:t>
              </a:r>
            </a:p>
            <a:p>
              <a:pPr marL="283464" indent="-283464">
                <a:spcAft>
                  <a:spcPts val="400"/>
                </a:spcAft>
                <a:buFont typeface="Univers 45 Light" pitchFamily="2" charset="0"/>
                <a:buChar char="—"/>
              </a:pPr>
              <a:r>
                <a:rPr lang="en-US" sz="1200" dirty="0">
                  <a:solidFill>
                    <a:schemeClr val="bg1"/>
                  </a:solidFill>
                </a:rPr>
                <a:t>Cloud security requires cross-team involvement</a:t>
              </a:r>
            </a:p>
            <a:p>
              <a:pPr marL="283464" indent="-283464">
                <a:spcAft>
                  <a:spcPts val="400"/>
                </a:spcAft>
                <a:buFont typeface="Univers 45 Light" pitchFamily="2" charset="0"/>
                <a:buChar char="—"/>
              </a:pPr>
              <a:r>
                <a:rPr lang="en-US" sz="1200" dirty="0">
                  <a:solidFill>
                    <a:schemeClr val="bg1"/>
                  </a:solidFill>
                </a:rPr>
                <a:t>Security by design across platform and applications</a:t>
              </a:r>
            </a:p>
            <a:p>
              <a:pPr marL="283464" indent="-283464">
                <a:spcAft>
                  <a:spcPts val="400"/>
                </a:spcAft>
                <a:buFont typeface="Univers 45 Light" pitchFamily="2" charset="0"/>
                <a:buChar char="—"/>
              </a:pPr>
              <a:r>
                <a:rPr lang="en-US" sz="1200" dirty="0">
                  <a:solidFill>
                    <a:schemeClr val="bg1"/>
                  </a:solidFill>
                </a:rPr>
                <a:t>Data, identity, and API-focused security</a:t>
              </a:r>
            </a:p>
            <a:p>
              <a:pPr marL="283464" indent="-283464">
                <a:spcAft>
                  <a:spcPts val="400"/>
                </a:spcAft>
                <a:buFont typeface="Univers 45 Light" pitchFamily="2" charset="0"/>
                <a:buChar char="—"/>
              </a:pPr>
              <a:r>
                <a:rPr lang="en-US" sz="1200" dirty="0">
                  <a:solidFill>
                    <a:schemeClr val="bg1"/>
                  </a:solidFill>
                </a:rPr>
                <a:t>Continuous integration and deployment is non-negotiable </a:t>
              </a:r>
            </a:p>
            <a:p>
              <a:pPr marL="283464" indent="-283464">
                <a:spcAft>
                  <a:spcPts val="400"/>
                </a:spcAft>
                <a:buFont typeface="Univers 45 Light" pitchFamily="2" charset="0"/>
                <a:buChar char="—"/>
              </a:pPr>
              <a:r>
                <a:rPr lang="en-US" sz="1200" dirty="0">
                  <a:solidFill>
                    <a:schemeClr val="bg1"/>
                  </a:solidFill>
                </a:rPr>
                <a:t>Automate everything</a:t>
              </a:r>
            </a:p>
          </p:txBody>
        </p:sp>
      </p:grpSp>
    </p:spTree>
    <p:extLst>
      <p:ext uri="{BB962C8B-B14F-4D97-AF65-F5344CB8AC3E}">
        <p14:creationId xmlns:p14="http://schemas.microsoft.com/office/powerpoint/2010/main" val="3087777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A077ED-D36D-4417-B883-B94062B84370}"/>
              </a:ext>
            </a:extLst>
          </p:cNvPr>
          <p:cNvSpPr>
            <a:spLocks noGrp="1"/>
          </p:cNvSpPr>
          <p:nvPr>
            <p:ph type="title"/>
          </p:nvPr>
        </p:nvSpPr>
        <p:spPr/>
        <p:txBody>
          <a:bodyPr/>
          <a:lstStyle/>
          <a:p>
            <a:r>
              <a:rPr lang="en-US" dirty="0"/>
              <a:t>Guiding principles for modern cloud security</a:t>
            </a:r>
          </a:p>
        </p:txBody>
      </p:sp>
      <p:grpSp>
        <p:nvGrpSpPr>
          <p:cNvPr id="4" name="Group 3">
            <a:extLst>
              <a:ext uri="{FF2B5EF4-FFF2-40B4-BE49-F238E27FC236}">
                <a16:creationId xmlns="" xmlns:a16="http://schemas.microsoft.com/office/drawing/2014/main" id="{16D767B1-3FE9-49EF-9CBC-BE132DF9FDF3}"/>
              </a:ext>
            </a:extLst>
          </p:cNvPr>
          <p:cNvGrpSpPr/>
          <p:nvPr/>
        </p:nvGrpSpPr>
        <p:grpSpPr>
          <a:xfrm>
            <a:off x="3633788" y="2328068"/>
            <a:ext cx="4924425" cy="2201863"/>
            <a:chOff x="3660776" y="2370139"/>
            <a:chExt cx="4924425" cy="2201863"/>
          </a:xfrm>
        </p:grpSpPr>
        <p:sp>
          <p:nvSpPr>
            <p:cNvPr id="5" name="Freeform 5">
              <a:extLst>
                <a:ext uri="{FF2B5EF4-FFF2-40B4-BE49-F238E27FC236}">
                  <a16:creationId xmlns="" xmlns:a16="http://schemas.microsoft.com/office/drawing/2014/main" id="{24E3644F-7E92-46A0-8444-AF20B10CCD3B}"/>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close/>
                </a:path>
              </a:pathLst>
            </a:custGeom>
            <a:solidFill>
              <a:srgbClr val="F6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 name="Freeform 6">
              <a:extLst>
                <a:ext uri="{FF2B5EF4-FFF2-40B4-BE49-F238E27FC236}">
                  <a16:creationId xmlns="" xmlns:a16="http://schemas.microsoft.com/office/drawing/2014/main" id="{0D4E9E37-73F2-40BE-950D-FC8B937BF16D}"/>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 name="Freeform 12">
              <a:extLst>
                <a:ext uri="{FF2B5EF4-FFF2-40B4-BE49-F238E27FC236}">
                  <a16:creationId xmlns="" xmlns:a16="http://schemas.microsoft.com/office/drawing/2014/main" id="{14FAF35B-5853-4766-B796-44A1B16B303A}"/>
                </a:ext>
              </a:extLst>
            </p:cNvPr>
            <p:cNvSpPr>
              <a:spLocks/>
            </p:cNvSpPr>
            <p:nvPr/>
          </p:nvSpPr>
          <p:spPr bwMode="auto">
            <a:xfrm>
              <a:off x="6864351" y="2798764"/>
              <a:ext cx="538163" cy="84138"/>
            </a:xfrm>
            <a:custGeom>
              <a:avLst/>
              <a:gdLst>
                <a:gd name="T0" fmla="*/ 303 w 339"/>
                <a:gd name="T1" fmla="*/ 7 h 53"/>
                <a:gd name="T2" fmla="*/ 303 w 339"/>
                <a:gd name="T3" fmla="*/ 7 h 53"/>
                <a:gd name="T4" fmla="*/ 283 w 339"/>
                <a:gd name="T5" fmla="*/ 2 h 53"/>
                <a:gd name="T6" fmla="*/ 261 w 339"/>
                <a:gd name="T7" fmla="*/ 0 h 53"/>
                <a:gd name="T8" fmla="*/ 241 w 339"/>
                <a:gd name="T9" fmla="*/ 0 h 53"/>
                <a:gd name="T10" fmla="*/ 219 w 339"/>
                <a:gd name="T11" fmla="*/ 4 h 53"/>
                <a:gd name="T12" fmla="*/ 208 w 339"/>
                <a:gd name="T13" fmla="*/ 13 h 53"/>
                <a:gd name="T14" fmla="*/ 208 w 339"/>
                <a:gd name="T15" fmla="*/ 13 h 53"/>
                <a:gd name="T16" fmla="*/ 200 w 339"/>
                <a:gd name="T17" fmla="*/ 11 h 53"/>
                <a:gd name="T18" fmla="*/ 189 w 339"/>
                <a:gd name="T19" fmla="*/ 11 h 53"/>
                <a:gd name="T20" fmla="*/ 162 w 339"/>
                <a:gd name="T21" fmla="*/ 13 h 53"/>
                <a:gd name="T22" fmla="*/ 127 w 339"/>
                <a:gd name="T23" fmla="*/ 16 h 53"/>
                <a:gd name="T24" fmla="*/ 91 w 339"/>
                <a:gd name="T25" fmla="*/ 24 h 53"/>
                <a:gd name="T26" fmla="*/ 56 w 339"/>
                <a:gd name="T27" fmla="*/ 31 h 53"/>
                <a:gd name="T28" fmla="*/ 27 w 339"/>
                <a:gd name="T29" fmla="*/ 38 h 53"/>
                <a:gd name="T30" fmla="*/ 7 w 339"/>
                <a:gd name="T31" fmla="*/ 44 h 53"/>
                <a:gd name="T32" fmla="*/ 0 w 339"/>
                <a:gd name="T33" fmla="*/ 49 h 53"/>
                <a:gd name="T34" fmla="*/ 0 w 339"/>
                <a:gd name="T35" fmla="*/ 49 h 53"/>
                <a:gd name="T36" fmla="*/ 1 w 339"/>
                <a:gd name="T37" fmla="*/ 49 h 53"/>
                <a:gd name="T38" fmla="*/ 11 w 339"/>
                <a:gd name="T39" fmla="*/ 51 h 53"/>
                <a:gd name="T40" fmla="*/ 42 w 339"/>
                <a:gd name="T41" fmla="*/ 53 h 53"/>
                <a:gd name="T42" fmla="*/ 140 w 339"/>
                <a:gd name="T43" fmla="*/ 53 h 53"/>
                <a:gd name="T44" fmla="*/ 252 w 339"/>
                <a:gd name="T45" fmla="*/ 47 h 53"/>
                <a:gd name="T46" fmla="*/ 297 w 339"/>
                <a:gd name="T47" fmla="*/ 46 h 53"/>
                <a:gd name="T48" fmla="*/ 330 w 339"/>
                <a:gd name="T49" fmla="*/ 42 h 53"/>
                <a:gd name="T50" fmla="*/ 330 w 339"/>
                <a:gd name="T51" fmla="*/ 42 h 53"/>
                <a:gd name="T52" fmla="*/ 337 w 339"/>
                <a:gd name="T53" fmla="*/ 38 h 53"/>
                <a:gd name="T54" fmla="*/ 339 w 339"/>
                <a:gd name="T55" fmla="*/ 36 h 53"/>
                <a:gd name="T56" fmla="*/ 339 w 339"/>
                <a:gd name="T57" fmla="*/ 35 h 53"/>
                <a:gd name="T58" fmla="*/ 337 w 339"/>
                <a:gd name="T59" fmla="*/ 29 h 53"/>
                <a:gd name="T60" fmla="*/ 332 w 339"/>
                <a:gd name="T61" fmla="*/ 24 h 53"/>
                <a:gd name="T62" fmla="*/ 319 w 339"/>
                <a:gd name="T63" fmla="*/ 15 h 53"/>
                <a:gd name="T64" fmla="*/ 303 w 339"/>
                <a:gd name="T65" fmla="*/ 7 h 53"/>
                <a:gd name="T66" fmla="*/ 303 w 339"/>
                <a:gd name="T6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53">
                  <a:moveTo>
                    <a:pt x="303" y="7"/>
                  </a:moveTo>
                  <a:lnTo>
                    <a:pt x="303" y="7"/>
                  </a:lnTo>
                  <a:lnTo>
                    <a:pt x="283" y="2"/>
                  </a:lnTo>
                  <a:lnTo>
                    <a:pt x="261" y="0"/>
                  </a:lnTo>
                  <a:lnTo>
                    <a:pt x="241" y="0"/>
                  </a:lnTo>
                  <a:lnTo>
                    <a:pt x="219" y="4"/>
                  </a:lnTo>
                  <a:lnTo>
                    <a:pt x="208" y="13"/>
                  </a:lnTo>
                  <a:lnTo>
                    <a:pt x="208" y="13"/>
                  </a:lnTo>
                  <a:lnTo>
                    <a:pt x="200" y="11"/>
                  </a:lnTo>
                  <a:lnTo>
                    <a:pt x="189" y="11"/>
                  </a:lnTo>
                  <a:lnTo>
                    <a:pt x="162" y="13"/>
                  </a:lnTo>
                  <a:lnTo>
                    <a:pt x="127" y="16"/>
                  </a:lnTo>
                  <a:lnTo>
                    <a:pt x="91" y="24"/>
                  </a:lnTo>
                  <a:lnTo>
                    <a:pt x="56" y="31"/>
                  </a:lnTo>
                  <a:lnTo>
                    <a:pt x="27" y="38"/>
                  </a:lnTo>
                  <a:lnTo>
                    <a:pt x="7" y="44"/>
                  </a:lnTo>
                  <a:lnTo>
                    <a:pt x="0" y="49"/>
                  </a:lnTo>
                  <a:lnTo>
                    <a:pt x="0" y="49"/>
                  </a:lnTo>
                  <a:lnTo>
                    <a:pt x="1" y="49"/>
                  </a:lnTo>
                  <a:lnTo>
                    <a:pt x="11" y="51"/>
                  </a:lnTo>
                  <a:lnTo>
                    <a:pt x="42" y="53"/>
                  </a:lnTo>
                  <a:lnTo>
                    <a:pt x="140" y="53"/>
                  </a:lnTo>
                  <a:lnTo>
                    <a:pt x="252" y="47"/>
                  </a:lnTo>
                  <a:lnTo>
                    <a:pt x="297" y="46"/>
                  </a:lnTo>
                  <a:lnTo>
                    <a:pt x="330" y="42"/>
                  </a:lnTo>
                  <a:lnTo>
                    <a:pt x="330" y="42"/>
                  </a:lnTo>
                  <a:lnTo>
                    <a:pt x="337" y="38"/>
                  </a:lnTo>
                  <a:lnTo>
                    <a:pt x="339" y="36"/>
                  </a:lnTo>
                  <a:lnTo>
                    <a:pt x="339" y="35"/>
                  </a:lnTo>
                  <a:lnTo>
                    <a:pt x="337" y="29"/>
                  </a:lnTo>
                  <a:lnTo>
                    <a:pt x="332" y="24"/>
                  </a:lnTo>
                  <a:lnTo>
                    <a:pt x="319" y="15"/>
                  </a:lnTo>
                  <a:lnTo>
                    <a:pt x="303" y="7"/>
                  </a:lnTo>
                  <a:lnTo>
                    <a:pt x="30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 name="Freeform 13">
              <a:extLst>
                <a:ext uri="{FF2B5EF4-FFF2-40B4-BE49-F238E27FC236}">
                  <a16:creationId xmlns="" xmlns:a16="http://schemas.microsoft.com/office/drawing/2014/main" id="{07710913-A444-493B-AD1B-59987508A965}"/>
                </a:ext>
              </a:extLst>
            </p:cNvPr>
            <p:cNvSpPr>
              <a:spLocks/>
            </p:cNvSpPr>
            <p:nvPr/>
          </p:nvSpPr>
          <p:spPr bwMode="auto">
            <a:xfrm>
              <a:off x="7431088" y="2903539"/>
              <a:ext cx="360363" cy="63500"/>
            </a:xfrm>
            <a:custGeom>
              <a:avLst/>
              <a:gdLst>
                <a:gd name="T0" fmla="*/ 136 w 227"/>
                <a:gd name="T1" fmla="*/ 38 h 40"/>
                <a:gd name="T2" fmla="*/ 136 w 227"/>
                <a:gd name="T3" fmla="*/ 38 h 40"/>
                <a:gd name="T4" fmla="*/ 157 w 227"/>
                <a:gd name="T5" fmla="*/ 38 h 40"/>
                <a:gd name="T6" fmla="*/ 178 w 227"/>
                <a:gd name="T7" fmla="*/ 36 h 40"/>
                <a:gd name="T8" fmla="*/ 199 w 227"/>
                <a:gd name="T9" fmla="*/ 33 h 40"/>
                <a:gd name="T10" fmla="*/ 220 w 227"/>
                <a:gd name="T11" fmla="*/ 25 h 40"/>
                <a:gd name="T12" fmla="*/ 220 w 227"/>
                <a:gd name="T13" fmla="*/ 25 h 40"/>
                <a:gd name="T14" fmla="*/ 223 w 227"/>
                <a:gd name="T15" fmla="*/ 23 h 40"/>
                <a:gd name="T16" fmla="*/ 223 w 227"/>
                <a:gd name="T17" fmla="*/ 23 h 40"/>
                <a:gd name="T18" fmla="*/ 227 w 227"/>
                <a:gd name="T19" fmla="*/ 20 h 40"/>
                <a:gd name="T20" fmla="*/ 227 w 227"/>
                <a:gd name="T21" fmla="*/ 14 h 40"/>
                <a:gd name="T22" fmla="*/ 225 w 227"/>
                <a:gd name="T23" fmla="*/ 11 h 40"/>
                <a:gd name="T24" fmla="*/ 223 w 227"/>
                <a:gd name="T25" fmla="*/ 7 h 40"/>
                <a:gd name="T26" fmla="*/ 223 w 227"/>
                <a:gd name="T27" fmla="*/ 7 h 40"/>
                <a:gd name="T28" fmla="*/ 214 w 227"/>
                <a:gd name="T29" fmla="*/ 3 h 40"/>
                <a:gd name="T30" fmla="*/ 207 w 227"/>
                <a:gd name="T31" fmla="*/ 1 h 40"/>
                <a:gd name="T32" fmla="*/ 207 w 227"/>
                <a:gd name="T33" fmla="*/ 1 h 40"/>
                <a:gd name="T34" fmla="*/ 187 w 227"/>
                <a:gd name="T35" fmla="*/ 0 h 40"/>
                <a:gd name="T36" fmla="*/ 178 w 227"/>
                <a:gd name="T37" fmla="*/ 0 h 40"/>
                <a:gd name="T38" fmla="*/ 170 w 227"/>
                <a:gd name="T39" fmla="*/ 3 h 40"/>
                <a:gd name="T40" fmla="*/ 170 w 227"/>
                <a:gd name="T41" fmla="*/ 3 h 40"/>
                <a:gd name="T42" fmla="*/ 159 w 227"/>
                <a:gd name="T43" fmla="*/ 9 h 40"/>
                <a:gd name="T44" fmla="*/ 159 w 227"/>
                <a:gd name="T45" fmla="*/ 9 h 40"/>
                <a:gd name="T46" fmla="*/ 156 w 227"/>
                <a:gd name="T47" fmla="*/ 11 h 40"/>
                <a:gd name="T48" fmla="*/ 150 w 227"/>
                <a:gd name="T49" fmla="*/ 11 h 40"/>
                <a:gd name="T50" fmla="*/ 139 w 227"/>
                <a:gd name="T51" fmla="*/ 9 h 40"/>
                <a:gd name="T52" fmla="*/ 119 w 227"/>
                <a:gd name="T53" fmla="*/ 3 h 40"/>
                <a:gd name="T54" fmla="*/ 119 w 227"/>
                <a:gd name="T55" fmla="*/ 3 h 40"/>
                <a:gd name="T56" fmla="*/ 108 w 227"/>
                <a:gd name="T57" fmla="*/ 3 h 40"/>
                <a:gd name="T58" fmla="*/ 97 w 227"/>
                <a:gd name="T59" fmla="*/ 5 h 40"/>
                <a:gd name="T60" fmla="*/ 86 w 227"/>
                <a:gd name="T61" fmla="*/ 9 h 40"/>
                <a:gd name="T62" fmla="*/ 75 w 227"/>
                <a:gd name="T63" fmla="*/ 12 h 40"/>
                <a:gd name="T64" fmla="*/ 53 w 227"/>
                <a:gd name="T65" fmla="*/ 22 h 40"/>
                <a:gd name="T66" fmla="*/ 42 w 227"/>
                <a:gd name="T67" fmla="*/ 25 h 40"/>
                <a:gd name="T68" fmla="*/ 31 w 227"/>
                <a:gd name="T69" fmla="*/ 27 h 40"/>
                <a:gd name="T70" fmla="*/ 31 w 227"/>
                <a:gd name="T71" fmla="*/ 27 h 40"/>
                <a:gd name="T72" fmla="*/ 15 w 227"/>
                <a:gd name="T73" fmla="*/ 27 h 40"/>
                <a:gd name="T74" fmla="*/ 8 w 227"/>
                <a:gd name="T75" fmla="*/ 29 h 40"/>
                <a:gd name="T76" fmla="*/ 0 w 227"/>
                <a:gd name="T77" fmla="*/ 34 h 40"/>
                <a:gd name="T78" fmla="*/ 0 w 227"/>
                <a:gd name="T79" fmla="*/ 34 h 40"/>
                <a:gd name="T80" fmla="*/ 6 w 227"/>
                <a:gd name="T81" fmla="*/ 38 h 40"/>
                <a:gd name="T82" fmla="*/ 13 w 227"/>
                <a:gd name="T83" fmla="*/ 40 h 40"/>
                <a:gd name="T84" fmla="*/ 30 w 227"/>
                <a:gd name="T85" fmla="*/ 40 h 40"/>
                <a:gd name="T86" fmla="*/ 61 w 227"/>
                <a:gd name="T87" fmla="*/ 38 h 40"/>
                <a:gd name="T88" fmla="*/ 61 w 227"/>
                <a:gd name="T89" fmla="*/ 38 h 40"/>
                <a:gd name="T90" fmla="*/ 136 w 227"/>
                <a:gd name="T91" fmla="*/ 38 h 40"/>
                <a:gd name="T92" fmla="*/ 136 w 227"/>
                <a:gd name="T9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7" h="40">
                  <a:moveTo>
                    <a:pt x="136" y="38"/>
                  </a:moveTo>
                  <a:lnTo>
                    <a:pt x="136" y="38"/>
                  </a:lnTo>
                  <a:lnTo>
                    <a:pt x="157" y="38"/>
                  </a:lnTo>
                  <a:lnTo>
                    <a:pt x="178" y="36"/>
                  </a:lnTo>
                  <a:lnTo>
                    <a:pt x="199" y="33"/>
                  </a:lnTo>
                  <a:lnTo>
                    <a:pt x="220" y="25"/>
                  </a:lnTo>
                  <a:lnTo>
                    <a:pt x="220" y="25"/>
                  </a:lnTo>
                  <a:lnTo>
                    <a:pt x="223" y="23"/>
                  </a:lnTo>
                  <a:lnTo>
                    <a:pt x="223" y="23"/>
                  </a:lnTo>
                  <a:lnTo>
                    <a:pt x="227" y="20"/>
                  </a:lnTo>
                  <a:lnTo>
                    <a:pt x="227" y="14"/>
                  </a:lnTo>
                  <a:lnTo>
                    <a:pt x="225" y="11"/>
                  </a:lnTo>
                  <a:lnTo>
                    <a:pt x="223" y="7"/>
                  </a:lnTo>
                  <a:lnTo>
                    <a:pt x="223" y="7"/>
                  </a:lnTo>
                  <a:lnTo>
                    <a:pt x="214" y="3"/>
                  </a:lnTo>
                  <a:lnTo>
                    <a:pt x="207" y="1"/>
                  </a:lnTo>
                  <a:lnTo>
                    <a:pt x="207" y="1"/>
                  </a:lnTo>
                  <a:lnTo>
                    <a:pt x="187" y="0"/>
                  </a:lnTo>
                  <a:lnTo>
                    <a:pt x="178" y="0"/>
                  </a:lnTo>
                  <a:lnTo>
                    <a:pt x="170" y="3"/>
                  </a:lnTo>
                  <a:lnTo>
                    <a:pt x="170" y="3"/>
                  </a:lnTo>
                  <a:lnTo>
                    <a:pt x="159" y="9"/>
                  </a:lnTo>
                  <a:lnTo>
                    <a:pt x="159" y="9"/>
                  </a:lnTo>
                  <a:lnTo>
                    <a:pt x="156" y="11"/>
                  </a:lnTo>
                  <a:lnTo>
                    <a:pt x="150" y="11"/>
                  </a:lnTo>
                  <a:lnTo>
                    <a:pt x="139" y="9"/>
                  </a:lnTo>
                  <a:lnTo>
                    <a:pt x="119" y="3"/>
                  </a:lnTo>
                  <a:lnTo>
                    <a:pt x="119" y="3"/>
                  </a:lnTo>
                  <a:lnTo>
                    <a:pt x="108" y="3"/>
                  </a:lnTo>
                  <a:lnTo>
                    <a:pt x="97" y="5"/>
                  </a:lnTo>
                  <a:lnTo>
                    <a:pt x="86" y="9"/>
                  </a:lnTo>
                  <a:lnTo>
                    <a:pt x="75" y="12"/>
                  </a:lnTo>
                  <a:lnTo>
                    <a:pt x="53" y="22"/>
                  </a:lnTo>
                  <a:lnTo>
                    <a:pt x="42" y="25"/>
                  </a:lnTo>
                  <a:lnTo>
                    <a:pt x="31" y="27"/>
                  </a:lnTo>
                  <a:lnTo>
                    <a:pt x="31" y="27"/>
                  </a:lnTo>
                  <a:lnTo>
                    <a:pt x="15" y="27"/>
                  </a:lnTo>
                  <a:lnTo>
                    <a:pt x="8" y="29"/>
                  </a:lnTo>
                  <a:lnTo>
                    <a:pt x="0" y="34"/>
                  </a:lnTo>
                  <a:lnTo>
                    <a:pt x="0" y="34"/>
                  </a:lnTo>
                  <a:lnTo>
                    <a:pt x="6" y="38"/>
                  </a:lnTo>
                  <a:lnTo>
                    <a:pt x="13" y="40"/>
                  </a:lnTo>
                  <a:lnTo>
                    <a:pt x="30" y="40"/>
                  </a:lnTo>
                  <a:lnTo>
                    <a:pt x="61" y="38"/>
                  </a:lnTo>
                  <a:lnTo>
                    <a:pt x="61" y="38"/>
                  </a:lnTo>
                  <a:lnTo>
                    <a:pt x="136" y="38"/>
                  </a:lnTo>
                  <a:lnTo>
                    <a:pt x="136"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 name="Freeform 14">
              <a:extLst>
                <a:ext uri="{FF2B5EF4-FFF2-40B4-BE49-F238E27FC236}">
                  <a16:creationId xmlns="" xmlns:a16="http://schemas.microsoft.com/office/drawing/2014/main" id="{B623AF7C-3327-4404-9659-CAA6E93CEAA7}"/>
                </a:ext>
              </a:extLst>
            </p:cNvPr>
            <p:cNvSpPr>
              <a:spLocks/>
            </p:cNvSpPr>
            <p:nvPr/>
          </p:nvSpPr>
          <p:spPr bwMode="auto">
            <a:xfrm>
              <a:off x="5745163" y="2686051"/>
              <a:ext cx="242888" cy="53975"/>
            </a:xfrm>
            <a:custGeom>
              <a:avLst/>
              <a:gdLst>
                <a:gd name="T0" fmla="*/ 106 w 153"/>
                <a:gd name="T1" fmla="*/ 34 h 34"/>
                <a:gd name="T2" fmla="*/ 106 w 153"/>
                <a:gd name="T3" fmla="*/ 34 h 34"/>
                <a:gd name="T4" fmla="*/ 124 w 153"/>
                <a:gd name="T5" fmla="*/ 33 h 34"/>
                <a:gd name="T6" fmla="*/ 131 w 153"/>
                <a:gd name="T7" fmla="*/ 33 h 34"/>
                <a:gd name="T8" fmla="*/ 139 w 153"/>
                <a:gd name="T9" fmla="*/ 29 h 34"/>
                <a:gd name="T10" fmla="*/ 139 w 153"/>
                <a:gd name="T11" fmla="*/ 29 h 34"/>
                <a:gd name="T12" fmla="*/ 146 w 153"/>
                <a:gd name="T13" fmla="*/ 25 h 34"/>
                <a:gd name="T14" fmla="*/ 151 w 153"/>
                <a:gd name="T15" fmla="*/ 22 h 34"/>
                <a:gd name="T16" fmla="*/ 153 w 153"/>
                <a:gd name="T17" fmla="*/ 16 h 34"/>
                <a:gd name="T18" fmla="*/ 151 w 153"/>
                <a:gd name="T19" fmla="*/ 11 h 34"/>
                <a:gd name="T20" fmla="*/ 151 w 153"/>
                <a:gd name="T21" fmla="*/ 11 h 34"/>
                <a:gd name="T22" fmla="*/ 148 w 153"/>
                <a:gd name="T23" fmla="*/ 7 h 34"/>
                <a:gd name="T24" fmla="*/ 140 w 153"/>
                <a:gd name="T25" fmla="*/ 5 h 34"/>
                <a:gd name="T26" fmla="*/ 140 w 153"/>
                <a:gd name="T27" fmla="*/ 5 h 34"/>
                <a:gd name="T28" fmla="*/ 128 w 153"/>
                <a:gd name="T29" fmla="*/ 2 h 34"/>
                <a:gd name="T30" fmla="*/ 111 w 153"/>
                <a:gd name="T31" fmla="*/ 0 h 34"/>
                <a:gd name="T32" fmla="*/ 95 w 153"/>
                <a:gd name="T33" fmla="*/ 2 h 34"/>
                <a:gd name="T34" fmla="*/ 80 w 153"/>
                <a:gd name="T35" fmla="*/ 3 h 34"/>
                <a:gd name="T36" fmla="*/ 80 w 153"/>
                <a:gd name="T37" fmla="*/ 3 h 34"/>
                <a:gd name="T38" fmla="*/ 51 w 153"/>
                <a:gd name="T39" fmla="*/ 12 h 34"/>
                <a:gd name="T40" fmla="*/ 36 w 153"/>
                <a:gd name="T41" fmla="*/ 16 h 34"/>
                <a:gd name="T42" fmla="*/ 20 w 153"/>
                <a:gd name="T43" fmla="*/ 18 h 34"/>
                <a:gd name="T44" fmla="*/ 20 w 153"/>
                <a:gd name="T45" fmla="*/ 18 h 34"/>
                <a:gd name="T46" fmla="*/ 13 w 153"/>
                <a:gd name="T47" fmla="*/ 18 h 34"/>
                <a:gd name="T48" fmla="*/ 5 w 153"/>
                <a:gd name="T49" fmla="*/ 20 h 34"/>
                <a:gd name="T50" fmla="*/ 5 w 153"/>
                <a:gd name="T51" fmla="*/ 20 h 34"/>
                <a:gd name="T52" fmla="*/ 0 w 153"/>
                <a:gd name="T53" fmla="*/ 23 h 34"/>
                <a:gd name="T54" fmla="*/ 0 w 153"/>
                <a:gd name="T55" fmla="*/ 25 h 34"/>
                <a:gd name="T56" fmla="*/ 0 w 153"/>
                <a:gd name="T57" fmla="*/ 25 h 34"/>
                <a:gd name="T58" fmla="*/ 5 w 153"/>
                <a:gd name="T59" fmla="*/ 27 h 34"/>
                <a:gd name="T60" fmla="*/ 13 w 153"/>
                <a:gd name="T61" fmla="*/ 29 h 34"/>
                <a:gd name="T62" fmla="*/ 42 w 153"/>
                <a:gd name="T63" fmla="*/ 31 h 34"/>
                <a:gd name="T64" fmla="*/ 42 w 153"/>
                <a:gd name="T65" fmla="*/ 31 h 34"/>
                <a:gd name="T66" fmla="*/ 73 w 153"/>
                <a:gd name="T67" fmla="*/ 33 h 34"/>
                <a:gd name="T68" fmla="*/ 106 w 153"/>
                <a:gd name="T69" fmla="*/ 34 h 34"/>
                <a:gd name="T70" fmla="*/ 106 w 153"/>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34">
                  <a:moveTo>
                    <a:pt x="106" y="34"/>
                  </a:moveTo>
                  <a:lnTo>
                    <a:pt x="106" y="34"/>
                  </a:lnTo>
                  <a:lnTo>
                    <a:pt x="124" y="33"/>
                  </a:lnTo>
                  <a:lnTo>
                    <a:pt x="131" y="33"/>
                  </a:lnTo>
                  <a:lnTo>
                    <a:pt x="139" y="29"/>
                  </a:lnTo>
                  <a:lnTo>
                    <a:pt x="139" y="29"/>
                  </a:lnTo>
                  <a:lnTo>
                    <a:pt x="146" y="25"/>
                  </a:lnTo>
                  <a:lnTo>
                    <a:pt x="151" y="22"/>
                  </a:lnTo>
                  <a:lnTo>
                    <a:pt x="153" y="16"/>
                  </a:lnTo>
                  <a:lnTo>
                    <a:pt x="151" y="11"/>
                  </a:lnTo>
                  <a:lnTo>
                    <a:pt x="151" y="11"/>
                  </a:lnTo>
                  <a:lnTo>
                    <a:pt x="148" y="7"/>
                  </a:lnTo>
                  <a:lnTo>
                    <a:pt x="140" y="5"/>
                  </a:lnTo>
                  <a:lnTo>
                    <a:pt x="140" y="5"/>
                  </a:lnTo>
                  <a:lnTo>
                    <a:pt x="128" y="2"/>
                  </a:lnTo>
                  <a:lnTo>
                    <a:pt x="111" y="0"/>
                  </a:lnTo>
                  <a:lnTo>
                    <a:pt x="95" y="2"/>
                  </a:lnTo>
                  <a:lnTo>
                    <a:pt x="80" y="3"/>
                  </a:lnTo>
                  <a:lnTo>
                    <a:pt x="80" y="3"/>
                  </a:lnTo>
                  <a:lnTo>
                    <a:pt x="51" y="12"/>
                  </a:lnTo>
                  <a:lnTo>
                    <a:pt x="36" y="16"/>
                  </a:lnTo>
                  <a:lnTo>
                    <a:pt x="20" y="18"/>
                  </a:lnTo>
                  <a:lnTo>
                    <a:pt x="20" y="18"/>
                  </a:lnTo>
                  <a:lnTo>
                    <a:pt x="13" y="18"/>
                  </a:lnTo>
                  <a:lnTo>
                    <a:pt x="5" y="20"/>
                  </a:lnTo>
                  <a:lnTo>
                    <a:pt x="5" y="20"/>
                  </a:lnTo>
                  <a:lnTo>
                    <a:pt x="0" y="23"/>
                  </a:lnTo>
                  <a:lnTo>
                    <a:pt x="0" y="25"/>
                  </a:lnTo>
                  <a:lnTo>
                    <a:pt x="0" y="25"/>
                  </a:lnTo>
                  <a:lnTo>
                    <a:pt x="5" y="27"/>
                  </a:lnTo>
                  <a:lnTo>
                    <a:pt x="13" y="29"/>
                  </a:lnTo>
                  <a:lnTo>
                    <a:pt x="42" y="31"/>
                  </a:lnTo>
                  <a:lnTo>
                    <a:pt x="42" y="31"/>
                  </a:lnTo>
                  <a:lnTo>
                    <a:pt x="73" y="33"/>
                  </a:lnTo>
                  <a:lnTo>
                    <a:pt x="106" y="34"/>
                  </a:lnTo>
                  <a:lnTo>
                    <a:pt x="10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10" name="Picture 15">
              <a:extLst>
                <a:ext uri="{FF2B5EF4-FFF2-40B4-BE49-F238E27FC236}">
                  <a16:creationId xmlns="" xmlns:a16="http://schemas.microsoft.com/office/drawing/2014/main" id="{F55780E6-03DD-481C-A5A9-D7E462CB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313" y="4398964"/>
              <a:ext cx="4540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6">
              <a:extLst>
                <a:ext uri="{FF2B5EF4-FFF2-40B4-BE49-F238E27FC236}">
                  <a16:creationId xmlns="" xmlns:a16="http://schemas.microsoft.com/office/drawing/2014/main" id="{6C09C5AC-D50F-4E5F-96FA-3D142E58A929}"/>
                </a:ext>
              </a:extLst>
            </p:cNvPr>
            <p:cNvSpPr>
              <a:spLocks/>
            </p:cNvSpPr>
            <p:nvPr/>
          </p:nvSpPr>
          <p:spPr bwMode="auto">
            <a:xfrm>
              <a:off x="8013701" y="4019551"/>
              <a:ext cx="284163" cy="292100"/>
            </a:xfrm>
            <a:custGeom>
              <a:avLst/>
              <a:gdLst>
                <a:gd name="T0" fmla="*/ 176 w 179"/>
                <a:gd name="T1" fmla="*/ 87 h 184"/>
                <a:gd name="T2" fmla="*/ 168 w 179"/>
                <a:gd name="T3" fmla="*/ 80 h 184"/>
                <a:gd name="T4" fmla="*/ 163 w 179"/>
                <a:gd name="T5" fmla="*/ 78 h 184"/>
                <a:gd name="T6" fmla="*/ 148 w 179"/>
                <a:gd name="T7" fmla="*/ 82 h 184"/>
                <a:gd name="T8" fmla="*/ 134 w 179"/>
                <a:gd name="T9" fmla="*/ 89 h 184"/>
                <a:gd name="T10" fmla="*/ 128 w 179"/>
                <a:gd name="T11" fmla="*/ 91 h 184"/>
                <a:gd name="T12" fmla="*/ 134 w 179"/>
                <a:gd name="T13" fmla="*/ 76 h 184"/>
                <a:gd name="T14" fmla="*/ 141 w 179"/>
                <a:gd name="T15" fmla="*/ 62 h 184"/>
                <a:gd name="T16" fmla="*/ 141 w 179"/>
                <a:gd name="T17" fmla="*/ 47 h 184"/>
                <a:gd name="T18" fmla="*/ 130 w 179"/>
                <a:gd name="T19" fmla="*/ 36 h 184"/>
                <a:gd name="T20" fmla="*/ 125 w 179"/>
                <a:gd name="T21" fmla="*/ 34 h 184"/>
                <a:gd name="T22" fmla="*/ 114 w 179"/>
                <a:gd name="T23" fmla="*/ 38 h 184"/>
                <a:gd name="T24" fmla="*/ 110 w 179"/>
                <a:gd name="T25" fmla="*/ 40 h 184"/>
                <a:gd name="T26" fmla="*/ 101 w 179"/>
                <a:gd name="T27" fmla="*/ 51 h 184"/>
                <a:gd name="T28" fmla="*/ 106 w 179"/>
                <a:gd name="T29" fmla="*/ 40 h 184"/>
                <a:gd name="T30" fmla="*/ 108 w 179"/>
                <a:gd name="T31" fmla="*/ 29 h 184"/>
                <a:gd name="T32" fmla="*/ 105 w 179"/>
                <a:gd name="T33" fmla="*/ 12 h 184"/>
                <a:gd name="T34" fmla="*/ 92 w 179"/>
                <a:gd name="T35" fmla="*/ 1 h 184"/>
                <a:gd name="T36" fmla="*/ 83 w 179"/>
                <a:gd name="T37" fmla="*/ 0 h 184"/>
                <a:gd name="T38" fmla="*/ 66 w 179"/>
                <a:gd name="T39" fmla="*/ 5 h 184"/>
                <a:gd name="T40" fmla="*/ 59 w 179"/>
                <a:gd name="T41" fmla="*/ 11 h 184"/>
                <a:gd name="T42" fmla="*/ 50 w 179"/>
                <a:gd name="T43" fmla="*/ 23 h 184"/>
                <a:gd name="T44" fmla="*/ 44 w 179"/>
                <a:gd name="T45" fmla="*/ 38 h 184"/>
                <a:gd name="T46" fmla="*/ 41 w 179"/>
                <a:gd name="T47" fmla="*/ 74 h 184"/>
                <a:gd name="T48" fmla="*/ 46 w 179"/>
                <a:gd name="T49" fmla="*/ 109 h 184"/>
                <a:gd name="T50" fmla="*/ 39 w 179"/>
                <a:gd name="T51" fmla="*/ 100 h 184"/>
                <a:gd name="T52" fmla="*/ 21 w 179"/>
                <a:gd name="T53" fmla="*/ 91 h 184"/>
                <a:gd name="T54" fmla="*/ 11 w 179"/>
                <a:gd name="T55" fmla="*/ 93 h 184"/>
                <a:gd name="T56" fmla="*/ 6 w 179"/>
                <a:gd name="T57" fmla="*/ 96 h 184"/>
                <a:gd name="T58" fmla="*/ 0 w 179"/>
                <a:gd name="T59" fmla="*/ 106 h 184"/>
                <a:gd name="T60" fmla="*/ 0 w 179"/>
                <a:gd name="T61" fmla="*/ 113 h 184"/>
                <a:gd name="T62" fmla="*/ 2 w 179"/>
                <a:gd name="T63" fmla="*/ 124 h 184"/>
                <a:gd name="T64" fmla="*/ 10 w 179"/>
                <a:gd name="T65" fmla="*/ 135 h 184"/>
                <a:gd name="T66" fmla="*/ 28 w 179"/>
                <a:gd name="T67" fmla="*/ 158 h 184"/>
                <a:gd name="T68" fmla="*/ 61 w 179"/>
                <a:gd name="T69" fmla="*/ 184 h 184"/>
                <a:gd name="T70" fmla="*/ 70 w 179"/>
                <a:gd name="T71" fmla="*/ 180 h 184"/>
                <a:gd name="T72" fmla="*/ 105 w 179"/>
                <a:gd name="T73" fmla="*/ 173 h 184"/>
                <a:gd name="T74" fmla="*/ 121 w 179"/>
                <a:gd name="T75" fmla="*/ 171 h 184"/>
                <a:gd name="T76" fmla="*/ 154 w 179"/>
                <a:gd name="T77" fmla="*/ 157 h 184"/>
                <a:gd name="T78" fmla="*/ 165 w 179"/>
                <a:gd name="T79" fmla="*/ 146 h 184"/>
                <a:gd name="T80" fmla="*/ 174 w 179"/>
                <a:gd name="T81" fmla="*/ 133 h 184"/>
                <a:gd name="T82" fmla="*/ 179 w 179"/>
                <a:gd name="T83" fmla="*/ 118 h 184"/>
                <a:gd name="T84" fmla="*/ 179 w 179"/>
                <a:gd name="T85" fmla="*/ 102 h 184"/>
                <a:gd name="T86" fmla="*/ 176 w 179"/>
                <a:gd name="T87"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4">
                  <a:moveTo>
                    <a:pt x="176" y="87"/>
                  </a:moveTo>
                  <a:lnTo>
                    <a:pt x="176" y="87"/>
                  </a:lnTo>
                  <a:lnTo>
                    <a:pt x="172" y="84"/>
                  </a:lnTo>
                  <a:lnTo>
                    <a:pt x="168" y="80"/>
                  </a:lnTo>
                  <a:lnTo>
                    <a:pt x="168" y="80"/>
                  </a:lnTo>
                  <a:lnTo>
                    <a:pt x="163" y="78"/>
                  </a:lnTo>
                  <a:lnTo>
                    <a:pt x="159" y="78"/>
                  </a:lnTo>
                  <a:lnTo>
                    <a:pt x="148" y="82"/>
                  </a:lnTo>
                  <a:lnTo>
                    <a:pt x="139" y="87"/>
                  </a:lnTo>
                  <a:lnTo>
                    <a:pt x="134" y="89"/>
                  </a:lnTo>
                  <a:lnTo>
                    <a:pt x="128" y="91"/>
                  </a:lnTo>
                  <a:lnTo>
                    <a:pt x="128" y="91"/>
                  </a:lnTo>
                  <a:lnTo>
                    <a:pt x="130" y="84"/>
                  </a:lnTo>
                  <a:lnTo>
                    <a:pt x="134" y="76"/>
                  </a:lnTo>
                  <a:lnTo>
                    <a:pt x="141" y="62"/>
                  </a:lnTo>
                  <a:lnTo>
                    <a:pt x="141" y="62"/>
                  </a:lnTo>
                  <a:lnTo>
                    <a:pt x="141" y="54"/>
                  </a:lnTo>
                  <a:lnTo>
                    <a:pt x="141" y="47"/>
                  </a:lnTo>
                  <a:lnTo>
                    <a:pt x="137" y="40"/>
                  </a:lnTo>
                  <a:lnTo>
                    <a:pt x="130" y="36"/>
                  </a:lnTo>
                  <a:lnTo>
                    <a:pt x="130" y="36"/>
                  </a:lnTo>
                  <a:lnTo>
                    <a:pt x="125" y="34"/>
                  </a:lnTo>
                  <a:lnTo>
                    <a:pt x="119" y="36"/>
                  </a:lnTo>
                  <a:lnTo>
                    <a:pt x="114" y="38"/>
                  </a:lnTo>
                  <a:lnTo>
                    <a:pt x="110" y="40"/>
                  </a:lnTo>
                  <a:lnTo>
                    <a:pt x="110" y="40"/>
                  </a:lnTo>
                  <a:lnTo>
                    <a:pt x="105" y="45"/>
                  </a:lnTo>
                  <a:lnTo>
                    <a:pt x="101" y="51"/>
                  </a:lnTo>
                  <a:lnTo>
                    <a:pt x="101" y="51"/>
                  </a:lnTo>
                  <a:lnTo>
                    <a:pt x="106" y="40"/>
                  </a:lnTo>
                  <a:lnTo>
                    <a:pt x="108" y="29"/>
                  </a:lnTo>
                  <a:lnTo>
                    <a:pt x="108" y="29"/>
                  </a:lnTo>
                  <a:lnTo>
                    <a:pt x="106" y="20"/>
                  </a:lnTo>
                  <a:lnTo>
                    <a:pt x="105" y="12"/>
                  </a:lnTo>
                  <a:lnTo>
                    <a:pt x="99" y="7"/>
                  </a:lnTo>
                  <a:lnTo>
                    <a:pt x="92" y="1"/>
                  </a:lnTo>
                  <a:lnTo>
                    <a:pt x="92" y="1"/>
                  </a:lnTo>
                  <a:lnTo>
                    <a:pt x="83" y="0"/>
                  </a:lnTo>
                  <a:lnTo>
                    <a:pt x="73" y="1"/>
                  </a:lnTo>
                  <a:lnTo>
                    <a:pt x="66" y="5"/>
                  </a:lnTo>
                  <a:lnTo>
                    <a:pt x="59" y="11"/>
                  </a:lnTo>
                  <a:lnTo>
                    <a:pt x="59" y="11"/>
                  </a:lnTo>
                  <a:lnTo>
                    <a:pt x="53" y="16"/>
                  </a:lnTo>
                  <a:lnTo>
                    <a:pt x="50" y="23"/>
                  </a:lnTo>
                  <a:lnTo>
                    <a:pt x="44" y="38"/>
                  </a:lnTo>
                  <a:lnTo>
                    <a:pt x="44" y="38"/>
                  </a:lnTo>
                  <a:lnTo>
                    <a:pt x="42" y="56"/>
                  </a:lnTo>
                  <a:lnTo>
                    <a:pt x="41" y="74"/>
                  </a:lnTo>
                  <a:lnTo>
                    <a:pt x="42" y="91"/>
                  </a:lnTo>
                  <a:lnTo>
                    <a:pt x="46" y="109"/>
                  </a:lnTo>
                  <a:lnTo>
                    <a:pt x="46" y="109"/>
                  </a:lnTo>
                  <a:lnTo>
                    <a:pt x="39" y="100"/>
                  </a:lnTo>
                  <a:lnTo>
                    <a:pt x="31" y="95"/>
                  </a:lnTo>
                  <a:lnTo>
                    <a:pt x="21" y="91"/>
                  </a:lnTo>
                  <a:lnTo>
                    <a:pt x="17" y="91"/>
                  </a:lnTo>
                  <a:lnTo>
                    <a:pt x="11" y="93"/>
                  </a:lnTo>
                  <a:lnTo>
                    <a:pt x="11" y="93"/>
                  </a:lnTo>
                  <a:lnTo>
                    <a:pt x="6" y="96"/>
                  </a:lnTo>
                  <a:lnTo>
                    <a:pt x="2" y="100"/>
                  </a:lnTo>
                  <a:lnTo>
                    <a:pt x="0" y="106"/>
                  </a:lnTo>
                  <a:lnTo>
                    <a:pt x="0" y="113"/>
                  </a:lnTo>
                  <a:lnTo>
                    <a:pt x="0" y="113"/>
                  </a:lnTo>
                  <a:lnTo>
                    <a:pt x="0" y="118"/>
                  </a:lnTo>
                  <a:lnTo>
                    <a:pt x="2" y="124"/>
                  </a:lnTo>
                  <a:lnTo>
                    <a:pt x="10" y="135"/>
                  </a:lnTo>
                  <a:lnTo>
                    <a:pt x="10" y="135"/>
                  </a:lnTo>
                  <a:lnTo>
                    <a:pt x="21" y="151"/>
                  </a:lnTo>
                  <a:lnTo>
                    <a:pt x="28" y="158"/>
                  </a:lnTo>
                  <a:lnTo>
                    <a:pt x="37" y="166"/>
                  </a:lnTo>
                  <a:lnTo>
                    <a:pt x="61" y="184"/>
                  </a:lnTo>
                  <a:lnTo>
                    <a:pt x="61" y="184"/>
                  </a:lnTo>
                  <a:lnTo>
                    <a:pt x="70" y="180"/>
                  </a:lnTo>
                  <a:lnTo>
                    <a:pt x="79" y="177"/>
                  </a:lnTo>
                  <a:lnTo>
                    <a:pt x="105" y="173"/>
                  </a:lnTo>
                  <a:lnTo>
                    <a:pt x="105" y="173"/>
                  </a:lnTo>
                  <a:lnTo>
                    <a:pt x="121" y="171"/>
                  </a:lnTo>
                  <a:lnTo>
                    <a:pt x="137" y="164"/>
                  </a:lnTo>
                  <a:lnTo>
                    <a:pt x="154" y="157"/>
                  </a:lnTo>
                  <a:lnTo>
                    <a:pt x="165" y="146"/>
                  </a:lnTo>
                  <a:lnTo>
                    <a:pt x="165" y="146"/>
                  </a:lnTo>
                  <a:lnTo>
                    <a:pt x="170" y="138"/>
                  </a:lnTo>
                  <a:lnTo>
                    <a:pt x="174" y="133"/>
                  </a:lnTo>
                  <a:lnTo>
                    <a:pt x="178" y="126"/>
                  </a:lnTo>
                  <a:lnTo>
                    <a:pt x="179" y="118"/>
                  </a:lnTo>
                  <a:lnTo>
                    <a:pt x="179" y="109"/>
                  </a:lnTo>
                  <a:lnTo>
                    <a:pt x="179" y="102"/>
                  </a:lnTo>
                  <a:lnTo>
                    <a:pt x="178" y="95"/>
                  </a:lnTo>
                  <a:lnTo>
                    <a:pt x="176" y="87"/>
                  </a:lnTo>
                  <a:lnTo>
                    <a:pt x="176" y="87"/>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 name="Freeform 17">
              <a:extLst>
                <a:ext uri="{FF2B5EF4-FFF2-40B4-BE49-F238E27FC236}">
                  <a16:creationId xmlns="" xmlns:a16="http://schemas.microsoft.com/office/drawing/2014/main" id="{0A8513CA-1928-49B6-9C70-7A9E0B36D36E}"/>
                </a:ext>
              </a:extLst>
            </p:cNvPr>
            <p:cNvSpPr>
              <a:spLocks/>
            </p:cNvSpPr>
            <p:nvPr/>
          </p:nvSpPr>
          <p:spPr bwMode="auto">
            <a:xfrm>
              <a:off x="8101013" y="4108451"/>
              <a:ext cx="73025" cy="357188"/>
            </a:xfrm>
            <a:custGeom>
              <a:avLst/>
              <a:gdLst>
                <a:gd name="T0" fmla="*/ 2 w 46"/>
                <a:gd name="T1" fmla="*/ 225 h 225"/>
                <a:gd name="T2" fmla="*/ 15 w 46"/>
                <a:gd name="T3" fmla="*/ 225 h 225"/>
                <a:gd name="T4" fmla="*/ 15 w 46"/>
                <a:gd name="T5" fmla="*/ 225 h 225"/>
                <a:gd name="T6" fmla="*/ 11 w 46"/>
                <a:gd name="T7" fmla="*/ 163 h 225"/>
                <a:gd name="T8" fmla="*/ 11 w 46"/>
                <a:gd name="T9" fmla="*/ 110 h 225"/>
                <a:gd name="T10" fmla="*/ 11 w 46"/>
                <a:gd name="T11" fmla="*/ 110 h 225"/>
                <a:gd name="T12" fmla="*/ 11 w 46"/>
                <a:gd name="T13" fmla="*/ 92 h 225"/>
                <a:gd name="T14" fmla="*/ 15 w 46"/>
                <a:gd name="T15" fmla="*/ 73 h 225"/>
                <a:gd name="T16" fmla="*/ 20 w 46"/>
                <a:gd name="T17" fmla="*/ 57 h 225"/>
                <a:gd name="T18" fmla="*/ 28 w 46"/>
                <a:gd name="T19" fmla="*/ 40 h 225"/>
                <a:gd name="T20" fmla="*/ 28 w 46"/>
                <a:gd name="T21" fmla="*/ 40 h 225"/>
                <a:gd name="T22" fmla="*/ 35 w 46"/>
                <a:gd name="T23" fmla="*/ 20 h 225"/>
                <a:gd name="T24" fmla="*/ 40 w 46"/>
                <a:gd name="T25" fmla="*/ 11 h 225"/>
                <a:gd name="T26" fmla="*/ 46 w 46"/>
                <a:gd name="T27" fmla="*/ 2 h 225"/>
                <a:gd name="T28" fmla="*/ 42 w 46"/>
                <a:gd name="T29" fmla="*/ 0 h 225"/>
                <a:gd name="T30" fmla="*/ 42 w 46"/>
                <a:gd name="T31" fmla="*/ 0 h 225"/>
                <a:gd name="T32" fmla="*/ 33 w 46"/>
                <a:gd name="T33" fmla="*/ 9 h 225"/>
                <a:gd name="T34" fmla="*/ 26 w 46"/>
                <a:gd name="T35" fmla="*/ 22 h 225"/>
                <a:gd name="T36" fmla="*/ 26 w 46"/>
                <a:gd name="T37" fmla="*/ 22 h 225"/>
                <a:gd name="T38" fmla="*/ 17 w 46"/>
                <a:gd name="T39" fmla="*/ 40 h 225"/>
                <a:gd name="T40" fmla="*/ 11 w 46"/>
                <a:gd name="T41" fmla="*/ 62 h 225"/>
                <a:gd name="T42" fmla="*/ 6 w 46"/>
                <a:gd name="T43" fmla="*/ 84 h 225"/>
                <a:gd name="T44" fmla="*/ 2 w 46"/>
                <a:gd name="T45" fmla="*/ 110 h 225"/>
                <a:gd name="T46" fmla="*/ 2 w 46"/>
                <a:gd name="T47" fmla="*/ 110 h 225"/>
                <a:gd name="T48" fmla="*/ 0 w 46"/>
                <a:gd name="T49" fmla="*/ 172 h 225"/>
                <a:gd name="T50" fmla="*/ 2 w 46"/>
                <a:gd name="T51" fmla="*/ 225 h 225"/>
                <a:gd name="T52" fmla="*/ 2 w 46"/>
                <a:gd name="T5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25">
                  <a:moveTo>
                    <a:pt x="2" y="225"/>
                  </a:moveTo>
                  <a:lnTo>
                    <a:pt x="15" y="225"/>
                  </a:lnTo>
                  <a:lnTo>
                    <a:pt x="15" y="225"/>
                  </a:lnTo>
                  <a:lnTo>
                    <a:pt x="11" y="163"/>
                  </a:lnTo>
                  <a:lnTo>
                    <a:pt x="11" y="110"/>
                  </a:lnTo>
                  <a:lnTo>
                    <a:pt x="11" y="110"/>
                  </a:lnTo>
                  <a:lnTo>
                    <a:pt x="11" y="92"/>
                  </a:lnTo>
                  <a:lnTo>
                    <a:pt x="15" y="73"/>
                  </a:lnTo>
                  <a:lnTo>
                    <a:pt x="20" y="57"/>
                  </a:lnTo>
                  <a:lnTo>
                    <a:pt x="28" y="40"/>
                  </a:lnTo>
                  <a:lnTo>
                    <a:pt x="28" y="40"/>
                  </a:lnTo>
                  <a:lnTo>
                    <a:pt x="35" y="20"/>
                  </a:lnTo>
                  <a:lnTo>
                    <a:pt x="40" y="11"/>
                  </a:lnTo>
                  <a:lnTo>
                    <a:pt x="46" y="2"/>
                  </a:lnTo>
                  <a:lnTo>
                    <a:pt x="42" y="0"/>
                  </a:lnTo>
                  <a:lnTo>
                    <a:pt x="42" y="0"/>
                  </a:lnTo>
                  <a:lnTo>
                    <a:pt x="33" y="9"/>
                  </a:lnTo>
                  <a:lnTo>
                    <a:pt x="26" y="22"/>
                  </a:lnTo>
                  <a:lnTo>
                    <a:pt x="26" y="22"/>
                  </a:lnTo>
                  <a:lnTo>
                    <a:pt x="17" y="40"/>
                  </a:lnTo>
                  <a:lnTo>
                    <a:pt x="11" y="62"/>
                  </a:lnTo>
                  <a:lnTo>
                    <a:pt x="6" y="84"/>
                  </a:lnTo>
                  <a:lnTo>
                    <a:pt x="2" y="110"/>
                  </a:lnTo>
                  <a:lnTo>
                    <a:pt x="2" y="110"/>
                  </a:lnTo>
                  <a:lnTo>
                    <a:pt x="0" y="172"/>
                  </a:lnTo>
                  <a:lnTo>
                    <a:pt x="2" y="225"/>
                  </a:lnTo>
                  <a:lnTo>
                    <a:pt x="2" y="225"/>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 name="Freeform 18">
              <a:extLst>
                <a:ext uri="{FF2B5EF4-FFF2-40B4-BE49-F238E27FC236}">
                  <a16:creationId xmlns="" xmlns:a16="http://schemas.microsoft.com/office/drawing/2014/main" id="{AE10DB43-8D1C-42FB-91F9-C28DB796A322}"/>
                </a:ext>
              </a:extLst>
            </p:cNvPr>
            <p:cNvSpPr>
              <a:spLocks/>
            </p:cNvSpPr>
            <p:nvPr/>
          </p:nvSpPr>
          <p:spPr bwMode="auto">
            <a:xfrm>
              <a:off x="8107363" y="4189414"/>
              <a:ext cx="130175" cy="76200"/>
            </a:xfrm>
            <a:custGeom>
              <a:avLst/>
              <a:gdLst>
                <a:gd name="T0" fmla="*/ 5 w 82"/>
                <a:gd name="T1" fmla="*/ 48 h 48"/>
                <a:gd name="T2" fmla="*/ 0 w 82"/>
                <a:gd name="T3" fmla="*/ 44 h 48"/>
                <a:gd name="T4" fmla="*/ 0 w 82"/>
                <a:gd name="T5" fmla="*/ 44 h 48"/>
                <a:gd name="T6" fmla="*/ 11 w 82"/>
                <a:gd name="T7" fmla="*/ 35 h 48"/>
                <a:gd name="T8" fmla="*/ 24 w 82"/>
                <a:gd name="T9" fmla="*/ 24 h 48"/>
                <a:gd name="T10" fmla="*/ 24 w 82"/>
                <a:gd name="T11" fmla="*/ 24 h 48"/>
                <a:gd name="T12" fmla="*/ 33 w 82"/>
                <a:gd name="T13" fmla="*/ 19 h 48"/>
                <a:gd name="T14" fmla="*/ 33 w 82"/>
                <a:gd name="T15" fmla="*/ 19 h 48"/>
                <a:gd name="T16" fmla="*/ 44 w 82"/>
                <a:gd name="T17" fmla="*/ 13 h 48"/>
                <a:gd name="T18" fmla="*/ 44 w 82"/>
                <a:gd name="T19" fmla="*/ 13 h 48"/>
                <a:gd name="T20" fmla="*/ 47 w 82"/>
                <a:gd name="T21" fmla="*/ 9 h 48"/>
                <a:gd name="T22" fmla="*/ 47 w 82"/>
                <a:gd name="T23" fmla="*/ 9 h 48"/>
                <a:gd name="T24" fmla="*/ 56 w 82"/>
                <a:gd name="T25" fmla="*/ 6 h 48"/>
                <a:gd name="T26" fmla="*/ 64 w 82"/>
                <a:gd name="T27" fmla="*/ 4 h 48"/>
                <a:gd name="T28" fmla="*/ 64 w 82"/>
                <a:gd name="T29" fmla="*/ 4 h 48"/>
                <a:gd name="T30" fmla="*/ 69 w 82"/>
                <a:gd name="T31" fmla="*/ 2 h 48"/>
                <a:gd name="T32" fmla="*/ 69 w 82"/>
                <a:gd name="T33" fmla="*/ 2 h 48"/>
                <a:gd name="T34" fmla="*/ 77 w 82"/>
                <a:gd name="T35" fmla="*/ 2 h 48"/>
                <a:gd name="T36" fmla="*/ 80 w 82"/>
                <a:gd name="T37" fmla="*/ 0 h 48"/>
                <a:gd name="T38" fmla="*/ 82 w 82"/>
                <a:gd name="T39" fmla="*/ 2 h 48"/>
                <a:gd name="T40" fmla="*/ 82 w 82"/>
                <a:gd name="T41" fmla="*/ 2 h 48"/>
                <a:gd name="T42" fmla="*/ 80 w 82"/>
                <a:gd name="T43" fmla="*/ 4 h 48"/>
                <a:gd name="T44" fmla="*/ 77 w 82"/>
                <a:gd name="T45" fmla="*/ 6 h 48"/>
                <a:gd name="T46" fmla="*/ 69 w 82"/>
                <a:gd name="T47" fmla="*/ 8 h 48"/>
                <a:gd name="T48" fmla="*/ 69 w 82"/>
                <a:gd name="T49" fmla="*/ 8 h 48"/>
                <a:gd name="T50" fmla="*/ 66 w 82"/>
                <a:gd name="T51" fmla="*/ 8 h 48"/>
                <a:gd name="T52" fmla="*/ 66 w 82"/>
                <a:gd name="T53" fmla="*/ 8 h 48"/>
                <a:gd name="T54" fmla="*/ 58 w 82"/>
                <a:gd name="T55" fmla="*/ 11 h 48"/>
                <a:gd name="T56" fmla="*/ 53 w 82"/>
                <a:gd name="T57" fmla="*/ 15 h 48"/>
                <a:gd name="T58" fmla="*/ 53 w 82"/>
                <a:gd name="T59" fmla="*/ 15 h 48"/>
                <a:gd name="T60" fmla="*/ 47 w 82"/>
                <a:gd name="T61" fmla="*/ 19 h 48"/>
                <a:gd name="T62" fmla="*/ 47 w 82"/>
                <a:gd name="T63" fmla="*/ 19 h 48"/>
                <a:gd name="T64" fmla="*/ 36 w 82"/>
                <a:gd name="T65" fmla="*/ 26 h 48"/>
                <a:gd name="T66" fmla="*/ 36 w 82"/>
                <a:gd name="T67" fmla="*/ 26 h 48"/>
                <a:gd name="T68" fmla="*/ 27 w 82"/>
                <a:gd name="T69" fmla="*/ 31 h 48"/>
                <a:gd name="T70" fmla="*/ 27 w 82"/>
                <a:gd name="T71" fmla="*/ 31 h 48"/>
                <a:gd name="T72" fmla="*/ 16 w 82"/>
                <a:gd name="T73" fmla="*/ 39 h 48"/>
                <a:gd name="T74" fmla="*/ 5 w 82"/>
                <a:gd name="T75" fmla="*/ 48 h 48"/>
                <a:gd name="T76" fmla="*/ 5 w 82"/>
                <a:gd name="T7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8">
                  <a:moveTo>
                    <a:pt x="5" y="48"/>
                  </a:moveTo>
                  <a:lnTo>
                    <a:pt x="0" y="44"/>
                  </a:lnTo>
                  <a:lnTo>
                    <a:pt x="0" y="44"/>
                  </a:lnTo>
                  <a:lnTo>
                    <a:pt x="11" y="35"/>
                  </a:lnTo>
                  <a:lnTo>
                    <a:pt x="24" y="24"/>
                  </a:lnTo>
                  <a:lnTo>
                    <a:pt x="24" y="24"/>
                  </a:lnTo>
                  <a:lnTo>
                    <a:pt x="33" y="19"/>
                  </a:lnTo>
                  <a:lnTo>
                    <a:pt x="33" y="19"/>
                  </a:lnTo>
                  <a:lnTo>
                    <a:pt x="44" y="13"/>
                  </a:lnTo>
                  <a:lnTo>
                    <a:pt x="44" y="13"/>
                  </a:lnTo>
                  <a:lnTo>
                    <a:pt x="47" y="9"/>
                  </a:lnTo>
                  <a:lnTo>
                    <a:pt x="47" y="9"/>
                  </a:lnTo>
                  <a:lnTo>
                    <a:pt x="56" y="6"/>
                  </a:lnTo>
                  <a:lnTo>
                    <a:pt x="64" y="4"/>
                  </a:lnTo>
                  <a:lnTo>
                    <a:pt x="64" y="4"/>
                  </a:lnTo>
                  <a:lnTo>
                    <a:pt x="69" y="2"/>
                  </a:lnTo>
                  <a:lnTo>
                    <a:pt x="69" y="2"/>
                  </a:lnTo>
                  <a:lnTo>
                    <a:pt x="77" y="2"/>
                  </a:lnTo>
                  <a:lnTo>
                    <a:pt x="80" y="0"/>
                  </a:lnTo>
                  <a:lnTo>
                    <a:pt x="82" y="2"/>
                  </a:lnTo>
                  <a:lnTo>
                    <a:pt x="82" y="2"/>
                  </a:lnTo>
                  <a:lnTo>
                    <a:pt x="80" y="4"/>
                  </a:lnTo>
                  <a:lnTo>
                    <a:pt x="77" y="6"/>
                  </a:lnTo>
                  <a:lnTo>
                    <a:pt x="69" y="8"/>
                  </a:lnTo>
                  <a:lnTo>
                    <a:pt x="69" y="8"/>
                  </a:lnTo>
                  <a:lnTo>
                    <a:pt x="66" y="8"/>
                  </a:lnTo>
                  <a:lnTo>
                    <a:pt x="66" y="8"/>
                  </a:lnTo>
                  <a:lnTo>
                    <a:pt x="58" y="11"/>
                  </a:lnTo>
                  <a:lnTo>
                    <a:pt x="53" y="15"/>
                  </a:lnTo>
                  <a:lnTo>
                    <a:pt x="53" y="15"/>
                  </a:lnTo>
                  <a:lnTo>
                    <a:pt x="47" y="19"/>
                  </a:lnTo>
                  <a:lnTo>
                    <a:pt x="47" y="19"/>
                  </a:lnTo>
                  <a:lnTo>
                    <a:pt x="36" y="26"/>
                  </a:lnTo>
                  <a:lnTo>
                    <a:pt x="36" y="26"/>
                  </a:lnTo>
                  <a:lnTo>
                    <a:pt x="27" y="31"/>
                  </a:lnTo>
                  <a:lnTo>
                    <a:pt x="27" y="31"/>
                  </a:lnTo>
                  <a:lnTo>
                    <a:pt x="16" y="39"/>
                  </a:lnTo>
                  <a:lnTo>
                    <a:pt x="5" y="48"/>
                  </a:lnTo>
                  <a:lnTo>
                    <a:pt x="5" y="48"/>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 name="Freeform 19">
              <a:extLst>
                <a:ext uri="{FF2B5EF4-FFF2-40B4-BE49-F238E27FC236}">
                  <a16:creationId xmlns="" xmlns:a16="http://schemas.microsoft.com/office/drawing/2014/main" id="{8279D99D-5940-4EA1-824E-4ADEB5153DF3}"/>
                </a:ext>
              </a:extLst>
            </p:cNvPr>
            <p:cNvSpPr>
              <a:spLocks/>
            </p:cNvSpPr>
            <p:nvPr/>
          </p:nvSpPr>
          <p:spPr bwMode="auto">
            <a:xfrm>
              <a:off x="8135938" y="4076701"/>
              <a:ext cx="20638" cy="60325"/>
            </a:xfrm>
            <a:custGeom>
              <a:avLst/>
              <a:gdLst>
                <a:gd name="T0" fmla="*/ 0 w 13"/>
                <a:gd name="T1" fmla="*/ 0 h 38"/>
                <a:gd name="T2" fmla="*/ 0 w 13"/>
                <a:gd name="T3" fmla="*/ 0 h 38"/>
                <a:gd name="T4" fmla="*/ 2 w 13"/>
                <a:gd name="T5" fmla="*/ 18 h 38"/>
                <a:gd name="T6" fmla="*/ 2 w 13"/>
                <a:gd name="T7" fmla="*/ 18 h 38"/>
                <a:gd name="T8" fmla="*/ 6 w 13"/>
                <a:gd name="T9" fmla="*/ 38 h 38"/>
                <a:gd name="T10" fmla="*/ 13 w 13"/>
                <a:gd name="T11" fmla="*/ 35 h 38"/>
                <a:gd name="T12" fmla="*/ 13 w 13"/>
                <a:gd name="T13" fmla="*/ 35 h 38"/>
                <a:gd name="T14" fmla="*/ 7 w 13"/>
                <a:gd name="T15" fmla="*/ 17 h 38"/>
                <a:gd name="T16" fmla="*/ 7 w 13"/>
                <a:gd name="T17" fmla="*/ 17 h 38"/>
                <a:gd name="T18" fmla="*/ 4 w 13"/>
                <a:gd name="T19" fmla="*/ 0 h 38"/>
                <a:gd name="T20" fmla="*/ 0 w 1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8">
                  <a:moveTo>
                    <a:pt x="0" y="0"/>
                  </a:moveTo>
                  <a:lnTo>
                    <a:pt x="0" y="0"/>
                  </a:lnTo>
                  <a:lnTo>
                    <a:pt x="2" y="18"/>
                  </a:lnTo>
                  <a:lnTo>
                    <a:pt x="2" y="18"/>
                  </a:lnTo>
                  <a:lnTo>
                    <a:pt x="6" y="38"/>
                  </a:lnTo>
                  <a:lnTo>
                    <a:pt x="13" y="35"/>
                  </a:lnTo>
                  <a:lnTo>
                    <a:pt x="13" y="35"/>
                  </a:lnTo>
                  <a:lnTo>
                    <a:pt x="7" y="17"/>
                  </a:lnTo>
                  <a:lnTo>
                    <a:pt x="7" y="17"/>
                  </a:lnTo>
                  <a:lnTo>
                    <a:pt x="4" y="0"/>
                  </a:lnTo>
                  <a:lnTo>
                    <a:pt x="0"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 name="Freeform 20">
              <a:extLst>
                <a:ext uri="{FF2B5EF4-FFF2-40B4-BE49-F238E27FC236}">
                  <a16:creationId xmlns="" xmlns:a16="http://schemas.microsoft.com/office/drawing/2014/main" id="{ED498380-D399-4764-97F4-CA62C7F9BB91}"/>
                </a:ext>
              </a:extLst>
            </p:cNvPr>
            <p:cNvSpPr>
              <a:spLocks/>
            </p:cNvSpPr>
            <p:nvPr/>
          </p:nvSpPr>
          <p:spPr bwMode="auto">
            <a:xfrm>
              <a:off x="8129588" y="4146551"/>
              <a:ext cx="52388" cy="38100"/>
            </a:xfrm>
            <a:custGeom>
              <a:avLst/>
              <a:gdLst>
                <a:gd name="T0" fmla="*/ 33 w 33"/>
                <a:gd name="T1" fmla="*/ 0 h 24"/>
                <a:gd name="T2" fmla="*/ 33 w 33"/>
                <a:gd name="T3" fmla="*/ 0 h 24"/>
                <a:gd name="T4" fmla="*/ 32 w 33"/>
                <a:gd name="T5" fmla="*/ 0 h 24"/>
                <a:gd name="T6" fmla="*/ 32 w 33"/>
                <a:gd name="T7" fmla="*/ 0 h 24"/>
                <a:gd name="T8" fmla="*/ 28 w 33"/>
                <a:gd name="T9" fmla="*/ 0 h 24"/>
                <a:gd name="T10" fmla="*/ 28 w 33"/>
                <a:gd name="T11" fmla="*/ 0 h 24"/>
                <a:gd name="T12" fmla="*/ 15 w 33"/>
                <a:gd name="T13" fmla="*/ 5 h 24"/>
                <a:gd name="T14" fmla="*/ 15 w 33"/>
                <a:gd name="T15" fmla="*/ 5 h 24"/>
                <a:gd name="T16" fmla="*/ 4 w 33"/>
                <a:gd name="T17" fmla="*/ 13 h 24"/>
                <a:gd name="T18" fmla="*/ 4 w 33"/>
                <a:gd name="T19" fmla="*/ 13 h 24"/>
                <a:gd name="T20" fmla="*/ 0 w 33"/>
                <a:gd name="T21" fmla="*/ 16 h 24"/>
                <a:gd name="T22" fmla="*/ 4 w 33"/>
                <a:gd name="T23" fmla="*/ 24 h 24"/>
                <a:gd name="T24" fmla="*/ 4 w 33"/>
                <a:gd name="T25" fmla="*/ 24 h 24"/>
                <a:gd name="T26" fmla="*/ 10 w 33"/>
                <a:gd name="T27" fmla="*/ 18 h 24"/>
                <a:gd name="T28" fmla="*/ 10 w 33"/>
                <a:gd name="T29" fmla="*/ 18 h 24"/>
                <a:gd name="T30" fmla="*/ 19 w 33"/>
                <a:gd name="T31" fmla="*/ 11 h 24"/>
                <a:gd name="T32" fmla="*/ 19 w 33"/>
                <a:gd name="T33" fmla="*/ 11 h 24"/>
                <a:gd name="T34" fmla="*/ 30 w 33"/>
                <a:gd name="T35" fmla="*/ 4 h 24"/>
                <a:gd name="T36" fmla="*/ 30 w 33"/>
                <a:gd name="T37" fmla="*/ 4 h 24"/>
                <a:gd name="T38" fmla="*/ 33 w 33"/>
                <a:gd name="T39" fmla="*/ 2 h 24"/>
                <a:gd name="T40" fmla="*/ 33 w 33"/>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4">
                  <a:moveTo>
                    <a:pt x="33" y="0"/>
                  </a:moveTo>
                  <a:lnTo>
                    <a:pt x="33" y="0"/>
                  </a:lnTo>
                  <a:lnTo>
                    <a:pt x="32" y="0"/>
                  </a:lnTo>
                  <a:lnTo>
                    <a:pt x="32" y="0"/>
                  </a:lnTo>
                  <a:lnTo>
                    <a:pt x="28" y="0"/>
                  </a:lnTo>
                  <a:lnTo>
                    <a:pt x="28" y="0"/>
                  </a:lnTo>
                  <a:lnTo>
                    <a:pt x="15" y="5"/>
                  </a:lnTo>
                  <a:lnTo>
                    <a:pt x="15" y="5"/>
                  </a:lnTo>
                  <a:lnTo>
                    <a:pt x="4" y="13"/>
                  </a:lnTo>
                  <a:lnTo>
                    <a:pt x="4" y="13"/>
                  </a:lnTo>
                  <a:lnTo>
                    <a:pt x="0" y="16"/>
                  </a:lnTo>
                  <a:lnTo>
                    <a:pt x="4" y="24"/>
                  </a:lnTo>
                  <a:lnTo>
                    <a:pt x="4" y="24"/>
                  </a:lnTo>
                  <a:lnTo>
                    <a:pt x="10" y="18"/>
                  </a:lnTo>
                  <a:lnTo>
                    <a:pt x="10" y="18"/>
                  </a:lnTo>
                  <a:lnTo>
                    <a:pt x="19" y="11"/>
                  </a:lnTo>
                  <a:lnTo>
                    <a:pt x="19" y="11"/>
                  </a:lnTo>
                  <a:lnTo>
                    <a:pt x="30" y="4"/>
                  </a:lnTo>
                  <a:lnTo>
                    <a:pt x="30" y="4"/>
                  </a:lnTo>
                  <a:lnTo>
                    <a:pt x="33" y="2"/>
                  </a:lnTo>
                  <a:lnTo>
                    <a:pt x="33"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 name="Freeform 21">
              <a:extLst>
                <a:ext uri="{FF2B5EF4-FFF2-40B4-BE49-F238E27FC236}">
                  <a16:creationId xmlns="" xmlns:a16="http://schemas.microsoft.com/office/drawing/2014/main" id="{A3E27C11-72F3-455E-9E4C-81F919446AE7}"/>
                </a:ext>
              </a:extLst>
            </p:cNvPr>
            <p:cNvSpPr>
              <a:spLocks/>
            </p:cNvSpPr>
            <p:nvPr/>
          </p:nvSpPr>
          <p:spPr bwMode="auto">
            <a:xfrm>
              <a:off x="8072438" y="4230689"/>
              <a:ext cx="46038" cy="38100"/>
            </a:xfrm>
            <a:custGeom>
              <a:avLst/>
              <a:gdLst>
                <a:gd name="T0" fmla="*/ 0 w 29"/>
                <a:gd name="T1" fmla="*/ 4 h 24"/>
                <a:gd name="T2" fmla="*/ 0 w 29"/>
                <a:gd name="T3" fmla="*/ 4 h 24"/>
                <a:gd name="T4" fmla="*/ 0 w 29"/>
                <a:gd name="T5" fmla="*/ 4 h 24"/>
                <a:gd name="T6" fmla="*/ 4 w 29"/>
                <a:gd name="T7" fmla="*/ 5 h 24"/>
                <a:gd name="T8" fmla="*/ 4 w 29"/>
                <a:gd name="T9" fmla="*/ 5 h 24"/>
                <a:gd name="T10" fmla="*/ 7 w 29"/>
                <a:gd name="T11" fmla="*/ 9 h 24"/>
                <a:gd name="T12" fmla="*/ 7 w 29"/>
                <a:gd name="T13" fmla="*/ 9 h 24"/>
                <a:gd name="T14" fmla="*/ 13 w 29"/>
                <a:gd name="T15" fmla="*/ 13 h 24"/>
                <a:gd name="T16" fmla="*/ 13 w 29"/>
                <a:gd name="T17" fmla="*/ 13 h 24"/>
                <a:gd name="T18" fmla="*/ 20 w 29"/>
                <a:gd name="T19" fmla="*/ 20 h 24"/>
                <a:gd name="T20" fmla="*/ 20 w 29"/>
                <a:gd name="T21" fmla="*/ 20 h 24"/>
                <a:gd name="T22" fmla="*/ 24 w 29"/>
                <a:gd name="T23" fmla="*/ 24 h 24"/>
                <a:gd name="T24" fmla="*/ 29 w 29"/>
                <a:gd name="T25" fmla="*/ 18 h 24"/>
                <a:gd name="T26" fmla="*/ 29 w 29"/>
                <a:gd name="T27" fmla="*/ 18 h 24"/>
                <a:gd name="T28" fmla="*/ 26 w 29"/>
                <a:gd name="T29" fmla="*/ 16 h 24"/>
                <a:gd name="T30" fmla="*/ 26 w 29"/>
                <a:gd name="T31" fmla="*/ 16 h 24"/>
                <a:gd name="T32" fmla="*/ 15 w 29"/>
                <a:gd name="T33" fmla="*/ 9 h 24"/>
                <a:gd name="T34" fmla="*/ 15 w 29"/>
                <a:gd name="T35" fmla="*/ 9 h 24"/>
                <a:gd name="T36" fmla="*/ 11 w 29"/>
                <a:gd name="T37" fmla="*/ 5 h 24"/>
                <a:gd name="T38" fmla="*/ 11 w 29"/>
                <a:gd name="T39" fmla="*/ 5 h 24"/>
                <a:gd name="T40" fmla="*/ 5 w 29"/>
                <a:gd name="T41" fmla="*/ 4 h 24"/>
                <a:gd name="T42" fmla="*/ 5 w 29"/>
                <a:gd name="T43" fmla="*/ 4 h 24"/>
                <a:gd name="T44" fmla="*/ 2 w 29"/>
                <a:gd name="T45" fmla="*/ 2 h 24"/>
                <a:gd name="T46" fmla="*/ 2 w 29"/>
                <a:gd name="T47" fmla="*/ 0 h 24"/>
                <a:gd name="T48" fmla="*/ 2 w 29"/>
                <a:gd name="T49" fmla="*/ 0 h 24"/>
                <a:gd name="T50" fmla="*/ 0 w 29"/>
                <a:gd name="T5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4">
                  <a:moveTo>
                    <a:pt x="0" y="4"/>
                  </a:moveTo>
                  <a:lnTo>
                    <a:pt x="0" y="4"/>
                  </a:lnTo>
                  <a:lnTo>
                    <a:pt x="0" y="4"/>
                  </a:lnTo>
                  <a:lnTo>
                    <a:pt x="4" y="5"/>
                  </a:lnTo>
                  <a:lnTo>
                    <a:pt x="4" y="5"/>
                  </a:lnTo>
                  <a:lnTo>
                    <a:pt x="7" y="9"/>
                  </a:lnTo>
                  <a:lnTo>
                    <a:pt x="7" y="9"/>
                  </a:lnTo>
                  <a:lnTo>
                    <a:pt x="13" y="13"/>
                  </a:lnTo>
                  <a:lnTo>
                    <a:pt x="13" y="13"/>
                  </a:lnTo>
                  <a:lnTo>
                    <a:pt x="20" y="20"/>
                  </a:lnTo>
                  <a:lnTo>
                    <a:pt x="20" y="20"/>
                  </a:lnTo>
                  <a:lnTo>
                    <a:pt x="24" y="24"/>
                  </a:lnTo>
                  <a:lnTo>
                    <a:pt x="29" y="18"/>
                  </a:lnTo>
                  <a:lnTo>
                    <a:pt x="29" y="18"/>
                  </a:lnTo>
                  <a:lnTo>
                    <a:pt x="26" y="16"/>
                  </a:lnTo>
                  <a:lnTo>
                    <a:pt x="26" y="16"/>
                  </a:lnTo>
                  <a:lnTo>
                    <a:pt x="15" y="9"/>
                  </a:lnTo>
                  <a:lnTo>
                    <a:pt x="15" y="9"/>
                  </a:lnTo>
                  <a:lnTo>
                    <a:pt x="11" y="5"/>
                  </a:lnTo>
                  <a:lnTo>
                    <a:pt x="11" y="5"/>
                  </a:lnTo>
                  <a:lnTo>
                    <a:pt x="5" y="4"/>
                  </a:lnTo>
                  <a:lnTo>
                    <a:pt x="5" y="4"/>
                  </a:lnTo>
                  <a:lnTo>
                    <a:pt x="2" y="2"/>
                  </a:lnTo>
                  <a:lnTo>
                    <a:pt x="2" y="0"/>
                  </a:lnTo>
                  <a:lnTo>
                    <a:pt x="2" y="0"/>
                  </a:lnTo>
                  <a:lnTo>
                    <a:pt x="0" y="4"/>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 name="Freeform 22">
              <a:extLst>
                <a:ext uri="{FF2B5EF4-FFF2-40B4-BE49-F238E27FC236}">
                  <a16:creationId xmlns="" xmlns:a16="http://schemas.microsoft.com/office/drawing/2014/main" id="{C282528B-ABCA-424E-8E52-6DEFBB3A27BF}"/>
                </a:ext>
              </a:extLst>
            </p:cNvPr>
            <p:cNvSpPr>
              <a:spLocks/>
            </p:cNvSpPr>
            <p:nvPr/>
          </p:nvSpPr>
          <p:spPr bwMode="auto">
            <a:xfrm>
              <a:off x="3919538" y="4154489"/>
              <a:ext cx="196850" cy="212725"/>
            </a:xfrm>
            <a:custGeom>
              <a:avLst/>
              <a:gdLst>
                <a:gd name="T0" fmla="*/ 122 w 124"/>
                <a:gd name="T1" fmla="*/ 55 h 134"/>
                <a:gd name="T2" fmla="*/ 111 w 124"/>
                <a:gd name="T3" fmla="*/ 44 h 134"/>
                <a:gd name="T4" fmla="*/ 94 w 124"/>
                <a:gd name="T5" fmla="*/ 41 h 134"/>
                <a:gd name="T6" fmla="*/ 100 w 124"/>
                <a:gd name="T7" fmla="*/ 28 h 134"/>
                <a:gd name="T8" fmla="*/ 100 w 124"/>
                <a:gd name="T9" fmla="*/ 15 h 134"/>
                <a:gd name="T10" fmla="*/ 98 w 124"/>
                <a:gd name="T11" fmla="*/ 6 h 134"/>
                <a:gd name="T12" fmla="*/ 96 w 124"/>
                <a:gd name="T13" fmla="*/ 2 h 134"/>
                <a:gd name="T14" fmla="*/ 85 w 124"/>
                <a:gd name="T15" fmla="*/ 0 h 134"/>
                <a:gd name="T16" fmla="*/ 71 w 124"/>
                <a:gd name="T17" fmla="*/ 6 h 134"/>
                <a:gd name="T18" fmla="*/ 65 w 124"/>
                <a:gd name="T19" fmla="*/ 13 h 134"/>
                <a:gd name="T20" fmla="*/ 65 w 124"/>
                <a:gd name="T21" fmla="*/ 21 h 134"/>
                <a:gd name="T22" fmla="*/ 54 w 124"/>
                <a:gd name="T23" fmla="*/ 11 h 134"/>
                <a:gd name="T24" fmla="*/ 47 w 124"/>
                <a:gd name="T25" fmla="*/ 10 h 134"/>
                <a:gd name="T26" fmla="*/ 32 w 124"/>
                <a:gd name="T27" fmla="*/ 11 h 134"/>
                <a:gd name="T28" fmla="*/ 25 w 124"/>
                <a:gd name="T29" fmla="*/ 15 h 134"/>
                <a:gd name="T30" fmla="*/ 20 w 124"/>
                <a:gd name="T31" fmla="*/ 21 h 134"/>
                <a:gd name="T32" fmla="*/ 20 w 124"/>
                <a:gd name="T33" fmla="*/ 26 h 134"/>
                <a:gd name="T34" fmla="*/ 21 w 124"/>
                <a:gd name="T35" fmla="*/ 48 h 134"/>
                <a:gd name="T36" fmla="*/ 34 w 124"/>
                <a:gd name="T37" fmla="*/ 70 h 134"/>
                <a:gd name="T38" fmla="*/ 29 w 124"/>
                <a:gd name="T39" fmla="*/ 66 h 134"/>
                <a:gd name="T40" fmla="*/ 14 w 124"/>
                <a:gd name="T41" fmla="*/ 64 h 134"/>
                <a:gd name="T42" fmla="*/ 7 w 124"/>
                <a:gd name="T43" fmla="*/ 66 h 134"/>
                <a:gd name="T44" fmla="*/ 0 w 124"/>
                <a:gd name="T45" fmla="*/ 77 h 134"/>
                <a:gd name="T46" fmla="*/ 0 w 124"/>
                <a:gd name="T47" fmla="*/ 88 h 134"/>
                <a:gd name="T48" fmla="*/ 3 w 124"/>
                <a:gd name="T49" fmla="*/ 94 h 134"/>
                <a:gd name="T50" fmla="*/ 18 w 124"/>
                <a:gd name="T51" fmla="*/ 108 h 134"/>
                <a:gd name="T52" fmla="*/ 73 w 124"/>
                <a:gd name="T53" fmla="*/ 134 h 134"/>
                <a:gd name="T54" fmla="*/ 84 w 124"/>
                <a:gd name="T55" fmla="*/ 125 h 134"/>
                <a:gd name="T56" fmla="*/ 115 w 124"/>
                <a:gd name="T57" fmla="*/ 108 h 134"/>
                <a:gd name="T58" fmla="*/ 122 w 124"/>
                <a:gd name="T59" fmla="*/ 101 h 134"/>
                <a:gd name="T60" fmla="*/ 122 w 124"/>
                <a:gd name="T61" fmla="*/ 94 h 134"/>
                <a:gd name="T62" fmla="*/ 113 w 124"/>
                <a:gd name="T63" fmla="*/ 77 h 134"/>
                <a:gd name="T64" fmla="*/ 120 w 124"/>
                <a:gd name="T65" fmla="*/ 73 h 134"/>
                <a:gd name="T66" fmla="*/ 124 w 124"/>
                <a:gd name="T67" fmla="*/ 61 h 134"/>
                <a:gd name="T68" fmla="*/ 122 w 124"/>
                <a:gd name="T6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34">
                  <a:moveTo>
                    <a:pt x="122" y="55"/>
                  </a:moveTo>
                  <a:lnTo>
                    <a:pt x="122" y="55"/>
                  </a:lnTo>
                  <a:lnTo>
                    <a:pt x="116" y="50"/>
                  </a:lnTo>
                  <a:lnTo>
                    <a:pt x="111" y="44"/>
                  </a:lnTo>
                  <a:lnTo>
                    <a:pt x="94" y="41"/>
                  </a:lnTo>
                  <a:lnTo>
                    <a:pt x="94" y="41"/>
                  </a:lnTo>
                  <a:lnTo>
                    <a:pt x="98" y="33"/>
                  </a:lnTo>
                  <a:lnTo>
                    <a:pt x="100" y="28"/>
                  </a:lnTo>
                  <a:lnTo>
                    <a:pt x="100" y="15"/>
                  </a:lnTo>
                  <a:lnTo>
                    <a:pt x="100" y="15"/>
                  </a:lnTo>
                  <a:lnTo>
                    <a:pt x="100" y="10"/>
                  </a:lnTo>
                  <a:lnTo>
                    <a:pt x="98" y="6"/>
                  </a:lnTo>
                  <a:lnTo>
                    <a:pt x="98" y="6"/>
                  </a:lnTo>
                  <a:lnTo>
                    <a:pt x="96" y="2"/>
                  </a:lnTo>
                  <a:lnTo>
                    <a:pt x="93" y="0"/>
                  </a:lnTo>
                  <a:lnTo>
                    <a:pt x="85" y="0"/>
                  </a:lnTo>
                  <a:lnTo>
                    <a:pt x="76" y="2"/>
                  </a:lnTo>
                  <a:lnTo>
                    <a:pt x="71" y="6"/>
                  </a:lnTo>
                  <a:lnTo>
                    <a:pt x="71" y="6"/>
                  </a:lnTo>
                  <a:lnTo>
                    <a:pt x="65" y="13"/>
                  </a:lnTo>
                  <a:lnTo>
                    <a:pt x="65" y="21"/>
                  </a:lnTo>
                  <a:lnTo>
                    <a:pt x="65" y="21"/>
                  </a:lnTo>
                  <a:lnTo>
                    <a:pt x="60" y="15"/>
                  </a:lnTo>
                  <a:lnTo>
                    <a:pt x="54" y="11"/>
                  </a:lnTo>
                  <a:lnTo>
                    <a:pt x="54" y="11"/>
                  </a:lnTo>
                  <a:lnTo>
                    <a:pt x="47" y="10"/>
                  </a:lnTo>
                  <a:lnTo>
                    <a:pt x="40" y="10"/>
                  </a:lnTo>
                  <a:lnTo>
                    <a:pt x="32" y="11"/>
                  </a:lnTo>
                  <a:lnTo>
                    <a:pt x="25" y="15"/>
                  </a:lnTo>
                  <a:lnTo>
                    <a:pt x="25" y="15"/>
                  </a:lnTo>
                  <a:lnTo>
                    <a:pt x="20" y="21"/>
                  </a:lnTo>
                  <a:lnTo>
                    <a:pt x="20" y="21"/>
                  </a:lnTo>
                  <a:lnTo>
                    <a:pt x="20" y="26"/>
                  </a:lnTo>
                  <a:lnTo>
                    <a:pt x="20" y="26"/>
                  </a:lnTo>
                  <a:lnTo>
                    <a:pt x="20" y="37"/>
                  </a:lnTo>
                  <a:lnTo>
                    <a:pt x="21" y="48"/>
                  </a:lnTo>
                  <a:lnTo>
                    <a:pt x="27" y="59"/>
                  </a:lnTo>
                  <a:lnTo>
                    <a:pt x="34" y="70"/>
                  </a:lnTo>
                  <a:lnTo>
                    <a:pt x="34" y="70"/>
                  </a:lnTo>
                  <a:lnTo>
                    <a:pt x="29" y="66"/>
                  </a:lnTo>
                  <a:lnTo>
                    <a:pt x="21" y="64"/>
                  </a:lnTo>
                  <a:lnTo>
                    <a:pt x="14" y="64"/>
                  </a:lnTo>
                  <a:lnTo>
                    <a:pt x="7" y="66"/>
                  </a:lnTo>
                  <a:lnTo>
                    <a:pt x="7" y="66"/>
                  </a:lnTo>
                  <a:lnTo>
                    <a:pt x="1" y="72"/>
                  </a:lnTo>
                  <a:lnTo>
                    <a:pt x="0" y="77"/>
                  </a:lnTo>
                  <a:lnTo>
                    <a:pt x="0" y="83"/>
                  </a:lnTo>
                  <a:lnTo>
                    <a:pt x="0" y="88"/>
                  </a:lnTo>
                  <a:lnTo>
                    <a:pt x="0" y="88"/>
                  </a:lnTo>
                  <a:lnTo>
                    <a:pt x="3" y="94"/>
                  </a:lnTo>
                  <a:lnTo>
                    <a:pt x="7" y="99"/>
                  </a:lnTo>
                  <a:lnTo>
                    <a:pt x="18" y="108"/>
                  </a:lnTo>
                  <a:lnTo>
                    <a:pt x="73" y="134"/>
                  </a:lnTo>
                  <a:lnTo>
                    <a:pt x="73" y="134"/>
                  </a:lnTo>
                  <a:lnTo>
                    <a:pt x="78" y="128"/>
                  </a:lnTo>
                  <a:lnTo>
                    <a:pt x="84" y="125"/>
                  </a:lnTo>
                  <a:lnTo>
                    <a:pt x="100" y="115"/>
                  </a:lnTo>
                  <a:lnTo>
                    <a:pt x="115" y="108"/>
                  </a:lnTo>
                  <a:lnTo>
                    <a:pt x="118" y="105"/>
                  </a:lnTo>
                  <a:lnTo>
                    <a:pt x="122" y="101"/>
                  </a:lnTo>
                  <a:lnTo>
                    <a:pt x="122" y="101"/>
                  </a:lnTo>
                  <a:lnTo>
                    <a:pt x="122" y="94"/>
                  </a:lnTo>
                  <a:lnTo>
                    <a:pt x="120" y="88"/>
                  </a:lnTo>
                  <a:lnTo>
                    <a:pt x="113" y="77"/>
                  </a:lnTo>
                  <a:lnTo>
                    <a:pt x="113" y="77"/>
                  </a:lnTo>
                  <a:lnTo>
                    <a:pt x="120" y="73"/>
                  </a:lnTo>
                  <a:lnTo>
                    <a:pt x="124" y="68"/>
                  </a:lnTo>
                  <a:lnTo>
                    <a:pt x="124" y="61"/>
                  </a:lnTo>
                  <a:lnTo>
                    <a:pt x="122" y="55"/>
                  </a:lnTo>
                  <a:lnTo>
                    <a:pt x="122"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 name="Freeform 23">
              <a:extLst>
                <a:ext uri="{FF2B5EF4-FFF2-40B4-BE49-F238E27FC236}">
                  <a16:creationId xmlns="" xmlns:a16="http://schemas.microsoft.com/office/drawing/2014/main" id="{9C3D0D50-4969-47BE-8AB9-B0A11DAC8082}"/>
                </a:ext>
              </a:extLst>
            </p:cNvPr>
            <p:cNvSpPr>
              <a:spLocks/>
            </p:cNvSpPr>
            <p:nvPr/>
          </p:nvSpPr>
          <p:spPr bwMode="auto">
            <a:xfrm>
              <a:off x="3976688" y="4287839"/>
              <a:ext cx="58738" cy="41275"/>
            </a:xfrm>
            <a:custGeom>
              <a:avLst/>
              <a:gdLst>
                <a:gd name="T0" fmla="*/ 35 w 37"/>
                <a:gd name="T1" fmla="*/ 26 h 26"/>
                <a:gd name="T2" fmla="*/ 37 w 37"/>
                <a:gd name="T3" fmla="*/ 24 h 26"/>
                <a:gd name="T4" fmla="*/ 37 w 37"/>
                <a:gd name="T5" fmla="*/ 24 h 26"/>
                <a:gd name="T6" fmla="*/ 26 w 37"/>
                <a:gd name="T7" fmla="*/ 15 h 26"/>
                <a:gd name="T8" fmla="*/ 26 w 37"/>
                <a:gd name="T9" fmla="*/ 15 h 26"/>
                <a:gd name="T10" fmla="*/ 22 w 37"/>
                <a:gd name="T11" fmla="*/ 11 h 26"/>
                <a:gd name="T12" fmla="*/ 22 w 37"/>
                <a:gd name="T13" fmla="*/ 11 h 26"/>
                <a:gd name="T14" fmla="*/ 16 w 37"/>
                <a:gd name="T15" fmla="*/ 8 h 26"/>
                <a:gd name="T16" fmla="*/ 16 w 37"/>
                <a:gd name="T17" fmla="*/ 8 h 26"/>
                <a:gd name="T18" fmla="*/ 15 w 37"/>
                <a:gd name="T19" fmla="*/ 6 h 26"/>
                <a:gd name="T20" fmla="*/ 15 w 37"/>
                <a:gd name="T21" fmla="*/ 6 h 26"/>
                <a:gd name="T22" fmla="*/ 11 w 37"/>
                <a:gd name="T23" fmla="*/ 4 h 26"/>
                <a:gd name="T24" fmla="*/ 7 w 37"/>
                <a:gd name="T25" fmla="*/ 2 h 26"/>
                <a:gd name="T26" fmla="*/ 7 w 37"/>
                <a:gd name="T27" fmla="*/ 2 h 26"/>
                <a:gd name="T28" fmla="*/ 6 w 37"/>
                <a:gd name="T29" fmla="*/ 2 h 26"/>
                <a:gd name="T30" fmla="*/ 6 w 37"/>
                <a:gd name="T31" fmla="*/ 2 h 26"/>
                <a:gd name="T32" fmla="*/ 0 w 37"/>
                <a:gd name="T33" fmla="*/ 0 h 26"/>
                <a:gd name="T34" fmla="*/ 0 w 37"/>
                <a:gd name="T35" fmla="*/ 2 h 26"/>
                <a:gd name="T36" fmla="*/ 0 w 37"/>
                <a:gd name="T37" fmla="*/ 2 h 26"/>
                <a:gd name="T38" fmla="*/ 2 w 37"/>
                <a:gd name="T39" fmla="*/ 4 h 26"/>
                <a:gd name="T40" fmla="*/ 6 w 37"/>
                <a:gd name="T41" fmla="*/ 4 h 26"/>
                <a:gd name="T42" fmla="*/ 6 w 37"/>
                <a:gd name="T43" fmla="*/ 4 h 26"/>
                <a:gd name="T44" fmla="*/ 7 w 37"/>
                <a:gd name="T45" fmla="*/ 4 h 26"/>
                <a:gd name="T46" fmla="*/ 7 w 37"/>
                <a:gd name="T47" fmla="*/ 4 h 26"/>
                <a:gd name="T48" fmla="*/ 13 w 37"/>
                <a:gd name="T49" fmla="*/ 10 h 26"/>
                <a:gd name="T50" fmla="*/ 13 w 37"/>
                <a:gd name="T51" fmla="*/ 10 h 26"/>
                <a:gd name="T52" fmla="*/ 15 w 37"/>
                <a:gd name="T53" fmla="*/ 11 h 26"/>
                <a:gd name="T54" fmla="*/ 15 w 37"/>
                <a:gd name="T55" fmla="*/ 11 h 26"/>
                <a:gd name="T56" fmla="*/ 20 w 37"/>
                <a:gd name="T57" fmla="*/ 13 h 26"/>
                <a:gd name="T58" fmla="*/ 20 w 37"/>
                <a:gd name="T59" fmla="*/ 13 h 26"/>
                <a:gd name="T60" fmla="*/ 24 w 37"/>
                <a:gd name="T61" fmla="*/ 17 h 26"/>
                <a:gd name="T62" fmla="*/ 24 w 37"/>
                <a:gd name="T63" fmla="*/ 17 h 26"/>
                <a:gd name="T64" fmla="*/ 35 w 37"/>
                <a:gd name="T65" fmla="*/ 26 h 26"/>
                <a:gd name="T66" fmla="*/ 35 w 37"/>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26">
                  <a:moveTo>
                    <a:pt x="35" y="26"/>
                  </a:moveTo>
                  <a:lnTo>
                    <a:pt x="37" y="24"/>
                  </a:lnTo>
                  <a:lnTo>
                    <a:pt x="37" y="24"/>
                  </a:lnTo>
                  <a:lnTo>
                    <a:pt x="26" y="15"/>
                  </a:lnTo>
                  <a:lnTo>
                    <a:pt x="26" y="15"/>
                  </a:lnTo>
                  <a:lnTo>
                    <a:pt x="22" y="11"/>
                  </a:lnTo>
                  <a:lnTo>
                    <a:pt x="22" y="11"/>
                  </a:lnTo>
                  <a:lnTo>
                    <a:pt x="16" y="8"/>
                  </a:lnTo>
                  <a:lnTo>
                    <a:pt x="16" y="8"/>
                  </a:lnTo>
                  <a:lnTo>
                    <a:pt x="15" y="6"/>
                  </a:lnTo>
                  <a:lnTo>
                    <a:pt x="15" y="6"/>
                  </a:lnTo>
                  <a:lnTo>
                    <a:pt x="11" y="4"/>
                  </a:lnTo>
                  <a:lnTo>
                    <a:pt x="7" y="2"/>
                  </a:lnTo>
                  <a:lnTo>
                    <a:pt x="7" y="2"/>
                  </a:lnTo>
                  <a:lnTo>
                    <a:pt x="6" y="2"/>
                  </a:lnTo>
                  <a:lnTo>
                    <a:pt x="6" y="2"/>
                  </a:lnTo>
                  <a:lnTo>
                    <a:pt x="0" y="0"/>
                  </a:lnTo>
                  <a:lnTo>
                    <a:pt x="0" y="2"/>
                  </a:lnTo>
                  <a:lnTo>
                    <a:pt x="0" y="2"/>
                  </a:lnTo>
                  <a:lnTo>
                    <a:pt x="2" y="4"/>
                  </a:lnTo>
                  <a:lnTo>
                    <a:pt x="6" y="4"/>
                  </a:lnTo>
                  <a:lnTo>
                    <a:pt x="6" y="4"/>
                  </a:lnTo>
                  <a:lnTo>
                    <a:pt x="7" y="4"/>
                  </a:lnTo>
                  <a:lnTo>
                    <a:pt x="7" y="4"/>
                  </a:lnTo>
                  <a:lnTo>
                    <a:pt x="13" y="10"/>
                  </a:lnTo>
                  <a:lnTo>
                    <a:pt x="13" y="10"/>
                  </a:lnTo>
                  <a:lnTo>
                    <a:pt x="15" y="11"/>
                  </a:lnTo>
                  <a:lnTo>
                    <a:pt x="15" y="11"/>
                  </a:lnTo>
                  <a:lnTo>
                    <a:pt x="20" y="13"/>
                  </a:lnTo>
                  <a:lnTo>
                    <a:pt x="20" y="13"/>
                  </a:lnTo>
                  <a:lnTo>
                    <a:pt x="24" y="17"/>
                  </a:lnTo>
                  <a:lnTo>
                    <a:pt x="24" y="17"/>
                  </a:lnTo>
                  <a:lnTo>
                    <a:pt x="35" y="26"/>
                  </a:lnTo>
                  <a:lnTo>
                    <a:pt x="35" y="26"/>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 name="Freeform 24">
              <a:extLst>
                <a:ext uri="{FF2B5EF4-FFF2-40B4-BE49-F238E27FC236}">
                  <a16:creationId xmlns="" xmlns:a16="http://schemas.microsoft.com/office/drawing/2014/main" id="{93835F85-420C-425E-8032-1A05C78D252B}"/>
                </a:ext>
              </a:extLst>
            </p:cNvPr>
            <p:cNvSpPr>
              <a:spLocks/>
            </p:cNvSpPr>
            <p:nvPr/>
          </p:nvSpPr>
          <p:spPr bwMode="auto">
            <a:xfrm>
              <a:off x="3994151" y="4227514"/>
              <a:ext cx="46038" cy="249238"/>
            </a:xfrm>
            <a:custGeom>
              <a:avLst/>
              <a:gdLst>
                <a:gd name="T0" fmla="*/ 27 w 29"/>
                <a:gd name="T1" fmla="*/ 157 h 157"/>
                <a:gd name="T2" fmla="*/ 20 w 29"/>
                <a:gd name="T3" fmla="*/ 155 h 157"/>
                <a:gd name="T4" fmla="*/ 20 w 29"/>
                <a:gd name="T5" fmla="*/ 155 h 157"/>
                <a:gd name="T6" fmla="*/ 22 w 29"/>
                <a:gd name="T7" fmla="*/ 110 h 157"/>
                <a:gd name="T8" fmla="*/ 22 w 29"/>
                <a:gd name="T9" fmla="*/ 82 h 157"/>
                <a:gd name="T10" fmla="*/ 22 w 29"/>
                <a:gd name="T11" fmla="*/ 62 h 157"/>
                <a:gd name="T12" fmla="*/ 22 w 29"/>
                <a:gd name="T13" fmla="*/ 62 h 157"/>
                <a:gd name="T14" fmla="*/ 18 w 29"/>
                <a:gd name="T15" fmla="*/ 42 h 157"/>
                <a:gd name="T16" fmla="*/ 11 w 29"/>
                <a:gd name="T17" fmla="*/ 22 h 157"/>
                <a:gd name="T18" fmla="*/ 11 w 29"/>
                <a:gd name="T19" fmla="*/ 22 h 157"/>
                <a:gd name="T20" fmla="*/ 7 w 29"/>
                <a:gd name="T21" fmla="*/ 11 h 157"/>
                <a:gd name="T22" fmla="*/ 0 w 29"/>
                <a:gd name="T23" fmla="*/ 0 h 157"/>
                <a:gd name="T24" fmla="*/ 2 w 29"/>
                <a:gd name="T25" fmla="*/ 0 h 157"/>
                <a:gd name="T26" fmla="*/ 2 w 29"/>
                <a:gd name="T27" fmla="*/ 0 h 157"/>
                <a:gd name="T28" fmla="*/ 7 w 29"/>
                <a:gd name="T29" fmla="*/ 6 h 157"/>
                <a:gd name="T30" fmla="*/ 13 w 29"/>
                <a:gd name="T31" fmla="*/ 11 h 157"/>
                <a:gd name="T32" fmla="*/ 13 w 29"/>
                <a:gd name="T33" fmla="*/ 11 h 157"/>
                <a:gd name="T34" fmla="*/ 18 w 29"/>
                <a:gd name="T35" fmla="*/ 24 h 157"/>
                <a:gd name="T36" fmla="*/ 22 w 29"/>
                <a:gd name="T37" fmla="*/ 35 h 157"/>
                <a:gd name="T38" fmla="*/ 26 w 29"/>
                <a:gd name="T39" fmla="*/ 48 h 157"/>
                <a:gd name="T40" fmla="*/ 27 w 29"/>
                <a:gd name="T41" fmla="*/ 62 h 157"/>
                <a:gd name="T42" fmla="*/ 27 w 29"/>
                <a:gd name="T43" fmla="*/ 62 h 157"/>
                <a:gd name="T44" fmla="*/ 29 w 29"/>
                <a:gd name="T45" fmla="*/ 110 h 157"/>
                <a:gd name="T46" fmla="*/ 27 w 29"/>
                <a:gd name="T47" fmla="*/ 157 h 157"/>
                <a:gd name="T48" fmla="*/ 27 w 29"/>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57">
                  <a:moveTo>
                    <a:pt x="27" y="157"/>
                  </a:moveTo>
                  <a:lnTo>
                    <a:pt x="20" y="155"/>
                  </a:lnTo>
                  <a:lnTo>
                    <a:pt x="20" y="155"/>
                  </a:lnTo>
                  <a:lnTo>
                    <a:pt x="22" y="110"/>
                  </a:lnTo>
                  <a:lnTo>
                    <a:pt x="22" y="82"/>
                  </a:lnTo>
                  <a:lnTo>
                    <a:pt x="22" y="62"/>
                  </a:lnTo>
                  <a:lnTo>
                    <a:pt x="22" y="62"/>
                  </a:lnTo>
                  <a:lnTo>
                    <a:pt x="18" y="42"/>
                  </a:lnTo>
                  <a:lnTo>
                    <a:pt x="11" y="22"/>
                  </a:lnTo>
                  <a:lnTo>
                    <a:pt x="11" y="22"/>
                  </a:lnTo>
                  <a:lnTo>
                    <a:pt x="7" y="11"/>
                  </a:lnTo>
                  <a:lnTo>
                    <a:pt x="0" y="0"/>
                  </a:lnTo>
                  <a:lnTo>
                    <a:pt x="2" y="0"/>
                  </a:lnTo>
                  <a:lnTo>
                    <a:pt x="2" y="0"/>
                  </a:lnTo>
                  <a:lnTo>
                    <a:pt x="7" y="6"/>
                  </a:lnTo>
                  <a:lnTo>
                    <a:pt x="13" y="11"/>
                  </a:lnTo>
                  <a:lnTo>
                    <a:pt x="13" y="11"/>
                  </a:lnTo>
                  <a:lnTo>
                    <a:pt x="18" y="24"/>
                  </a:lnTo>
                  <a:lnTo>
                    <a:pt x="22" y="35"/>
                  </a:lnTo>
                  <a:lnTo>
                    <a:pt x="26" y="48"/>
                  </a:lnTo>
                  <a:lnTo>
                    <a:pt x="27" y="62"/>
                  </a:lnTo>
                  <a:lnTo>
                    <a:pt x="27" y="62"/>
                  </a:lnTo>
                  <a:lnTo>
                    <a:pt x="29" y="110"/>
                  </a:lnTo>
                  <a:lnTo>
                    <a:pt x="27" y="157"/>
                  </a:lnTo>
                  <a:lnTo>
                    <a:pt x="27" y="157"/>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 name="Freeform 25">
              <a:extLst>
                <a:ext uri="{FF2B5EF4-FFF2-40B4-BE49-F238E27FC236}">
                  <a16:creationId xmlns="" xmlns:a16="http://schemas.microsoft.com/office/drawing/2014/main" id="{BB68EF0C-84DF-4A83-9058-75EF2FE4BECA}"/>
                </a:ext>
              </a:extLst>
            </p:cNvPr>
            <p:cNvSpPr>
              <a:spLocks/>
            </p:cNvSpPr>
            <p:nvPr/>
          </p:nvSpPr>
          <p:spPr bwMode="auto">
            <a:xfrm>
              <a:off x="4029076" y="4262439"/>
              <a:ext cx="52388" cy="66675"/>
            </a:xfrm>
            <a:custGeom>
              <a:avLst/>
              <a:gdLst>
                <a:gd name="T0" fmla="*/ 5 w 33"/>
                <a:gd name="T1" fmla="*/ 42 h 42"/>
                <a:gd name="T2" fmla="*/ 0 w 33"/>
                <a:gd name="T3" fmla="*/ 40 h 42"/>
                <a:gd name="T4" fmla="*/ 0 w 33"/>
                <a:gd name="T5" fmla="*/ 40 h 42"/>
                <a:gd name="T6" fmla="*/ 4 w 33"/>
                <a:gd name="T7" fmla="*/ 33 h 42"/>
                <a:gd name="T8" fmla="*/ 7 w 33"/>
                <a:gd name="T9" fmla="*/ 26 h 42"/>
                <a:gd name="T10" fmla="*/ 7 w 33"/>
                <a:gd name="T11" fmla="*/ 26 h 42"/>
                <a:gd name="T12" fmla="*/ 11 w 33"/>
                <a:gd name="T13" fmla="*/ 20 h 42"/>
                <a:gd name="T14" fmla="*/ 11 w 33"/>
                <a:gd name="T15" fmla="*/ 20 h 42"/>
                <a:gd name="T16" fmla="*/ 15 w 33"/>
                <a:gd name="T17" fmla="*/ 15 h 42"/>
                <a:gd name="T18" fmla="*/ 15 w 33"/>
                <a:gd name="T19" fmla="*/ 15 h 42"/>
                <a:gd name="T20" fmla="*/ 16 w 33"/>
                <a:gd name="T21" fmla="*/ 13 h 42"/>
                <a:gd name="T22" fmla="*/ 16 w 33"/>
                <a:gd name="T23" fmla="*/ 13 h 42"/>
                <a:gd name="T24" fmla="*/ 20 w 33"/>
                <a:gd name="T25" fmla="*/ 7 h 42"/>
                <a:gd name="T26" fmla="*/ 24 w 33"/>
                <a:gd name="T27" fmla="*/ 5 h 42"/>
                <a:gd name="T28" fmla="*/ 24 w 33"/>
                <a:gd name="T29" fmla="*/ 5 h 42"/>
                <a:gd name="T30" fmla="*/ 27 w 33"/>
                <a:gd name="T31" fmla="*/ 4 h 42"/>
                <a:gd name="T32" fmla="*/ 27 w 33"/>
                <a:gd name="T33" fmla="*/ 4 h 42"/>
                <a:gd name="T34" fmla="*/ 31 w 33"/>
                <a:gd name="T35" fmla="*/ 0 h 42"/>
                <a:gd name="T36" fmla="*/ 33 w 33"/>
                <a:gd name="T37" fmla="*/ 0 h 42"/>
                <a:gd name="T38" fmla="*/ 33 w 33"/>
                <a:gd name="T39" fmla="*/ 0 h 42"/>
                <a:gd name="T40" fmla="*/ 31 w 33"/>
                <a:gd name="T41" fmla="*/ 4 h 42"/>
                <a:gd name="T42" fmla="*/ 27 w 33"/>
                <a:gd name="T43" fmla="*/ 5 h 42"/>
                <a:gd name="T44" fmla="*/ 27 w 33"/>
                <a:gd name="T45" fmla="*/ 5 h 42"/>
                <a:gd name="T46" fmla="*/ 25 w 33"/>
                <a:gd name="T47" fmla="*/ 7 h 42"/>
                <a:gd name="T48" fmla="*/ 25 w 33"/>
                <a:gd name="T49" fmla="*/ 7 h 42"/>
                <a:gd name="T50" fmla="*/ 24 w 33"/>
                <a:gd name="T51" fmla="*/ 9 h 42"/>
                <a:gd name="T52" fmla="*/ 20 w 33"/>
                <a:gd name="T53" fmla="*/ 13 h 42"/>
                <a:gd name="T54" fmla="*/ 20 w 33"/>
                <a:gd name="T55" fmla="*/ 13 h 42"/>
                <a:gd name="T56" fmla="*/ 18 w 33"/>
                <a:gd name="T57" fmla="*/ 16 h 42"/>
                <a:gd name="T58" fmla="*/ 18 w 33"/>
                <a:gd name="T59" fmla="*/ 16 h 42"/>
                <a:gd name="T60" fmla="*/ 15 w 33"/>
                <a:gd name="T61" fmla="*/ 22 h 42"/>
                <a:gd name="T62" fmla="*/ 15 w 33"/>
                <a:gd name="T63" fmla="*/ 22 h 42"/>
                <a:gd name="T64" fmla="*/ 11 w 33"/>
                <a:gd name="T65" fmla="*/ 27 h 42"/>
                <a:gd name="T66" fmla="*/ 11 w 33"/>
                <a:gd name="T67" fmla="*/ 27 h 42"/>
                <a:gd name="T68" fmla="*/ 5 w 33"/>
                <a:gd name="T69" fmla="*/ 42 h 42"/>
                <a:gd name="T70" fmla="*/ 5 w 33"/>
                <a:gd name="T7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42">
                  <a:moveTo>
                    <a:pt x="5" y="42"/>
                  </a:moveTo>
                  <a:lnTo>
                    <a:pt x="0" y="40"/>
                  </a:lnTo>
                  <a:lnTo>
                    <a:pt x="0" y="40"/>
                  </a:lnTo>
                  <a:lnTo>
                    <a:pt x="4" y="33"/>
                  </a:lnTo>
                  <a:lnTo>
                    <a:pt x="7" y="26"/>
                  </a:lnTo>
                  <a:lnTo>
                    <a:pt x="7" y="26"/>
                  </a:lnTo>
                  <a:lnTo>
                    <a:pt x="11" y="20"/>
                  </a:lnTo>
                  <a:lnTo>
                    <a:pt x="11" y="20"/>
                  </a:lnTo>
                  <a:lnTo>
                    <a:pt x="15" y="15"/>
                  </a:lnTo>
                  <a:lnTo>
                    <a:pt x="15" y="15"/>
                  </a:lnTo>
                  <a:lnTo>
                    <a:pt x="16" y="13"/>
                  </a:lnTo>
                  <a:lnTo>
                    <a:pt x="16" y="13"/>
                  </a:lnTo>
                  <a:lnTo>
                    <a:pt x="20" y="7"/>
                  </a:lnTo>
                  <a:lnTo>
                    <a:pt x="24" y="5"/>
                  </a:lnTo>
                  <a:lnTo>
                    <a:pt x="24" y="5"/>
                  </a:lnTo>
                  <a:lnTo>
                    <a:pt x="27" y="4"/>
                  </a:lnTo>
                  <a:lnTo>
                    <a:pt x="27" y="4"/>
                  </a:lnTo>
                  <a:lnTo>
                    <a:pt x="31" y="0"/>
                  </a:lnTo>
                  <a:lnTo>
                    <a:pt x="33" y="0"/>
                  </a:lnTo>
                  <a:lnTo>
                    <a:pt x="33" y="0"/>
                  </a:lnTo>
                  <a:lnTo>
                    <a:pt x="31" y="4"/>
                  </a:lnTo>
                  <a:lnTo>
                    <a:pt x="27" y="5"/>
                  </a:lnTo>
                  <a:lnTo>
                    <a:pt x="27" y="5"/>
                  </a:lnTo>
                  <a:lnTo>
                    <a:pt x="25" y="7"/>
                  </a:lnTo>
                  <a:lnTo>
                    <a:pt x="25" y="7"/>
                  </a:lnTo>
                  <a:lnTo>
                    <a:pt x="24" y="9"/>
                  </a:lnTo>
                  <a:lnTo>
                    <a:pt x="20" y="13"/>
                  </a:lnTo>
                  <a:lnTo>
                    <a:pt x="20" y="13"/>
                  </a:lnTo>
                  <a:lnTo>
                    <a:pt x="18" y="16"/>
                  </a:lnTo>
                  <a:lnTo>
                    <a:pt x="18" y="16"/>
                  </a:lnTo>
                  <a:lnTo>
                    <a:pt x="15" y="22"/>
                  </a:lnTo>
                  <a:lnTo>
                    <a:pt x="15" y="22"/>
                  </a:lnTo>
                  <a:lnTo>
                    <a:pt x="11" y="27"/>
                  </a:lnTo>
                  <a:lnTo>
                    <a:pt x="11" y="27"/>
                  </a:lnTo>
                  <a:lnTo>
                    <a:pt x="5" y="42"/>
                  </a:lnTo>
                  <a:lnTo>
                    <a:pt x="5" y="42"/>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 name="Freeform 26">
              <a:extLst>
                <a:ext uri="{FF2B5EF4-FFF2-40B4-BE49-F238E27FC236}">
                  <a16:creationId xmlns="" xmlns:a16="http://schemas.microsoft.com/office/drawing/2014/main" id="{87A44941-0E88-4B2D-B40A-33E236EBA959}"/>
                </a:ext>
              </a:extLst>
            </p:cNvPr>
            <p:cNvSpPr>
              <a:spLocks/>
            </p:cNvSpPr>
            <p:nvPr/>
          </p:nvSpPr>
          <p:spPr bwMode="auto">
            <a:xfrm>
              <a:off x="4011613" y="4224339"/>
              <a:ext cx="11113" cy="34925"/>
            </a:xfrm>
            <a:custGeom>
              <a:avLst/>
              <a:gdLst>
                <a:gd name="T0" fmla="*/ 7 w 7"/>
                <a:gd name="T1" fmla="*/ 0 h 22"/>
                <a:gd name="T2" fmla="*/ 7 w 7"/>
                <a:gd name="T3" fmla="*/ 0 h 22"/>
                <a:gd name="T4" fmla="*/ 7 w 7"/>
                <a:gd name="T5" fmla="*/ 9 h 22"/>
                <a:gd name="T6" fmla="*/ 7 w 7"/>
                <a:gd name="T7" fmla="*/ 9 h 22"/>
                <a:gd name="T8" fmla="*/ 5 w 7"/>
                <a:gd name="T9" fmla="*/ 22 h 22"/>
                <a:gd name="T10" fmla="*/ 0 w 7"/>
                <a:gd name="T11" fmla="*/ 19 h 22"/>
                <a:gd name="T12" fmla="*/ 0 w 7"/>
                <a:gd name="T13" fmla="*/ 19 h 22"/>
                <a:gd name="T14" fmla="*/ 4 w 7"/>
                <a:gd name="T15" fmla="*/ 9 h 22"/>
                <a:gd name="T16" fmla="*/ 4 w 7"/>
                <a:gd name="T17" fmla="*/ 9 h 22"/>
                <a:gd name="T18" fmla="*/ 5 w 7"/>
                <a:gd name="T19" fmla="*/ 0 h 22"/>
                <a:gd name="T20" fmla="*/ 7 w 7"/>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2">
                  <a:moveTo>
                    <a:pt x="7" y="0"/>
                  </a:moveTo>
                  <a:lnTo>
                    <a:pt x="7" y="0"/>
                  </a:lnTo>
                  <a:lnTo>
                    <a:pt x="7" y="9"/>
                  </a:lnTo>
                  <a:lnTo>
                    <a:pt x="7" y="9"/>
                  </a:lnTo>
                  <a:lnTo>
                    <a:pt x="5" y="22"/>
                  </a:lnTo>
                  <a:lnTo>
                    <a:pt x="0" y="19"/>
                  </a:lnTo>
                  <a:lnTo>
                    <a:pt x="0" y="19"/>
                  </a:lnTo>
                  <a:lnTo>
                    <a:pt x="4" y="9"/>
                  </a:lnTo>
                  <a:lnTo>
                    <a:pt x="4" y="9"/>
                  </a:lnTo>
                  <a:lnTo>
                    <a:pt x="5" y="0"/>
                  </a:lnTo>
                  <a:lnTo>
                    <a:pt x="7"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 name="Freeform 27">
              <a:extLst>
                <a:ext uri="{FF2B5EF4-FFF2-40B4-BE49-F238E27FC236}">
                  <a16:creationId xmlns="" xmlns:a16="http://schemas.microsoft.com/office/drawing/2014/main" id="{6B2A51FB-A79C-4BA1-9349-C3DBA1F72F7F}"/>
                </a:ext>
              </a:extLst>
            </p:cNvPr>
            <p:cNvSpPr>
              <a:spLocks/>
            </p:cNvSpPr>
            <p:nvPr/>
          </p:nvSpPr>
          <p:spPr bwMode="auto">
            <a:xfrm>
              <a:off x="3990976" y="4259264"/>
              <a:ext cx="31750" cy="20638"/>
            </a:xfrm>
            <a:custGeom>
              <a:avLst/>
              <a:gdLst>
                <a:gd name="T0" fmla="*/ 0 w 20"/>
                <a:gd name="T1" fmla="*/ 0 h 13"/>
                <a:gd name="T2" fmla="*/ 2 w 20"/>
                <a:gd name="T3" fmla="*/ 0 h 13"/>
                <a:gd name="T4" fmla="*/ 2 w 20"/>
                <a:gd name="T5" fmla="*/ 0 h 13"/>
                <a:gd name="T6" fmla="*/ 4 w 20"/>
                <a:gd name="T7" fmla="*/ 0 h 13"/>
                <a:gd name="T8" fmla="*/ 4 w 20"/>
                <a:gd name="T9" fmla="*/ 0 h 13"/>
                <a:gd name="T10" fmla="*/ 11 w 20"/>
                <a:gd name="T11" fmla="*/ 4 h 13"/>
                <a:gd name="T12" fmla="*/ 11 w 20"/>
                <a:gd name="T13" fmla="*/ 4 h 13"/>
                <a:gd name="T14" fmla="*/ 18 w 20"/>
                <a:gd name="T15" fmla="*/ 7 h 13"/>
                <a:gd name="T16" fmla="*/ 18 w 20"/>
                <a:gd name="T17" fmla="*/ 7 h 13"/>
                <a:gd name="T18" fmla="*/ 20 w 20"/>
                <a:gd name="T19" fmla="*/ 9 h 13"/>
                <a:gd name="T20" fmla="*/ 18 w 20"/>
                <a:gd name="T21" fmla="*/ 13 h 13"/>
                <a:gd name="T22" fmla="*/ 18 w 20"/>
                <a:gd name="T23" fmla="*/ 13 h 13"/>
                <a:gd name="T24" fmla="*/ 15 w 20"/>
                <a:gd name="T25" fmla="*/ 9 h 13"/>
                <a:gd name="T26" fmla="*/ 15 w 20"/>
                <a:gd name="T27" fmla="*/ 9 h 13"/>
                <a:gd name="T28" fmla="*/ 9 w 20"/>
                <a:gd name="T29" fmla="*/ 6 h 13"/>
                <a:gd name="T30" fmla="*/ 9 w 20"/>
                <a:gd name="T31" fmla="*/ 6 h 13"/>
                <a:gd name="T32" fmla="*/ 4 w 20"/>
                <a:gd name="T33" fmla="*/ 2 h 13"/>
                <a:gd name="T34" fmla="*/ 4 w 20"/>
                <a:gd name="T35" fmla="*/ 2 h 13"/>
                <a:gd name="T36" fmla="*/ 0 w 20"/>
                <a:gd name="T37" fmla="*/ 2 h 13"/>
                <a:gd name="T38" fmla="*/ 0 w 20"/>
                <a:gd name="T3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3">
                  <a:moveTo>
                    <a:pt x="0" y="0"/>
                  </a:moveTo>
                  <a:lnTo>
                    <a:pt x="2" y="0"/>
                  </a:lnTo>
                  <a:lnTo>
                    <a:pt x="2" y="0"/>
                  </a:lnTo>
                  <a:lnTo>
                    <a:pt x="4" y="0"/>
                  </a:lnTo>
                  <a:lnTo>
                    <a:pt x="4" y="0"/>
                  </a:lnTo>
                  <a:lnTo>
                    <a:pt x="11" y="4"/>
                  </a:lnTo>
                  <a:lnTo>
                    <a:pt x="11" y="4"/>
                  </a:lnTo>
                  <a:lnTo>
                    <a:pt x="18" y="7"/>
                  </a:lnTo>
                  <a:lnTo>
                    <a:pt x="18" y="7"/>
                  </a:lnTo>
                  <a:lnTo>
                    <a:pt x="20" y="9"/>
                  </a:lnTo>
                  <a:lnTo>
                    <a:pt x="18" y="13"/>
                  </a:lnTo>
                  <a:lnTo>
                    <a:pt x="18" y="13"/>
                  </a:lnTo>
                  <a:lnTo>
                    <a:pt x="15" y="9"/>
                  </a:lnTo>
                  <a:lnTo>
                    <a:pt x="15" y="9"/>
                  </a:lnTo>
                  <a:lnTo>
                    <a:pt x="9" y="6"/>
                  </a:lnTo>
                  <a:lnTo>
                    <a:pt x="9" y="6"/>
                  </a:lnTo>
                  <a:lnTo>
                    <a:pt x="4" y="2"/>
                  </a:lnTo>
                  <a:lnTo>
                    <a:pt x="4" y="2"/>
                  </a:lnTo>
                  <a:lnTo>
                    <a:pt x="0" y="2"/>
                  </a:lnTo>
                  <a:lnTo>
                    <a:pt x="0"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 name="Freeform 28">
              <a:extLst>
                <a:ext uri="{FF2B5EF4-FFF2-40B4-BE49-F238E27FC236}">
                  <a16:creationId xmlns="" xmlns:a16="http://schemas.microsoft.com/office/drawing/2014/main" id="{94C5328D-ECE0-4264-8D79-4A531BC66906}"/>
                </a:ext>
              </a:extLst>
            </p:cNvPr>
            <p:cNvSpPr>
              <a:spLocks/>
            </p:cNvSpPr>
            <p:nvPr/>
          </p:nvSpPr>
          <p:spPr bwMode="auto">
            <a:xfrm>
              <a:off x="4054476" y="4276726"/>
              <a:ext cx="34925" cy="11113"/>
            </a:xfrm>
            <a:custGeom>
              <a:avLst/>
              <a:gdLst>
                <a:gd name="T0" fmla="*/ 22 w 22"/>
                <a:gd name="T1" fmla="*/ 2 h 7"/>
                <a:gd name="T2" fmla="*/ 22 w 22"/>
                <a:gd name="T3" fmla="*/ 4 h 7"/>
                <a:gd name="T4" fmla="*/ 22 w 22"/>
                <a:gd name="T5" fmla="*/ 4 h 7"/>
                <a:gd name="T6" fmla="*/ 19 w 22"/>
                <a:gd name="T7" fmla="*/ 4 h 7"/>
                <a:gd name="T8" fmla="*/ 19 w 22"/>
                <a:gd name="T9" fmla="*/ 4 h 7"/>
                <a:gd name="T10" fmla="*/ 17 w 22"/>
                <a:gd name="T11" fmla="*/ 4 h 7"/>
                <a:gd name="T12" fmla="*/ 17 w 22"/>
                <a:gd name="T13" fmla="*/ 4 h 7"/>
                <a:gd name="T14" fmla="*/ 11 w 22"/>
                <a:gd name="T15" fmla="*/ 4 h 7"/>
                <a:gd name="T16" fmla="*/ 11 w 22"/>
                <a:gd name="T17" fmla="*/ 4 h 7"/>
                <a:gd name="T18" fmla="*/ 6 w 22"/>
                <a:gd name="T19" fmla="*/ 6 h 7"/>
                <a:gd name="T20" fmla="*/ 6 w 22"/>
                <a:gd name="T21" fmla="*/ 6 h 7"/>
                <a:gd name="T22" fmla="*/ 2 w 22"/>
                <a:gd name="T23" fmla="*/ 7 h 7"/>
                <a:gd name="T24" fmla="*/ 0 w 22"/>
                <a:gd name="T25" fmla="*/ 4 h 7"/>
                <a:gd name="T26" fmla="*/ 0 w 22"/>
                <a:gd name="T27" fmla="*/ 4 h 7"/>
                <a:gd name="T28" fmla="*/ 4 w 22"/>
                <a:gd name="T29" fmla="*/ 2 h 7"/>
                <a:gd name="T30" fmla="*/ 4 w 22"/>
                <a:gd name="T31" fmla="*/ 2 h 7"/>
                <a:gd name="T32" fmla="*/ 11 w 22"/>
                <a:gd name="T33" fmla="*/ 2 h 7"/>
                <a:gd name="T34" fmla="*/ 11 w 22"/>
                <a:gd name="T35" fmla="*/ 2 h 7"/>
                <a:gd name="T36" fmla="*/ 15 w 22"/>
                <a:gd name="T37" fmla="*/ 2 h 7"/>
                <a:gd name="T38" fmla="*/ 15 w 22"/>
                <a:gd name="T39" fmla="*/ 2 h 7"/>
                <a:gd name="T40" fmla="*/ 19 w 22"/>
                <a:gd name="T41" fmla="*/ 0 h 7"/>
                <a:gd name="T42" fmla="*/ 19 w 22"/>
                <a:gd name="T43" fmla="*/ 0 h 7"/>
                <a:gd name="T44" fmla="*/ 22 w 22"/>
                <a:gd name="T45" fmla="*/ 0 h 7"/>
                <a:gd name="T46" fmla="*/ 22 w 22"/>
                <a:gd name="T47" fmla="*/ 0 h 7"/>
                <a:gd name="T48" fmla="*/ 22 w 22"/>
                <a:gd name="T49" fmla="*/ 0 h 7"/>
                <a:gd name="T50" fmla="*/ 22 w 22"/>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7">
                  <a:moveTo>
                    <a:pt x="22" y="2"/>
                  </a:moveTo>
                  <a:lnTo>
                    <a:pt x="22" y="4"/>
                  </a:lnTo>
                  <a:lnTo>
                    <a:pt x="22" y="4"/>
                  </a:lnTo>
                  <a:lnTo>
                    <a:pt x="19" y="4"/>
                  </a:lnTo>
                  <a:lnTo>
                    <a:pt x="19" y="4"/>
                  </a:lnTo>
                  <a:lnTo>
                    <a:pt x="17" y="4"/>
                  </a:lnTo>
                  <a:lnTo>
                    <a:pt x="17" y="4"/>
                  </a:lnTo>
                  <a:lnTo>
                    <a:pt x="11" y="4"/>
                  </a:lnTo>
                  <a:lnTo>
                    <a:pt x="11" y="4"/>
                  </a:lnTo>
                  <a:lnTo>
                    <a:pt x="6" y="6"/>
                  </a:lnTo>
                  <a:lnTo>
                    <a:pt x="6" y="6"/>
                  </a:lnTo>
                  <a:lnTo>
                    <a:pt x="2" y="7"/>
                  </a:lnTo>
                  <a:lnTo>
                    <a:pt x="0" y="4"/>
                  </a:lnTo>
                  <a:lnTo>
                    <a:pt x="0" y="4"/>
                  </a:lnTo>
                  <a:lnTo>
                    <a:pt x="4" y="2"/>
                  </a:lnTo>
                  <a:lnTo>
                    <a:pt x="4" y="2"/>
                  </a:lnTo>
                  <a:lnTo>
                    <a:pt x="11" y="2"/>
                  </a:lnTo>
                  <a:lnTo>
                    <a:pt x="11" y="2"/>
                  </a:lnTo>
                  <a:lnTo>
                    <a:pt x="15" y="2"/>
                  </a:lnTo>
                  <a:lnTo>
                    <a:pt x="15" y="2"/>
                  </a:lnTo>
                  <a:lnTo>
                    <a:pt x="19" y="0"/>
                  </a:lnTo>
                  <a:lnTo>
                    <a:pt x="19" y="0"/>
                  </a:lnTo>
                  <a:lnTo>
                    <a:pt x="22" y="0"/>
                  </a:lnTo>
                  <a:lnTo>
                    <a:pt x="22" y="0"/>
                  </a:lnTo>
                  <a:lnTo>
                    <a:pt x="22" y="0"/>
                  </a:lnTo>
                  <a:lnTo>
                    <a:pt x="22" y="2"/>
                  </a:lnTo>
                  <a:close/>
                </a:path>
              </a:pathLst>
            </a:custGeom>
            <a:solidFill>
              <a:srgbClr val="C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 name="Freeform 29">
              <a:extLst>
                <a:ext uri="{FF2B5EF4-FFF2-40B4-BE49-F238E27FC236}">
                  <a16:creationId xmlns="" xmlns:a16="http://schemas.microsoft.com/office/drawing/2014/main" id="{253FA80C-EBF7-41EF-82EA-995595F8795A}"/>
                </a:ext>
              </a:extLst>
            </p:cNvPr>
            <p:cNvSpPr>
              <a:spLocks/>
            </p:cNvSpPr>
            <p:nvPr/>
          </p:nvSpPr>
          <p:spPr bwMode="auto">
            <a:xfrm>
              <a:off x="4019551" y="4037014"/>
              <a:ext cx="311150" cy="292100"/>
            </a:xfrm>
            <a:custGeom>
              <a:avLst/>
              <a:gdLst>
                <a:gd name="T0" fmla="*/ 187 w 196"/>
                <a:gd name="T1" fmla="*/ 80 h 184"/>
                <a:gd name="T2" fmla="*/ 176 w 196"/>
                <a:gd name="T3" fmla="*/ 73 h 184"/>
                <a:gd name="T4" fmla="*/ 163 w 196"/>
                <a:gd name="T5" fmla="*/ 69 h 184"/>
                <a:gd name="T6" fmla="*/ 168 w 196"/>
                <a:gd name="T7" fmla="*/ 56 h 184"/>
                <a:gd name="T8" fmla="*/ 163 w 196"/>
                <a:gd name="T9" fmla="*/ 45 h 184"/>
                <a:gd name="T10" fmla="*/ 157 w 196"/>
                <a:gd name="T11" fmla="*/ 42 h 184"/>
                <a:gd name="T12" fmla="*/ 145 w 196"/>
                <a:gd name="T13" fmla="*/ 40 h 184"/>
                <a:gd name="T14" fmla="*/ 137 w 196"/>
                <a:gd name="T15" fmla="*/ 40 h 184"/>
                <a:gd name="T16" fmla="*/ 114 w 196"/>
                <a:gd name="T17" fmla="*/ 54 h 184"/>
                <a:gd name="T18" fmla="*/ 108 w 196"/>
                <a:gd name="T19" fmla="*/ 34 h 184"/>
                <a:gd name="T20" fmla="*/ 99 w 196"/>
                <a:gd name="T21" fmla="*/ 18 h 184"/>
                <a:gd name="T22" fmla="*/ 92 w 196"/>
                <a:gd name="T23" fmla="*/ 9 h 184"/>
                <a:gd name="T24" fmla="*/ 75 w 196"/>
                <a:gd name="T25" fmla="*/ 0 h 184"/>
                <a:gd name="T26" fmla="*/ 64 w 196"/>
                <a:gd name="T27" fmla="*/ 0 h 184"/>
                <a:gd name="T28" fmla="*/ 53 w 196"/>
                <a:gd name="T29" fmla="*/ 3 h 184"/>
                <a:gd name="T30" fmla="*/ 41 w 196"/>
                <a:gd name="T31" fmla="*/ 21 h 184"/>
                <a:gd name="T32" fmla="*/ 37 w 196"/>
                <a:gd name="T33" fmla="*/ 32 h 184"/>
                <a:gd name="T34" fmla="*/ 37 w 196"/>
                <a:gd name="T35" fmla="*/ 54 h 184"/>
                <a:gd name="T36" fmla="*/ 41 w 196"/>
                <a:gd name="T37" fmla="*/ 78 h 184"/>
                <a:gd name="T38" fmla="*/ 17 w 196"/>
                <a:gd name="T39" fmla="*/ 84 h 184"/>
                <a:gd name="T40" fmla="*/ 11 w 196"/>
                <a:gd name="T41" fmla="*/ 87 h 184"/>
                <a:gd name="T42" fmla="*/ 2 w 196"/>
                <a:gd name="T43" fmla="*/ 96 h 184"/>
                <a:gd name="T44" fmla="*/ 0 w 196"/>
                <a:gd name="T45" fmla="*/ 102 h 184"/>
                <a:gd name="T46" fmla="*/ 0 w 196"/>
                <a:gd name="T47" fmla="*/ 118 h 184"/>
                <a:gd name="T48" fmla="*/ 4 w 196"/>
                <a:gd name="T49" fmla="*/ 126 h 184"/>
                <a:gd name="T50" fmla="*/ 19 w 196"/>
                <a:gd name="T51" fmla="*/ 147 h 184"/>
                <a:gd name="T52" fmla="*/ 39 w 196"/>
                <a:gd name="T53" fmla="*/ 164 h 184"/>
                <a:gd name="T54" fmla="*/ 48 w 196"/>
                <a:gd name="T55" fmla="*/ 168 h 184"/>
                <a:gd name="T56" fmla="*/ 75 w 196"/>
                <a:gd name="T57" fmla="*/ 173 h 184"/>
                <a:gd name="T58" fmla="*/ 95 w 196"/>
                <a:gd name="T59" fmla="*/ 180 h 184"/>
                <a:gd name="T60" fmla="*/ 110 w 196"/>
                <a:gd name="T61" fmla="*/ 180 h 184"/>
                <a:gd name="T62" fmla="*/ 128 w 196"/>
                <a:gd name="T63" fmla="*/ 168 h 184"/>
                <a:gd name="T64" fmla="*/ 132 w 196"/>
                <a:gd name="T65" fmla="*/ 166 h 184"/>
                <a:gd name="T66" fmla="*/ 136 w 196"/>
                <a:gd name="T67" fmla="*/ 162 h 184"/>
                <a:gd name="T68" fmla="*/ 139 w 196"/>
                <a:gd name="T69" fmla="*/ 151 h 184"/>
                <a:gd name="T70" fmla="*/ 141 w 196"/>
                <a:gd name="T71" fmla="*/ 142 h 184"/>
                <a:gd name="T72" fmla="*/ 152 w 196"/>
                <a:gd name="T73" fmla="*/ 129 h 184"/>
                <a:gd name="T74" fmla="*/ 159 w 196"/>
                <a:gd name="T75" fmla="*/ 124 h 184"/>
                <a:gd name="T76" fmla="*/ 189 w 196"/>
                <a:gd name="T77" fmla="*/ 111 h 184"/>
                <a:gd name="T78" fmla="*/ 194 w 196"/>
                <a:gd name="T79" fmla="*/ 104 h 184"/>
                <a:gd name="T80" fmla="*/ 196 w 196"/>
                <a:gd name="T81" fmla="*/ 96 h 184"/>
                <a:gd name="T82" fmla="*/ 190 w 196"/>
                <a:gd name="T83" fmla="*/ 84 h 184"/>
                <a:gd name="T84" fmla="*/ 187 w 196"/>
                <a:gd name="T85" fmla="*/ 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84">
                  <a:moveTo>
                    <a:pt x="187" y="80"/>
                  </a:moveTo>
                  <a:lnTo>
                    <a:pt x="187" y="80"/>
                  </a:lnTo>
                  <a:lnTo>
                    <a:pt x="181" y="76"/>
                  </a:lnTo>
                  <a:lnTo>
                    <a:pt x="176" y="73"/>
                  </a:lnTo>
                  <a:lnTo>
                    <a:pt x="163" y="69"/>
                  </a:lnTo>
                  <a:lnTo>
                    <a:pt x="163" y="69"/>
                  </a:lnTo>
                  <a:lnTo>
                    <a:pt x="167" y="63"/>
                  </a:lnTo>
                  <a:lnTo>
                    <a:pt x="168" y="56"/>
                  </a:lnTo>
                  <a:lnTo>
                    <a:pt x="167" y="51"/>
                  </a:lnTo>
                  <a:lnTo>
                    <a:pt x="163" y="45"/>
                  </a:lnTo>
                  <a:lnTo>
                    <a:pt x="163" y="45"/>
                  </a:lnTo>
                  <a:lnTo>
                    <a:pt x="157" y="42"/>
                  </a:lnTo>
                  <a:lnTo>
                    <a:pt x="150" y="40"/>
                  </a:lnTo>
                  <a:lnTo>
                    <a:pt x="145" y="40"/>
                  </a:lnTo>
                  <a:lnTo>
                    <a:pt x="137" y="40"/>
                  </a:lnTo>
                  <a:lnTo>
                    <a:pt x="137" y="40"/>
                  </a:lnTo>
                  <a:lnTo>
                    <a:pt x="125" y="47"/>
                  </a:lnTo>
                  <a:lnTo>
                    <a:pt x="114" y="54"/>
                  </a:lnTo>
                  <a:lnTo>
                    <a:pt x="114" y="54"/>
                  </a:lnTo>
                  <a:lnTo>
                    <a:pt x="108" y="34"/>
                  </a:lnTo>
                  <a:lnTo>
                    <a:pt x="105" y="25"/>
                  </a:lnTo>
                  <a:lnTo>
                    <a:pt x="99" y="18"/>
                  </a:lnTo>
                  <a:lnTo>
                    <a:pt x="99" y="18"/>
                  </a:lnTo>
                  <a:lnTo>
                    <a:pt x="92" y="9"/>
                  </a:lnTo>
                  <a:lnTo>
                    <a:pt x="84" y="3"/>
                  </a:lnTo>
                  <a:lnTo>
                    <a:pt x="75" y="0"/>
                  </a:lnTo>
                  <a:lnTo>
                    <a:pt x="64" y="0"/>
                  </a:lnTo>
                  <a:lnTo>
                    <a:pt x="64" y="0"/>
                  </a:lnTo>
                  <a:lnTo>
                    <a:pt x="59" y="1"/>
                  </a:lnTo>
                  <a:lnTo>
                    <a:pt x="53" y="3"/>
                  </a:lnTo>
                  <a:lnTo>
                    <a:pt x="46" y="11"/>
                  </a:lnTo>
                  <a:lnTo>
                    <a:pt x="41" y="21"/>
                  </a:lnTo>
                  <a:lnTo>
                    <a:pt x="37" y="32"/>
                  </a:lnTo>
                  <a:lnTo>
                    <a:pt x="37" y="32"/>
                  </a:lnTo>
                  <a:lnTo>
                    <a:pt x="35" y="43"/>
                  </a:lnTo>
                  <a:lnTo>
                    <a:pt x="37" y="54"/>
                  </a:lnTo>
                  <a:lnTo>
                    <a:pt x="41" y="78"/>
                  </a:lnTo>
                  <a:lnTo>
                    <a:pt x="41" y="78"/>
                  </a:lnTo>
                  <a:lnTo>
                    <a:pt x="28" y="80"/>
                  </a:lnTo>
                  <a:lnTo>
                    <a:pt x="17" y="84"/>
                  </a:lnTo>
                  <a:lnTo>
                    <a:pt x="17" y="84"/>
                  </a:lnTo>
                  <a:lnTo>
                    <a:pt x="11" y="87"/>
                  </a:lnTo>
                  <a:lnTo>
                    <a:pt x="6" y="91"/>
                  </a:lnTo>
                  <a:lnTo>
                    <a:pt x="2" y="96"/>
                  </a:lnTo>
                  <a:lnTo>
                    <a:pt x="0" y="102"/>
                  </a:lnTo>
                  <a:lnTo>
                    <a:pt x="0" y="102"/>
                  </a:lnTo>
                  <a:lnTo>
                    <a:pt x="0" y="109"/>
                  </a:lnTo>
                  <a:lnTo>
                    <a:pt x="0" y="118"/>
                  </a:lnTo>
                  <a:lnTo>
                    <a:pt x="0" y="118"/>
                  </a:lnTo>
                  <a:lnTo>
                    <a:pt x="4" y="126"/>
                  </a:lnTo>
                  <a:lnTo>
                    <a:pt x="8" y="135"/>
                  </a:lnTo>
                  <a:lnTo>
                    <a:pt x="19" y="147"/>
                  </a:lnTo>
                  <a:lnTo>
                    <a:pt x="31" y="158"/>
                  </a:lnTo>
                  <a:lnTo>
                    <a:pt x="39" y="164"/>
                  </a:lnTo>
                  <a:lnTo>
                    <a:pt x="48" y="168"/>
                  </a:lnTo>
                  <a:lnTo>
                    <a:pt x="48" y="168"/>
                  </a:lnTo>
                  <a:lnTo>
                    <a:pt x="61" y="171"/>
                  </a:lnTo>
                  <a:lnTo>
                    <a:pt x="75" y="173"/>
                  </a:lnTo>
                  <a:lnTo>
                    <a:pt x="90" y="177"/>
                  </a:lnTo>
                  <a:lnTo>
                    <a:pt x="95" y="180"/>
                  </a:lnTo>
                  <a:lnTo>
                    <a:pt x="103" y="184"/>
                  </a:lnTo>
                  <a:lnTo>
                    <a:pt x="110" y="180"/>
                  </a:lnTo>
                  <a:lnTo>
                    <a:pt x="110" y="180"/>
                  </a:lnTo>
                  <a:lnTo>
                    <a:pt x="128" y="168"/>
                  </a:lnTo>
                  <a:lnTo>
                    <a:pt x="128" y="168"/>
                  </a:lnTo>
                  <a:lnTo>
                    <a:pt x="132" y="166"/>
                  </a:lnTo>
                  <a:lnTo>
                    <a:pt x="136" y="162"/>
                  </a:lnTo>
                  <a:lnTo>
                    <a:pt x="136" y="162"/>
                  </a:lnTo>
                  <a:lnTo>
                    <a:pt x="137" y="157"/>
                  </a:lnTo>
                  <a:lnTo>
                    <a:pt x="139" y="151"/>
                  </a:lnTo>
                  <a:lnTo>
                    <a:pt x="139" y="151"/>
                  </a:lnTo>
                  <a:lnTo>
                    <a:pt x="141" y="142"/>
                  </a:lnTo>
                  <a:lnTo>
                    <a:pt x="147" y="135"/>
                  </a:lnTo>
                  <a:lnTo>
                    <a:pt x="152" y="129"/>
                  </a:lnTo>
                  <a:lnTo>
                    <a:pt x="159" y="124"/>
                  </a:lnTo>
                  <a:lnTo>
                    <a:pt x="159" y="124"/>
                  </a:lnTo>
                  <a:lnTo>
                    <a:pt x="179" y="116"/>
                  </a:lnTo>
                  <a:lnTo>
                    <a:pt x="189" y="111"/>
                  </a:lnTo>
                  <a:lnTo>
                    <a:pt x="192" y="107"/>
                  </a:lnTo>
                  <a:lnTo>
                    <a:pt x="194" y="104"/>
                  </a:lnTo>
                  <a:lnTo>
                    <a:pt x="194" y="104"/>
                  </a:lnTo>
                  <a:lnTo>
                    <a:pt x="196" y="96"/>
                  </a:lnTo>
                  <a:lnTo>
                    <a:pt x="194" y="91"/>
                  </a:lnTo>
                  <a:lnTo>
                    <a:pt x="190" y="84"/>
                  </a:lnTo>
                  <a:lnTo>
                    <a:pt x="187" y="80"/>
                  </a:lnTo>
                  <a:lnTo>
                    <a:pt x="187" y="8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 name="Freeform 30">
              <a:extLst>
                <a:ext uri="{FF2B5EF4-FFF2-40B4-BE49-F238E27FC236}">
                  <a16:creationId xmlns="" xmlns:a16="http://schemas.microsoft.com/office/drawing/2014/main" id="{6D02D889-9B76-4318-9F7D-C27B65BDA8CC}"/>
                </a:ext>
              </a:extLst>
            </p:cNvPr>
            <p:cNvSpPr>
              <a:spLocks/>
            </p:cNvSpPr>
            <p:nvPr/>
          </p:nvSpPr>
          <p:spPr bwMode="auto">
            <a:xfrm>
              <a:off x="4124326" y="4146551"/>
              <a:ext cx="133350" cy="301625"/>
            </a:xfrm>
            <a:custGeom>
              <a:avLst/>
              <a:gdLst>
                <a:gd name="T0" fmla="*/ 84 w 84"/>
                <a:gd name="T1" fmla="*/ 26 h 190"/>
                <a:gd name="T2" fmla="*/ 84 w 84"/>
                <a:gd name="T3" fmla="*/ 26 h 190"/>
                <a:gd name="T4" fmla="*/ 81 w 84"/>
                <a:gd name="T5" fmla="*/ 26 h 190"/>
                <a:gd name="T6" fmla="*/ 75 w 84"/>
                <a:gd name="T7" fmla="*/ 26 h 190"/>
                <a:gd name="T8" fmla="*/ 70 w 84"/>
                <a:gd name="T9" fmla="*/ 27 h 190"/>
                <a:gd name="T10" fmla="*/ 62 w 84"/>
                <a:gd name="T11" fmla="*/ 29 h 190"/>
                <a:gd name="T12" fmla="*/ 66 w 84"/>
                <a:gd name="T13" fmla="*/ 22 h 190"/>
                <a:gd name="T14" fmla="*/ 70 w 84"/>
                <a:gd name="T15" fmla="*/ 18 h 190"/>
                <a:gd name="T16" fmla="*/ 75 w 84"/>
                <a:gd name="T17" fmla="*/ 15 h 190"/>
                <a:gd name="T18" fmla="*/ 79 w 84"/>
                <a:gd name="T19" fmla="*/ 9 h 190"/>
                <a:gd name="T20" fmla="*/ 75 w 84"/>
                <a:gd name="T21" fmla="*/ 9 h 190"/>
                <a:gd name="T22" fmla="*/ 68 w 84"/>
                <a:gd name="T23" fmla="*/ 15 h 190"/>
                <a:gd name="T24" fmla="*/ 64 w 84"/>
                <a:gd name="T25" fmla="*/ 18 h 190"/>
                <a:gd name="T26" fmla="*/ 59 w 84"/>
                <a:gd name="T27" fmla="*/ 24 h 190"/>
                <a:gd name="T28" fmla="*/ 53 w 84"/>
                <a:gd name="T29" fmla="*/ 29 h 190"/>
                <a:gd name="T30" fmla="*/ 51 w 84"/>
                <a:gd name="T31" fmla="*/ 33 h 190"/>
                <a:gd name="T32" fmla="*/ 46 w 84"/>
                <a:gd name="T33" fmla="*/ 42 h 190"/>
                <a:gd name="T34" fmla="*/ 40 w 84"/>
                <a:gd name="T35" fmla="*/ 51 h 190"/>
                <a:gd name="T36" fmla="*/ 35 w 84"/>
                <a:gd name="T37" fmla="*/ 62 h 190"/>
                <a:gd name="T38" fmla="*/ 26 w 84"/>
                <a:gd name="T39" fmla="*/ 35 h 190"/>
                <a:gd name="T40" fmla="*/ 29 w 84"/>
                <a:gd name="T41" fmla="*/ 18 h 190"/>
                <a:gd name="T42" fmla="*/ 28 w 84"/>
                <a:gd name="T43" fmla="*/ 0 h 190"/>
                <a:gd name="T44" fmla="*/ 24 w 84"/>
                <a:gd name="T45" fmla="*/ 16 h 190"/>
                <a:gd name="T46" fmla="*/ 20 w 84"/>
                <a:gd name="T47" fmla="*/ 24 h 190"/>
                <a:gd name="T48" fmla="*/ 20 w 84"/>
                <a:gd name="T49" fmla="*/ 24 h 190"/>
                <a:gd name="T50" fmla="*/ 6 w 84"/>
                <a:gd name="T51" fmla="*/ 4 h 190"/>
                <a:gd name="T52" fmla="*/ 4 w 84"/>
                <a:gd name="T53" fmla="*/ 5 h 190"/>
                <a:gd name="T54" fmla="*/ 20 w 84"/>
                <a:gd name="T55" fmla="*/ 40 h 190"/>
                <a:gd name="T56" fmla="*/ 22 w 84"/>
                <a:gd name="T57" fmla="*/ 44 h 190"/>
                <a:gd name="T58" fmla="*/ 17 w 84"/>
                <a:gd name="T59" fmla="*/ 42 h 190"/>
                <a:gd name="T60" fmla="*/ 6 w 84"/>
                <a:gd name="T61" fmla="*/ 38 h 190"/>
                <a:gd name="T62" fmla="*/ 2 w 84"/>
                <a:gd name="T63" fmla="*/ 36 h 190"/>
                <a:gd name="T64" fmla="*/ 2 w 84"/>
                <a:gd name="T65" fmla="*/ 36 h 190"/>
                <a:gd name="T66" fmla="*/ 0 w 84"/>
                <a:gd name="T67" fmla="*/ 38 h 190"/>
                <a:gd name="T68" fmla="*/ 6 w 84"/>
                <a:gd name="T69" fmla="*/ 40 h 190"/>
                <a:gd name="T70" fmla="*/ 15 w 84"/>
                <a:gd name="T71" fmla="*/ 46 h 190"/>
                <a:gd name="T72" fmla="*/ 22 w 84"/>
                <a:gd name="T73" fmla="*/ 53 h 190"/>
                <a:gd name="T74" fmla="*/ 26 w 84"/>
                <a:gd name="T75" fmla="*/ 58 h 190"/>
                <a:gd name="T76" fmla="*/ 35 w 84"/>
                <a:gd name="T77" fmla="*/ 104 h 190"/>
                <a:gd name="T78" fmla="*/ 37 w 84"/>
                <a:gd name="T79" fmla="*/ 128 h 190"/>
                <a:gd name="T80" fmla="*/ 31 w 84"/>
                <a:gd name="T81" fmla="*/ 190 h 190"/>
                <a:gd name="T82" fmla="*/ 42 w 84"/>
                <a:gd name="T83" fmla="*/ 190 h 190"/>
                <a:gd name="T84" fmla="*/ 42 w 84"/>
                <a:gd name="T85" fmla="*/ 104 h 190"/>
                <a:gd name="T86" fmla="*/ 39 w 84"/>
                <a:gd name="T87" fmla="*/ 77 h 190"/>
                <a:gd name="T88" fmla="*/ 42 w 84"/>
                <a:gd name="T89" fmla="*/ 66 h 190"/>
                <a:gd name="T90" fmla="*/ 46 w 84"/>
                <a:gd name="T91" fmla="*/ 55 h 190"/>
                <a:gd name="T92" fmla="*/ 51 w 84"/>
                <a:gd name="T93" fmla="*/ 46 h 190"/>
                <a:gd name="T94" fmla="*/ 59 w 84"/>
                <a:gd name="T95" fmla="*/ 35 h 190"/>
                <a:gd name="T96" fmla="*/ 60 w 84"/>
                <a:gd name="T97" fmla="*/ 35 h 190"/>
                <a:gd name="T98" fmla="*/ 71 w 84"/>
                <a:gd name="T99" fmla="*/ 31 h 190"/>
                <a:gd name="T100" fmla="*/ 75 w 84"/>
                <a:gd name="T101" fmla="*/ 29 h 190"/>
                <a:gd name="T102" fmla="*/ 81 w 84"/>
                <a:gd name="T103" fmla="*/ 29 h 190"/>
                <a:gd name="T104" fmla="*/ 84 w 84"/>
                <a:gd name="T105" fmla="*/ 29 h 190"/>
                <a:gd name="T106" fmla="*/ 84 w 84"/>
                <a:gd name="T107" fmla="*/ 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90">
                  <a:moveTo>
                    <a:pt x="84" y="26"/>
                  </a:moveTo>
                  <a:lnTo>
                    <a:pt x="84" y="26"/>
                  </a:lnTo>
                  <a:lnTo>
                    <a:pt x="84" y="26"/>
                  </a:lnTo>
                  <a:lnTo>
                    <a:pt x="84" y="26"/>
                  </a:lnTo>
                  <a:lnTo>
                    <a:pt x="81" y="26"/>
                  </a:lnTo>
                  <a:lnTo>
                    <a:pt x="81" y="26"/>
                  </a:lnTo>
                  <a:lnTo>
                    <a:pt x="75" y="26"/>
                  </a:lnTo>
                  <a:lnTo>
                    <a:pt x="75" y="26"/>
                  </a:lnTo>
                  <a:lnTo>
                    <a:pt x="70" y="27"/>
                  </a:lnTo>
                  <a:lnTo>
                    <a:pt x="70" y="27"/>
                  </a:lnTo>
                  <a:lnTo>
                    <a:pt x="62" y="29"/>
                  </a:lnTo>
                  <a:lnTo>
                    <a:pt x="62" y="29"/>
                  </a:lnTo>
                  <a:lnTo>
                    <a:pt x="64" y="24"/>
                  </a:lnTo>
                  <a:lnTo>
                    <a:pt x="66" y="22"/>
                  </a:lnTo>
                  <a:lnTo>
                    <a:pt x="66" y="22"/>
                  </a:lnTo>
                  <a:lnTo>
                    <a:pt x="70" y="18"/>
                  </a:lnTo>
                  <a:lnTo>
                    <a:pt x="70" y="18"/>
                  </a:lnTo>
                  <a:lnTo>
                    <a:pt x="75" y="15"/>
                  </a:lnTo>
                  <a:lnTo>
                    <a:pt x="77" y="13"/>
                  </a:lnTo>
                  <a:lnTo>
                    <a:pt x="79" y="9"/>
                  </a:lnTo>
                  <a:lnTo>
                    <a:pt x="75" y="9"/>
                  </a:lnTo>
                  <a:lnTo>
                    <a:pt x="75" y="9"/>
                  </a:lnTo>
                  <a:lnTo>
                    <a:pt x="73" y="13"/>
                  </a:lnTo>
                  <a:lnTo>
                    <a:pt x="68" y="15"/>
                  </a:lnTo>
                  <a:lnTo>
                    <a:pt x="68" y="15"/>
                  </a:lnTo>
                  <a:lnTo>
                    <a:pt x="64" y="18"/>
                  </a:lnTo>
                  <a:lnTo>
                    <a:pt x="64" y="18"/>
                  </a:lnTo>
                  <a:lnTo>
                    <a:pt x="59" y="24"/>
                  </a:lnTo>
                  <a:lnTo>
                    <a:pt x="53" y="29"/>
                  </a:lnTo>
                  <a:lnTo>
                    <a:pt x="53" y="29"/>
                  </a:lnTo>
                  <a:lnTo>
                    <a:pt x="51" y="33"/>
                  </a:lnTo>
                  <a:lnTo>
                    <a:pt x="51" y="33"/>
                  </a:lnTo>
                  <a:lnTo>
                    <a:pt x="46" y="42"/>
                  </a:lnTo>
                  <a:lnTo>
                    <a:pt x="46" y="42"/>
                  </a:lnTo>
                  <a:lnTo>
                    <a:pt x="40" y="51"/>
                  </a:lnTo>
                  <a:lnTo>
                    <a:pt x="40" y="51"/>
                  </a:lnTo>
                  <a:lnTo>
                    <a:pt x="35" y="62"/>
                  </a:lnTo>
                  <a:lnTo>
                    <a:pt x="35" y="62"/>
                  </a:lnTo>
                  <a:lnTo>
                    <a:pt x="26" y="35"/>
                  </a:lnTo>
                  <a:lnTo>
                    <a:pt x="26" y="35"/>
                  </a:lnTo>
                  <a:lnTo>
                    <a:pt x="29" y="18"/>
                  </a:lnTo>
                  <a:lnTo>
                    <a:pt x="29" y="18"/>
                  </a:lnTo>
                  <a:lnTo>
                    <a:pt x="31" y="2"/>
                  </a:lnTo>
                  <a:lnTo>
                    <a:pt x="28" y="0"/>
                  </a:lnTo>
                  <a:lnTo>
                    <a:pt x="28" y="0"/>
                  </a:lnTo>
                  <a:lnTo>
                    <a:pt x="24" y="16"/>
                  </a:lnTo>
                  <a:lnTo>
                    <a:pt x="24" y="16"/>
                  </a:lnTo>
                  <a:lnTo>
                    <a:pt x="20" y="24"/>
                  </a:lnTo>
                  <a:lnTo>
                    <a:pt x="20" y="24"/>
                  </a:lnTo>
                  <a:lnTo>
                    <a:pt x="20" y="24"/>
                  </a:lnTo>
                  <a:lnTo>
                    <a:pt x="13" y="13"/>
                  </a:lnTo>
                  <a:lnTo>
                    <a:pt x="6" y="4"/>
                  </a:lnTo>
                  <a:lnTo>
                    <a:pt x="4" y="5"/>
                  </a:lnTo>
                  <a:lnTo>
                    <a:pt x="4" y="5"/>
                  </a:lnTo>
                  <a:lnTo>
                    <a:pt x="13" y="22"/>
                  </a:lnTo>
                  <a:lnTo>
                    <a:pt x="20" y="40"/>
                  </a:lnTo>
                  <a:lnTo>
                    <a:pt x="20" y="40"/>
                  </a:lnTo>
                  <a:lnTo>
                    <a:pt x="22" y="44"/>
                  </a:lnTo>
                  <a:lnTo>
                    <a:pt x="22" y="44"/>
                  </a:lnTo>
                  <a:lnTo>
                    <a:pt x="17" y="42"/>
                  </a:lnTo>
                  <a:lnTo>
                    <a:pt x="17" y="42"/>
                  </a:lnTo>
                  <a:lnTo>
                    <a:pt x="6" y="38"/>
                  </a:lnTo>
                  <a:lnTo>
                    <a:pt x="6" y="38"/>
                  </a:lnTo>
                  <a:lnTo>
                    <a:pt x="2" y="36"/>
                  </a:lnTo>
                  <a:lnTo>
                    <a:pt x="2" y="36"/>
                  </a:lnTo>
                  <a:lnTo>
                    <a:pt x="2" y="36"/>
                  </a:lnTo>
                  <a:lnTo>
                    <a:pt x="0" y="38"/>
                  </a:lnTo>
                  <a:lnTo>
                    <a:pt x="0" y="38"/>
                  </a:lnTo>
                  <a:lnTo>
                    <a:pt x="6" y="40"/>
                  </a:lnTo>
                  <a:lnTo>
                    <a:pt x="6" y="40"/>
                  </a:lnTo>
                  <a:lnTo>
                    <a:pt x="15" y="46"/>
                  </a:lnTo>
                  <a:lnTo>
                    <a:pt x="15" y="46"/>
                  </a:lnTo>
                  <a:lnTo>
                    <a:pt x="22" y="53"/>
                  </a:lnTo>
                  <a:lnTo>
                    <a:pt x="22" y="53"/>
                  </a:lnTo>
                  <a:lnTo>
                    <a:pt x="26" y="58"/>
                  </a:lnTo>
                  <a:lnTo>
                    <a:pt x="26" y="58"/>
                  </a:lnTo>
                  <a:lnTo>
                    <a:pt x="31" y="80"/>
                  </a:lnTo>
                  <a:lnTo>
                    <a:pt x="35" y="104"/>
                  </a:lnTo>
                  <a:lnTo>
                    <a:pt x="35" y="104"/>
                  </a:lnTo>
                  <a:lnTo>
                    <a:pt x="37" y="128"/>
                  </a:lnTo>
                  <a:lnTo>
                    <a:pt x="35" y="148"/>
                  </a:lnTo>
                  <a:lnTo>
                    <a:pt x="31" y="190"/>
                  </a:lnTo>
                  <a:lnTo>
                    <a:pt x="42" y="190"/>
                  </a:lnTo>
                  <a:lnTo>
                    <a:pt x="42" y="190"/>
                  </a:lnTo>
                  <a:lnTo>
                    <a:pt x="44" y="148"/>
                  </a:lnTo>
                  <a:lnTo>
                    <a:pt x="42" y="104"/>
                  </a:lnTo>
                  <a:lnTo>
                    <a:pt x="42" y="104"/>
                  </a:lnTo>
                  <a:lnTo>
                    <a:pt x="39" y="77"/>
                  </a:lnTo>
                  <a:lnTo>
                    <a:pt x="39" y="77"/>
                  </a:lnTo>
                  <a:lnTo>
                    <a:pt x="42" y="66"/>
                  </a:lnTo>
                  <a:lnTo>
                    <a:pt x="46" y="55"/>
                  </a:lnTo>
                  <a:lnTo>
                    <a:pt x="46" y="55"/>
                  </a:lnTo>
                  <a:lnTo>
                    <a:pt x="51" y="46"/>
                  </a:lnTo>
                  <a:lnTo>
                    <a:pt x="51" y="46"/>
                  </a:lnTo>
                  <a:lnTo>
                    <a:pt x="57" y="36"/>
                  </a:lnTo>
                  <a:lnTo>
                    <a:pt x="59" y="35"/>
                  </a:lnTo>
                  <a:lnTo>
                    <a:pt x="59" y="35"/>
                  </a:lnTo>
                  <a:lnTo>
                    <a:pt x="60" y="35"/>
                  </a:lnTo>
                  <a:lnTo>
                    <a:pt x="60" y="35"/>
                  </a:lnTo>
                  <a:lnTo>
                    <a:pt x="71" y="31"/>
                  </a:lnTo>
                  <a:lnTo>
                    <a:pt x="71" y="31"/>
                  </a:lnTo>
                  <a:lnTo>
                    <a:pt x="75" y="29"/>
                  </a:lnTo>
                  <a:lnTo>
                    <a:pt x="75" y="29"/>
                  </a:lnTo>
                  <a:lnTo>
                    <a:pt x="81" y="29"/>
                  </a:lnTo>
                  <a:lnTo>
                    <a:pt x="81" y="29"/>
                  </a:lnTo>
                  <a:lnTo>
                    <a:pt x="84" y="29"/>
                  </a:lnTo>
                  <a:lnTo>
                    <a:pt x="84" y="29"/>
                  </a:lnTo>
                  <a:lnTo>
                    <a:pt x="84" y="26"/>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 name="Freeform 31">
              <a:extLst>
                <a:ext uri="{FF2B5EF4-FFF2-40B4-BE49-F238E27FC236}">
                  <a16:creationId xmlns="" xmlns:a16="http://schemas.microsoft.com/office/drawing/2014/main" id="{FA1E1F6F-D904-4AAF-AE39-69D50FD1B351}"/>
                </a:ext>
              </a:extLst>
            </p:cNvPr>
            <p:cNvSpPr>
              <a:spLocks/>
            </p:cNvSpPr>
            <p:nvPr/>
          </p:nvSpPr>
          <p:spPr bwMode="auto">
            <a:xfrm>
              <a:off x="8124826" y="4346576"/>
              <a:ext cx="176213" cy="144463"/>
            </a:xfrm>
            <a:custGeom>
              <a:avLst/>
              <a:gdLst>
                <a:gd name="T0" fmla="*/ 109 w 111"/>
                <a:gd name="T1" fmla="*/ 55 h 91"/>
                <a:gd name="T2" fmla="*/ 100 w 111"/>
                <a:gd name="T3" fmla="*/ 47 h 91"/>
                <a:gd name="T4" fmla="*/ 93 w 111"/>
                <a:gd name="T5" fmla="*/ 47 h 91"/>
                <a:gd name="T6" fmla="*/ 87 w 111"/>
                <a:gd name="T7" fmla="*/ 47 h 91"/>
                <a:gd name="T8" fmla="*/ 91 w 111"/>
                <a:gd name="T9" fmla="*/ 26 h 91"/>
                <a:gd name="T10" fmla="*/ 91 w 111"/>
                <a:gd name="T11" fmla="*/ 13 h 91"/>
                <a:gd name="T12" fmla="*/ 84 w 111"/>
                <a:gd name="T13" fmla="*/ 4 h 91"/>
                <a:gd name="T14" fmla="*/ 80 w 111"/>
                <a:gd name="T15" fmla="*/ 0 h 91"/>
                <a:gd name="T16" fmla="*/ 69 w 111"/>
                <a:gd name="T17" fmla="*/ 0 h 91"/>
                <a:gd name="T18" fmla="*/ 64 w 111"/>
                <a:gd name="T19" fmla="*/ 2 h 91"/>
                <a:gd name="T20" fmla="*/ 55 w 111"/>
                <a:gd name="T21" fmla="*/ 9 h 91"/>
                <a:gd name="T22" fmla="*/ 53 w 111"/>
                <a:gd name="T23" fmla="*/ 20 h 91"/>
                <a:gd name="T24" fmla="*/ 49 w 111"/>
                <a:gd name="T25" fmla="*/ 15 h 91"/>
                <a:gd name="T26" fmla="*/ 36 w 111"/>
                <a:gd name="T27" fmla="*/ 11 h 91"/>
                <a:gd name="T28" fmla="*/ 31 w 111"/>
                <a:gd name="T29" fmla="*/ 13 h 91"/>
                <a:gd name="T30" fmla="*/ 22 w 111"/>
                <a:gd name="T31" fmla="*/ 20 h 91"/>
                <a:gd name="T32" fmla="*/ 20 w 111"/>
                <a:gd name="T33" fmla="*/ 33 h 91"/>
                <a:gd name="T34" fmla="*/ 14 w 111"/>
                <a:gd name="T35" fmla="*/ 31 h 91"/>
                <a:gd name="T36" fmla="*/ 3 w 111"/>
                <a:gd name="T37" fmla="*/ 38 h 91"/>
                <a:gd name="T38" fmla="*/ 0 w 111"/>
                <a:gd name="T39" fmla="*/ 46 h 91"/>
                <a:gd name="T40" fmla="*/ 2 w 111"/>
                <a:gd name="T41" fmla="*/ 58 h 91"/>
                <a:gd name="T42" fmla="*/ 13 w 111"/>
                <a:gd name="T43" fmla="*/ 69 h 91"/>
                <a:gd name="T44" fmla="*/ 24 w 111"/>
                <a:gd name="T45" fmla="*/ 77 h 91"/>
                <a:gd name="T46" fmla="*/ 27 w 111"/>
                <a:gd name="T47" fmla="*/ 80 h 91"/>
                <a:gd name="T48" fmla="*/ 35 w 111"/>
                <a:gd name="T49" fmla="*/ 88 h 91"/>
                <a:gd name="T50" fmla="*/ 45 w 111"/>
                <a:gd name="T51" fmla="*/ 91 h 91"/>
                <a:gd name="T52" fmla="*/ 53 w 111"/>
                <a:gd name="T53" fmla="*/ 91 h 91"/>
                <a:gd name="T54" fmla="*/ 69 w 111"/>
                <a:gd name="T55" fmla="*/ 88 h 91"/>
                <a:gd name="T56" fmla="*/ 78 w 111"/>
                <a:gd name="T57" fmla="*/ 82 h 91"/>
                <a:gd name="T58" fmla="*/ 82 w 111"/>
                <a:gd name="T59" fmla="*/ 80 h 91"/>
                <a:gd name="T60" fmla="*/ 98 w 111"/>
                <a:gd name="T61" fmla="*/ 73 h 91"/>
                <a:gd name="T62" fmla="*/ 104 w 111"/>
                <a:gd name="T63" fmla="*/ 71 h 91"/>
                <a:gd name="T64" fmla="*/ 111 w 111"/>
                <a:gd name="T65" fmla="*/ 60 h 91"/>
                <a:gd name="T66" fmla="*/ 109 w 111"/>
                <a:gd name="T6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 h="91">
                  <a:moveTo>
                    <a:pt x="109" y="55"/>
                  </a:moveTo>
                  <a:lnTo>
                    <a:pt x="109" y="55"/>
                  </a:lnTo>
                  <a:lnTo>
                    <a:pt x="106" y="51"/>
                  </a:lnTo>
                  <a:lnTo>
                    <a:pt x="100" y="47"/>
                  </a:lnTo>
                  <a:lnTo>
                    <a:pt x="100" y="47"/>
                  </a:lnTo>
                  <a:lnTo>
                    <a:pt x="93" y="47"/>
                  </a:lnTo>
                  <a:lnTo>
                    <a:pt x="87" y="47"/>
                  </a:lnTo>
                  <a:lnTo>
                    <a:pt x="87" y="47"/>
                  </a:lnTo>
                  <a:lnTo>
                    <a:pt x="89" y="36"/>
                  </a:lnTo>
                  <a:lnTo>
                    <a:pt x="91" y="26"/>
                  </a:lnTo>
                  <a:lnTo>
                    <a:pt x="91" y="26"/>
                  </a:lnTo>
                  <a:lnTo>
                    <a:pt x="91" y="13"/>
                  </a:lnTo>
                  <a:lnTo>
                    <a:pt x="87" y="9"/>
                  </a:lnTo>
                  <a:lnTo>
                    <a:pt x="84" y="4"/>
                  </a:lnTo>
                  <a:lnTo>
                    <a:pt x="84" y="4"/>
                  </a:lnTo>
                  <a:lnTo>
                    <a:pt x="80" y="0"/>
                  </a:lnTo>
                  <a:lnTo>
                    <a:pt x="75" y="0"/>
                  </a:lnTo>
                  <a:lnTo>
                    <a:pt x="69" y="0"/>
                  </a:lnTo>
                  <a:lnTo>
                    <a:pt x="64" y="2"/>
                  </a:lnTo>
                  <a:lnTo>
                    <a:pt x="64" y="2"/>
                  </a:lnTo>
                  <a:lnTo>
                    <a:pt x="58" y="4"/>
                  </a:lnTo>
                  <a:lnTo>
                    <a:pt x="55" y="9"/>
                  </a:lnTo>
                  <a:lnTo>
                    <a:pt x="53" y="13"/>
                  </a:lnTo>
                  <a:lnTo>
                    <a:pt x="53" y="20"/>
                  </a:lnTo>
                  <a:lnTo>
                    <a:pt x="53" y="20"/>
                  </a:lnTo>
                  <a:lnTo>
                    <a:pt x="49" y="15"/>
                  </a:lnTo>
                  <a:lnTo>
                    <a:pt x="44" y="13"/>
                  </a:lnTo>
                  <a:lnTo>
                    <a:pt x="36" y="11"/>
                  </a:lnTo>
                  <a:lnTo>
                    <a:pt x="31" y="13"/>
                  </a:lnTo>
                  <a:lnTo>
                    <a:pt x="31" y="13"/>
                  </a:lnTo>
                  <a:lnTo>
                    <a:pt x="25" y="15"/>
                  </a:lnTo>
                  <a:lnTo>
                    <a:pt x="22" y="20"/>
                  </a:lnTo>
                  <a:lnTo>
                    <a:pt x="20" y="26"/>
                  </a:lnTo>
                  <a:lnTo>
                    <a:pt x="20" y="33"/>
                  </a:lnTo>
                  <a:lnTo>
                    <a:pt x="20" y="33"/>
                  </a:lnTo>
                  <a:lnTo>
                    <a:pt x="14" y="31"/>
                  </a:lnTo>
                  <a:lnTo>
                    <a:pt x="7" y="35"/>
                  </a:lnTo>
                  <a:lnTo>
                    <a:pt x="3" y="38"/>
                  </a:lnTo>
                  <a:lnTo>
                    <a:pt x="0" y="46"/>
                  </a:lnTo>
                  <a:lnTo>
                    <a:pt x="0" y="46"/>
                  </a:lnTo>
                  <a:lnTo>
                    <a:pt x="0" y="53"/>
                  </a:lnTo>
                  <a:lnTo>
                    <a:pt x="2" y="58"/>
                  </a:lnTo>
                  <a:lnTo>
                    <a:pt x="7" y="64"/>
                  </a:lnTo>
                  <a:lnTo>
                    <a:pt x="13" y="69"/>
                  </a:lnTo>
                  <a:lnTo>
                    <a:pt x="13" y="69"/>
                  </a:lnTo>
                  <a:lnTo>
                    <a:pt x="24" y="77"/>
                  </a:lnTo>
                  <a:lnTo>
                    <a:pt x="24" y="77"/>
                  </a:lnTo>
                  <a:lnTo>
                    <a:pt x="27" y="80"/>
                  </a:lnTo>
                  <a:lnTo>
                    <a:pt x="27" y="80"/>
                  </a:lnTo>
                  <a:lnTo>
                    <a:pt x="35" y="88"/>
                  </a:lnTo>
                  <a:lnTo>
                    <a:pt x="40" y="89"/>
                  </a:lnTo>
                  <a:lnTo>
                    <a:pt x="45" y="91"/>
                  </a:lnTo>
                  <a:lnTo>
                    <a:pt x="45" y="91"/>
                  </a:lnTo>
                  <a:lnTo>
                    <a:pt x="53" y="91"/>
                  </a:lnTo>
                  <a:lnTo>
                    <a:pt x="62" y="89"/>
                  </a:lnTo>
                  <a:lnTo>
                    <a:pt x="69" y="88"/>
                  </a:lnTo>
                  <a:lnTo>
                    <a:pt x="76" y="82"/>
                  </a:lnTo>
                  <a:lnTo>
                    <a:pt x="78" y="82"/>
                  </a:lnTo>
                  <a:lnTo>
                    <a:pt x="78" y="82"/>
                  </a:lnTo>
                  <a:lnTo>
                    <a:pt x="82" y="80"/>
                  </a:lnTo>
                  <a:lnTo>
                    <a:pt x="87" y="77"/>
                  </a:lnTo>
                  <a:lnTo>
                    <a:pt x="98" y="73"/>
                  </a:lnTo>
                  <a:lnTo>
                    <a:pt x="98" y="73"/>
                  </a:lnTo>
                  <a:lnTo>
                    <a:pt x="104" y="71"/>
                  </a:lnTo>
                  <a:lnTo>
                    <a:pt x="108" y="66"/>
                  </a:lnTo>
                  <a:lnTo>
                    <a:pt x="111" y="60"/>
                  </a:lnTo>
                  <a:lnTo>
                    <a:pt x="109" y="55"/>
                  </a:lnTo>
                  <a:lnTo>
                    <a:pt x="109"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 name="Freeform 32">
              <a:extLst>
                <a:ext uri="{FF2B5EF4-FFF2-40B4-BE49-F238E27FC236}">
                  <a16:creationId xmlns="" xmlns:a16="http://schemas.microsoft.com/office/drawing/2014/main" id="{A077A7B0-97A5-4814-890D-B7D9D8297E0B}"/>
                </a:ext>
              </a:extLst>
            </p:cNvPr>
            <p:cNvSpPr>
              <a:spLocks/>
            </p:cNvSpPr>
            <p:nvPr/>
          </p:nvSpPr>
          <p:spPr bwMode="auto">
            <a:xfrm>
              <a:off x="8181976" y="4403726"/>
              <a:ext cx="55563" cy="65088"/>
            </a:xfrm>
            <a:custGeom>
              <a:avLst/>
              <a:gdLst>
                <a:gd name="T0" fmla="*/ 0 w 35"/>
                <a:gd name="T1" fmla="*/ 21 h 41"/>
                <a:gd name="T2" fmla="*/ 0 w 35"/>
                <a:gd name="T3" fmla="*/ 21 h 41"/>
                <a:gd name="T4" fmla="*/ 0 w 35"/>
                <a:gd name="T5" fmla="*/ 21 h 41"/>
                <a:gd name="T6" fmla="*/ 2 w 35"/>
                <a:gd name="T7" fmla="*/ 21 h 41"/>
                <a:gd name="T8" fmla="*/ 2 w 35"/>
                <a:gd name="T9" fmla="*/ 21 h 41"/>
                <a:gd name="T10" fmla="*/ 9 w 35"/>
                <a:gd name="T11" fmla="*/ 22 h 41"/>
                <a:gd name="T12" fmla="*/ 9 w 35"/>
                <a:gd name="T13" fmla="*/ 22 h 41"/>
                <a:gd name="T14" fmla="*/ 11 w 35"/>
                <a:gd name="T15" fmla="*/ 24 h 41"/>
                <a:gd name="T16" fmla="*/ 11 w 35"/>
                <a:gd name="T17" fmla="*/ 24 h 41"/>
                <a:gd name="T18" fmla="*/ 11 w 35"/>
                <a:gd name="T19" fmla="*/ 22 h 41"/>
                <a:gd name="T20" fmla="*/ 11 w 35"/>
                <a:gd name="T21" fmla="*/ 22 h 41"/>
                <a:gd name="T22" fmla="*/ 6 w 35"/>
                <a:gd name="T23" fmla="*/ 13 h 41"/>
                <a:gd name="T24" fmla="*/ 0 w 35"/>
                <a:gd name="T25" fmla="*/ 4 h 41"/>
                <a:gd name="T26" fmla="*/ 2 w 35"/>
                <a:gd name="T27" fmla="*/ 2 h 41"/>
                <a:gd name="T28" fmla="*/ 2 w 35"/>
                <a:gd name="T29" fmla="*/ 2 h 41"/>
                <a:gd name="T30" fmla="*/ 11 w 35"/>
                <a:gd name="T31" fmla="*/ 13 h 41"/>
                <a:gd name="T32" fmla="*/ 11 w 35"/>
                <a:gd name="T33" fmla="*/ 13 h 41"/>
                <a:gd name="T34" fmla="*/ 11 w 35"/>
                <a:gd name="T35" fmla="*/ 13 h 41"/>
                <a:gd name="T36" fmla="*/ 11 w 35"/>
                <a:gd name="T37" fmla="*/ 10 h 41"/>
                <a:gd name="T38" fmla="*/ 11 w 35"/>
                <a:gd name="T39" fmla="*/ 10 h 41"/>
                <a:gd name="T40" fmla="*/ 15 w 35"/>
                <a:gd name="T41" fmla="*/ 0 h 41"/>
                <a:gd name="T42" fmla="*/ 17 w 35"/>
                <a:gd name="T43" fmla="*/ 0 h 41"/>
                <a:gd name="T44" fmla="*/ 17 w 35"/>
                <a:gd name="T45" fmla="*/ 0 h 41"/>
                <a:gd name="T46" fmla="*/ 15 w 35"/>
                <a:gd name="T47" fmla="*/ 10 h 41"/>
                <a:gd name="T48" fmla="*/ 15 w 35"/>
                <a:gd name="T49" fmla="*/ 10 h 41"/>
                <a:gd name="T50" fmla="*/ 15 w 35"/>
                <a:gd name="T51" fmla="*/ 15 h 41"/>
                <a:gd name="T52" fmla="*/ 15 w 35"/>
                <a:gd name="T53" fmla="*/ 19 h 41"/>
                <a:gd name="T54" fmla="*/ 15 w 35"/>
                <a:gd name="T55" fmla="*/ 19 h 41"/>
                <a:gd name="T56" fmla="*/ 19 w 35"/>
                <a:gd name="T57" fmla="*/ 30 h 41"/>
                <a:gd name="T58" fmla="*/ 19 w 35"/>
                <a:gd name="T59" fmla="*/ 30 h 41"/>
                <a:gd name="T60" fmla="*/ 22 w 35"/>
                <a:gd name="T61" fmla="*/ 22 h 41"/>
                <a:gd name="T62" fmla="*/ 26 w 35"/>
                <a:gd name="T63" fmla="*/ 17 h 41"/>
                <a:gd name="T64" fmla="*/ 33 w 35"/>
                <a:gd name="T65" fmla="*/ 10 h 41"/>
                <a:gd name="T66" fmla="*/ 33 w 35"/>
                <a:gd name="T67" fmla="*/ 10 h 41"/>
                <a:gd name="T68" fmla="*/ 35 w 35"/>
                <a:gd name="T69" fmla="*/ 10 h 41"/>
                <a:gd name="T70" fmla="*/ 35 w 35"/>
                <a:gd name="T71" fmla="*/ 11 h 41"/>
                <a:gd name="T72" fmla="*/ 35 w 35"/>
                <a:gd name="T73" fmla="*/ 11 h 41"/>
                <a:gd name="T74" fmla="*/ 28 w 35"/>
                <a:gd name="T75" fmla="*/ 22 h 41"/>
                <a:gd name="T76" fmla="*/ 24 w 35"/>
                <a:gd name="T77" fmla="*/ 30 h 41"/>
                <a:gd name="T78" fmla="*/ 24 w 35"/>
                <a:gd name="T79" fmla="*/ 30 h 41"/>
                <a:gd name="T80" fmla="*/ 20 w 35"/>
                <a:gd name="T81" fmla="*/ 41 h 41"/>
                <a:gd name="T82" fmla="*/ 15 w 35"/>
                <a:gd name="T83" fmla="*/ 39 h 41"/>
                <a:gd name="T84" fmla="*/ 13 w 35"/>
                <a:gd name="T85" fmla="*/ 31 h 41"/>
                <a:gd name="T86" fmla="*/ 13 w 35"/>
                <a:gd name="T87" fmla="*/ 31 h 41"/>
                <a:gd name="T88" fmla="*/ 11 w 35"/>
                <a:gd name="T89" fmla="*/ 28 h 41"/>
                <a:gd name="T90" fmla="*/ 11 w 35"/>
                <a:gd name="T91" fmla="*/ 28 h 41"/>
                <a:gd name="T92" fmla="*/ 8 w 35"/>
                <a:gd name="T93" fmla="*/ 24 h 41"/>
                <a:gd name="T94" fmla="*/ 8 w 35"/>
                <a:gd name="T95" fmla="*/ 24 h 41"/>
                <a:gd name="T96" fmla="*/ 2 w 35"/>
                <a:gd name="T97" fmla="*/ 22 h 41"/>
                <a:gd name="T98" fmla="*/ 2 w 35"/>
                <a:gd name="T99" fmla="*/ 22 h 41"/>
                <a:gd name="T100" fmla="*/ 0 w 35"/>
                <a:gd name="T101" fmla="*/ 21 h 41"/>
                <a:gd name="T102" fmla="*/ 0 w 35"/>
                <a:gd name="T10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41">
                  <a:moveTo>
                    <a:pt x="0" y="21"/>
                  </a:moveTo>
                  <a:lnTo>
                    <a:pt x="0" y="21"/>
                  </a:lnTo>
                  <a:lnTo>
                    <a:pt x="0" y="21"/>
                  </a:lnTo>
                  <a:lnTo>
                    <a:pt x="2" y="21"/>
                  </a:lnTo>
                  <a:lnTo>
                    <a:pt x="2" y="21"/>
                  </a:lnTo>
                  <a:lnTo>
                    <a:pt x="9" y="22"/>
                  </a:lnTo>
                  <a:lnTo>
                    <a:pt x="9" y="22"/>
                  </a:lnTo>
                  <a:lnTo>
                    <a:pt x="11" y="24"/>
                  </a:lnTo>
                  <a:lnTo>
                    <a:pt x="11" y="24"/>
                  </a:lnTo>
                  <a:lnTo>
                    <a:pt x="11" y="22"/>
                  </a:lnTo>
                  <a:lnTo>
                    <a:pt x="11" y="22"/>
                  </a:lnTo>
                  <a:lnTo>
                    <a:pt x="6" y="13"/>
                  </a:lnTo>
                  <a:lnTo>
                    <a:pt x="0" y="4"/>
                  </a:lnTo>
                  <a:lnTo>
                    <a:pt x="2" y="2"/>
                  </a:lnTo>
                  <a:lnTo>
                    <a:pt x="2" y="2"/>
                  </a:lnTo>
                  <a:lnTo>
                    <a:pt x="11" y="13"/>
                  </a:lnTo>
                  <a:lnTo>
                    <a:pt x="11" y="13"/>
                  </a:lnTo>
                  <a:lnTo>
                    <a:pt x="11" y="13"/>
                  </a:lnTo>
                  <a:lnTo>
                    <a:pt x="11" y="10"/>
                  </a:lnTo>
                  <a:lnTo>
                    <a:pt x="11" y="10"/>
                  </a:lnTo>
                  <a:lnTo>
                    <a:pt x="15" y="0"/>
                  </a:lnTo>
                  <a:lnTo>
                    <a:pt x="17" y="0"/>
                  </a:lnTo>
                  <a:lnTo>
                    <a:pt x="17" y="0"/>
                  </a:lnTo>
                  <a:lnTo>
                    <a:pt x="15" y="10"/>
                  </a:lnTo>
                  <a:lnTo>
                    <a:pt x="15" y="10"/>
                  </a:lnTo>
                  <a:lnTo>
                    <a:pt x="15" y="15"/>
                  </a:lnTo>
                  <a:lnTo>
                    <a:pt x="15" y="19"/>
                  </a:lnTo>
                  <a:lnTo>
                    <a:pt x="15" y="19"/>
                  </a:lnTo>
                  <a:lnTo>
                    <a:pt x="19" y="30"/>
                  </a:lnTo>
                  <a:lnTo>
                    <a:pt x="19" y="30"/>
                  </a:lnTo>
                  <a:lnTo>
                    <a:pt x="22" y="22"/>
                  </a:lnTo>
                  <a:lnTo>
                    <a:pt x="26" y="17"/>
                  </a:lnTo>
                  <a:lnTo>
                    <a:pt x="33" y="10"/>
                  </a:lnTo>
                  <a:lnTo>
                    <a:pt x="33" y="10"/>
                  </a:lnTo>
                  <a:lnTo>
                    <a:pt x="35" y="10"/>
                  </a:lnTo>
                  <a:lnTo>
                    <a:pt x="35" y="11"/>
                  </a:lnTo>
                  <a:lnTo>
                    <a:pt x="35" y="11"/>
                  </a:lnTo>
                  <a:lnTo>
                    <a:pt x="28" y="22"/>
                  </a:lnTo>
                  <a:lnTo>
                    <a:pt x="24" y="30"/>
                  </a:lnTo>
                  <a:lnTo>
                    <a:pt x="24" y="30"/>
                  </a:lnTo>
                  <a:lnTo>
                    <a:pt x="20" y="41"/>
                  </a:lnTo>
                  <a:lnTo>
                    <a:pt x="15" y="39"/>
                  </a:lnTo>
                  <a:lnTo>
                    <a:pt x="13" y="31"/>
                  </a:lnTo>
                  <a:lnTo>
                    <a:pt x="13" y="31"/>
                  </a:lnTo>
                  <a:lnTo>
                    <a:pt x="11" y="28"/>
                  </a:lnTo>
                  <a:lnTo>
                    <a:pt x="11" y="28"/>
                  </a:lnTo>
                  <a:lnTo>
                    <a:pt x="8" y="24"/>
                  </a:lnTo>
                  <a:lnTo>
                    <a:pt x="8" y="24"/>
                  </a:lnTo>
                  <a:lnTo>
                    <a:pt x="2" y="22"/>
                  </a:lnTo>
                  <a:lnTo>
                    <a:pt x="2" y="22"/>
                  </a:lnTo>
                  <a:lnTo>
                    <a:pt x="0" y="21"/>
                  </a:lnTo>
                  <a:lnTo>
                    <a:pt x="0" y="21"/>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 name="Freeform 33">
              <a:extLst>
                <a:ext uri="{FF2B5EF4-FFF2-40B4-BE49-F238E27FC236}">
                  <a16:creationId xmlns="" xmlns:a16="http://schemas.microsoft.com/office/drawing/2014/main" id="{3134234C-64C1-4C6C-A017-073BD114BAA7}"/>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 name="Freeform 34">
              <a:extLst>
                <a:ext uri="{FF2B5EF4-FFF2-40B4-BE49-F238E27FC236}">
                  <a16:creationId xmlns="" xmlns:a16="http://schemas.microsoft.com/office/drawing/2014/main" id="{DF869562-1D01-4AB2-B53F-02B1F4193409}"/>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 name="Freeform 35">
              <a:extLst>
                <a:ext uri="{FF2B5EF4-FFF2-40B4-BE49-F238E27FC236}">
                  <a16:creationId xmlns="" xmlns:a16="http://schemas.microsoft.com/office/drawing/2014/main" id="{75C6DE44-5F4B-4854-9165-B8A6194F6EF1}"/>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 name="Freeform 36">
              <a:extLst>
                <a:ext uri="{FF2B5EF4-FFF2-40B4-BE49-F238E27FC236}">
                  <a16:creationId xmlns="" xmlns:a16="http://schemas.microsoft.com/office/drawing/2014/main" id="{3BF73DA3-9318-4240-8C10-96E7267B3010}"/>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2" name="Freeform 37">
              <a:extLst>
                <a:ext uri="{FF2B5EF4-FFF2-40B4-BE49-F238E27FC236}">
                  <a16:creationId xmlns="" xmlns:a16="http://schemas.microsoft.com/office/drawing/2014/main" id="{F0948161-5565-4288-A363-23B03DB11850}"/>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close/>
                </a:path>
              </a:pathLst>
            </a:custGeom>
            <a:solidFill>
              <a:srgbClr val="1E8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3" name="Freeform 38">
              <a:extLst>
                <a:ext uri="{FF2B5EF4-FFF2-40B4-BE49-F238E27FC236}">
                  <a16:creationId xmlns="" xmlns:a16="http://schemas.microsoft.com/office/drawing/2014/main" id="{66EF6002-F7C8-4238-B3EA-FC816CD7297C}"/>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4" name="Freeform 39">
              <a:extLst>
                <a:ext uri="{FF2B5EF4-FFF2-40B4-BE49-F238E27FC236}">
                  <a16:creationId xmlns="" xmlns:a16="http://schemas.microsoft.com/office/drawing/2014/main" id="{59953E9B-648C-4492-8375-AE664B1411EE}"/>
                </a:ext>
              </a:extLst>
            </p:cNvPr>
            <p:cNvSpPr>
              <a:spLocks/>
            </p:cNvSpPr>
            <p:nvPr/>
          </p:nvSpPr>
          <p:spPr bwMode="auto">
            <a:xfrm>
              <a:off x="7893051" y="3473451"/>
              <a:ext cx="42863" cy="49213"/>
            </a:xfrm>
            <a:custGeom>
              <a:avLst/>
              <a:gdLst>
                <a:gd name="T0" fmla="*/ 0 w 27"/>
                <a:gd name="T1" fmla="*/ 24 h 31"/>
                <a:gd name="T2" fmla="*/ 0 w 27"/>
                <a:gd name="T3" fmla="*/ 24 h 31"/>
                <a:gd name="T4" fmla="*/ 2 w 27"/>
                <a:gd name="T5" fmla="*/ 24 h 31"/>
                <a:gd name="T6" fmla="*/ 2 w 27"/>
                <a:gd name="T7" fmla="*/ 24 h 31"/>
                <a:gd name="T8" fmla="*/ 5 w 27"/>
                <a:gd name="T9" fmla="*/ 31 h 31"/>
                <a:gd name="T10" fmla="*/ 5 w 27"/>
                <a:gd name="T11" fmla="*/ 31 h 31"/>
                <a:gd name="T12" fmla="*/ 14 w 27"/>
                <a:gd name="T13" fmla="*/ 22 h 31"/>
                <a:gd name="T14" fmla="*/ 20 w 27"/>
                <a:gd name="T15" fmla="*/ 13 h 31"/>
                <a:gd name="T16" fmla="*/ 27 w 27"/>
                <a:gd name="T17" fmla="*/ 0 h 31"/>
                <a:gd name="T18" fmla="*/ 27 w 27"/>
                <a:gd name="T19" fmla="*/ 0 h 31"/>
                <a:gd name="T20" fmla="*/ 20 w 27"/>
                <a:gd name="T21" fmla="*/ 9 h 31"/>
                <a:gd name="T22" fmla="*/ 13 w 27"/>
                <a:gd name="T23" fmla="*/ 17 h 31"/>
                <a:gd name="T24" fmla="*/ 7 w 27"/>
                <a:gd name="T25" fmla="*/ 20 h 31"/>
                <a:gd name="T26" fmla="*/ 0 w 27"/>
                <a:gd name="T27" fmla="*/ 24 h 31"/>
                <a:gd name="T28" fmla="*/ 0 w 27"/>
                <a:gd name="T2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1">
                  <a:moveTo>
                    <a:pt x="0" y="24"/>
                  </a:moveTo>
                  <a:lnTo>
                    <a:pt x="0" y="24"/>
                  </a:lnTo>
                  <a:lnTo>
                    <a:pt x="2" y="24"/>
                  </a:lnTo>
                  <a:lnTo>
                    <a:pt x="2" y="24"/>
                  </a:lnTo>
                  <a:lnTo>
                    <a:pt x="5" y="31"/>
                  </a:lnTo>
                  <a:lnTo>
                    <a:pt x="5" y="31"/>
                  </a:lnTo>
                  <a:lnTo>
                    <a:pt x="14" y="22"/>
                  </a:lnTo>
                  <a:lnTo>
                    <a:pt x="20" y="13"/>
                  </a:lnTo>
                  <a:lnTo>
                    <a:pt x="27" y="0"/>
                  </a:lnTo>
                  <a:lnTo>
                    <a:pt x="27" y="0"/>
                  </a:lnTo>
                  <a:lnTo>
                    <a:pt x="20" y="9"/>
                  </a:lnTo>
                  <a:lnTo>
                    <a:pt x="13" y="17"/>
                  </a:lnTo>
                  <a:lnTo>
                    <a:pt x="7" y="20"/>
                  </a:lnTo>
                  <a:lnTo>
                    <a:pt x="0" y="24"/>
                  </a:lnTo>
                  <a:lnTo>
                    <a:pt x="0" y="24"/>
                  </a:lnTo>
                  <a:close/>
                </a:path>
              </a:pathLst>
            </a:custGeom>
            <a:solidFill>
              <a:srgbClr val="FAA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5" name="Freeform 40">
              <a:extLst>
                <a:ext uri="{FF2B5EF4-FFF2-40B4-BE49-F238E27FC236}">
                  <a16:creationId xmlns="" xmlns:a16="http://schemas.microsoft.com/office/drawing/2014/main" id="{0182C804-532B-478A-8DCE-AE5BCE5F6D70}"/>
                </a:ext>
              </a:extLst>
            </p:cNvPr>
            <p:cNvSpPr>
              <a:spLocks/>
            </p:cNvSpPr>
            <p:nvPr/>
          </p:nvSpPr>
          <p:spPr bwMode="auto">
            <a:xfrm>
              <a:off x="6510338" y="4325939"/>
              <a:ext cx="190500" cy="238125"/>
            </a:xfrm>
            <a:custGeom>
              <a:avLst/>
              <a:gdLst>
                <a:gd name="T0" fmla="*/ 120 w 120"/>
                <a:gd name="T1" fmla="*/ 39 h 150"/>
                <a:gd name="T2" fmla="*/ 5 w 120"/>
                <a:gd name="T3" fmla="*/ 4 h 150"/>
                <a:gd name="T4" fmla="*/ 5 w 120"/>
                <a:gd name="T5" fmla="*/ 4 h 150"/>
                <a:gd name="T6" fmla="*/ 2 w 120"/>
                <a:gd name="T7" fmla="*/ 2 h 150"/>
                <a:gd name="T8" fmla="*/ 0 w 120"/>
                <a:gd name="T9" fmla="*/ 0 h 150"/>
                <a:gd name="T10" fmla="*/ 0 w 120"/>
                <a:gd name="T11" fmla="*/ 110 h 150"/>
                <a:gd name="T12" fmla="*/ 0 w 120"/>
                <a:gd name="T13" fmla="*/ 110 h 150"/>
                <a:gd name="T14" fmla="*/ 2 w 120"/>
                <a:gd name="T15" fmla="*/ 113 h 150"/>
                <a:gd name="T16" fmla="*/ 7 w 120"/>
                <a:gd name="T17" fmla="*/ 115 h 150"/>
                <a:gd name="T18" fmla="*/ 120 w 120"/>
                <a:gd name="T19" fmla="*/ 150 h 150"/>
                <a:gd name="T20" fmla="*/ 120 w 120"/>
                <a:gd name="T21" fmla="*/ 3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0">
                  <a:moveTo>
                    <a:pt x="120" y="39"/>
                  </a:moveTo>
                  <a:lnTo>
                    <a:pt x="5" y="4"/>
                  </a:lnTo>
                  <a:lnTo>
                    <a:pt x="5" y="4"/>
                  </a:lnTo>
                  <a:lnTo>
                    <a:pt x="2" y="2"/>
                  </a:lnTo>
                  <a:lnTo>
                    <a:pt x="0" y="0"/>
                  </a:lnTo>
                  <a:lnTo>
                    <a:pt x="0" y="110"/>
                  </a:lnTo>
                  <a:lnTo>
                    <a:pt x="0" y="110"/>
                  </a:lnTo>
                  <a:lnTo>
                    <a:pt x="2" y="113"/>
                  </a:lnTo>
                  <a:lnTo>
                    <a:pt x="7" y="115"/>
                  </a:lnTo>
                  <a:lnTo>
                    <a:pt x="120" y="150"/>
                  </a:lnTo>
                  <a:lnTo>
                    <a:pt x="120" y="39"/>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6" name="Freeform 41">
              <a:extLst>
                <a:ext uri="{FF2B5EF4-FFF2-40B4-BE49-F238E27FC236}">
                  <a16:creationId xmlns="" xmlns:a16="http://schemas.microsoft.com/office/drawing/2014/main" id="{676FC9C3-8360-4F86-9ED7-A78D4F873110}"/>
                </a:ext>
              </a:extLst>
            </p:cNvPr>
            <p:cNvSpPr>
              <a:spLocks/>
            </p:cNvSpPr>
            <p:nvPr/>
          </p:nvSpPr>
          <p:spPr bwMode="auto">
            <a:xfrm>
              <a:off x="6700838" y="4352926"/>
              <a:ext cx="371475" cy="217488"/>
            </a:xfrm>
            <a:custGeom>
              <a:avLst/>
              <a:gdLst>
                <a:gd name="T0" fmla="*/ 234 w 234"/>
                <a:gd name="T1" fmla="*/ 0 h 137"/>
                <a:gd name="T2" fmla="*/ 232 w 234"/>
                <a:gd name="T3" fmla="*/ 1 h 137"/>
                <a:gd name="T4" fmla="*/ 229 w 234"/>
                <a:gd name="T5" fmla="*/ 3 h 137"/>
                <a:gd name="T6" fmla="*/ 225 w 234"/>
                <a:gd name="T7" fmla="*/ 5 h 137"/>
                <a:gd name="T8" fmla="*/ 223 w 234"/>
                <a:gd name="T9" fmla="*/ 5 h 137"/>
                <a:gd name="T10" fmla="*/ 218 w 234"/>
                <a:gd name="T11" fmla="*/ 7 h 137"/>
                <a:gd name="T12" fmla="*/ 214 w 234"/>
                <a:gd name="T13" fmla="*/ 7 h 137"/>
                <a:gd name="T14" fmla="*/ 207 w 234"/>
                <a:gd name="T15" fmla="*/ 7 h 137"/>
                <a:gd name="T16" fmla="*/ 72 w 234"/>
                <a:gd name="T17" fmla="*/ 23 h 137"/>
                <a:gd name="T18" fmla="*/ 59 w 234"/>
                <a:gd name="T19" fmla="*/ 25 h 137"/>
                <a:gd name="T20" fmla="*/ 55 w 234"/>
                <a:gd name="T21" fmla="*/ 25 h 137"/>
                <a:gd name="T22" fmla="*/ 51 w 234"/>
                <a:gd name="T23" fmla="*/ 25 h 137"/>
                <a:gd name="T24" fmla="*/ 46 w 234"/>
                <a:gd name="T25" fmla="*/ 25 h 137"/>
                <a:gd name="T26" fmla="*/ 41 w 234"/>
                <a:gd name="T27" fmla="*/ 25 h 137"/>
                <a:gd name="T28" fmla="*/ 39 w 234"/>
                <a:gd name="T29" fmla="*/ 25 h 137"/>
                <a:gd name="T30" fmla="*/ 33 w 234"/>
                <a:gd name="T31" fmla="*/ 25 h 137"/>
                <a:gd name="T32" fmla="*/ 31 w 234"/>
                <a:gd name="T33" fmla="*/ 25 h 137"/>
                <a:gd name="T34" fmla="*/ 26 w 234"/>
                <a:gd name="T35" fmla="*/ 25 h 137"/>
                <a:gd name="T36" fmla="*/ 24 w 234"/>
                <a:gd name="T37" fmla="*/ 25 h 137"/>
                <a:gd name="T38" fmla="*/ 19 w 234"/>
                <a:gd name="T39" fmla="*/ 25 h 137"/>
                <a:gd name="T40" fmla="*/ 17 w 234"/>
                <a:gd name="T41" fmla="*/ 25 h 137"/>
                <a:gd name="T42" fmla="*/ 9 w 234"/>
                <a:gd name="T43" fmla="*/ 23 h 137"/>
                <a:gd name="T44" fmla="*/ 6 w 234"/>
                <a:gd name="T45" fmla="*/ 23 h 137"/>
                <a:gd name="T46" fmla="*/ 0 w 234"/>
                <a:gd name="T47" fmla="*/ 133 h 137"/>
                <a:gd name="T48" fmla="*/ 11 w 234"/>
                <a:gd name="T49" fmla="*/ 135 h 137"/>
                <a:gd name="T50" fmla="*/ 15 w 234"/>
                <a:gd name="T51" fmla="*/ 135 h 137"/>
                <a:gd name="T52" fmla="*/ 20 w 234"/>
                <a:gd name="T53" fmla="*/ 137 h 137"/>
                <a:gd name="T54" fmla="*/ 22 w 234"/>
                <a:gd name="T55" fmla="*/ 137 h 137"/>
                <a:gd name="T56" fmla="*/ 28 w 234"/>
                <a:gd name="T57" fmla="*/ 137 h 137"/>
                <a:gd name="T58" fmla="*/ 30 w 234"/>
                <a:gd name="T59" fmla="*/ 137 h 137"/>
                <a:gd name="T60" fmla="*/ 35 w 234"/>
                <a:gd name="T61" fmla="*/ 137 h 137"/>
                <a:gd name="T62" fmla="*/ 37 w 234"/>
                <a:gd name="T63" fmla="*/ 137 h 137"/>
                <a:gd name="T64" fmla="*/ 42 w 234"/>
                <a:gd name="T65" fmla="*/ 137 h 137"/>
                <a:gd name="T66" fmla="*/ 46 w 234"/>
                <a:gd name="T67" fmla="*/ 137 h 137"/>
                <a:gd name="T68" fmla="*/ 50 w 234"/>
                <a:gd name="T69" fmla="*/ 137 h 137"/>
                <a:gd name="T70" fmla="*/ 53 w 234"/>
                <a:gd name="T71" fmla="*/ 137 h 137"/>
                <a:gd name="T72" fmla="*/ 57 w 234"/>
                <a:gd name="T73" fmla="*/ 137 h 137"/>
                <a:gd name="T74" fmla="*/ 72 w 234"/>
                <a:gd name="T75" fmla="*/ 135 h 137"/>
                <a:gd name="T76" fmla="*/ 207 w 234"/>
                <a:gd name="T77" fmla="*/ 118 h 137"/>
                <a:gd name="T78" fmla="*/ 212 w 234"/>
                <a:gd name="T79" fmla="*/ 118 h 137"/>
                <a:gd name="T80" fmla="*/ 216 w 234"/>
                <a:gd name="T81" fmla="*/ 118 h 137"/>
                <a:gd name="T82" fmla="*/ 221 w 234"/>
                <a:gd name="T83" fmla="*/ 116 h 137"/>
                <a:gd name="T84" fmla="*/ 223 w 234"/>
                <a:gd name="T85" fmla="*/ 116 h 137"/>
                <a:gd name="T86" fmla="*/ 229 w 234"/>
                <a:gd name="T87" fmla="*/ 115 h 137"/>
                <a:gd name="T88" fmla="*/ 232 w 234"/>
                <a:gd name="T89" fmla="*/ 113 h 137"/>
                <a:gd name="T90" fmla="*/ 234 w 234"/>
                <a:gd name="T91" fmla="*/ 111 h 137"/>
                <a:gd name="T92" fmla="*/ 234 w 234"/>
                <a:gd name="T93"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137">
                  <a:moveTo>
                    <a:pt x="234" y="0"/>
                  </a:moveTo>
                  <a:lnTo>
                    <a:pt x="234" y="0"/>
                  </a:lnTo>
                  <a:lnTo>
                    <a:pt x="234" y="0"/>
                  </a:lnTo>
                  <a:lnTo>
                    <a:pt x="234" y="0"/>
                  </a:lnTo>
                  <a:lnTo>
                    <a:pt x="232" y="1"/>
                  </a:lnTo>
                  <a:lnTo>
                    <a:pt x="232" y="1"/>
                  </a:lnTo>
                  <a:lnTo>
                    <a:pt x="230" y="1"/>
                  </a:lnTo>
                  <a:lnTo>
                    <a:pt x="230" y="3"/>
                  </a:lnTo>
                  <a:lnTo>
                    <a:pt x="229" y="3"/>
                  </a:lnTo>
                  <a:lnTo>
                    <a:pt x="229" y="3"/>
                  </a:lnTo>
                  <a:lnTo>
                    <a:pt x="227" y="3"/>
                  </a:lnTo>
                  <a:lnTo>
                    <a:pt x="225" y="5"/>
                  </a:lnTo>
                  <a:lnTo>
                    <a:pt x="225" y="5"/>
                  </a:lnTo>
                  <a:lnTo>
                    <a:pt x="223" y="5"/>
                  </a:lnTo>
                  <a:lnTo>
                    <a:pt x="223" y="5"/>
                  </a:lnTo>
                  <a:lnTo>
                    <a:pt x="221" y="5"/>
                  </a:lnTo>
                  <a:lnTo>
                    <a:pt x="221" y="5"/>
                  </a:lnTo>
                  <a:lnTo>
                    <a:pt x="218" y="7"/>
                  </a:lnTo>
                  <a:lnTo>
                    <a:pt x="218" y="7"/>
                  </a:lnTo>
                  <a:lnTo>
                    <a:pt x="214" y="7"/>
                  </a:lnTo>
                  <a:lnTo>
                    <a:pt x="214" y="7"/>
                  </a:lnTo>
                  <a:lnTo>
                    <a:pt x="210" y="7"/>
                  </a:lnTo>
                  <a:lnTo>
                    <a:pt x="210" y="7"/>
                  </a:lnTo>
                  <a:lnTo>
                    <a:pt x="207" y="7"/>
                  </a:lnTo>
                  <a:lnTo>
                    <a:pt x="207" y="7"/>
                  </a:lnTo>
                  <a:lnTo>
                    <a:pt x="205" y="9"/>
                  </a:lnTo>
                  <a:lnTo>
                    <a:pt x="72" y="23"/>
                  </a:lnTo>
                  <a:lnTo>
                    <a:pt x="70" y="23"/>
                  </a:lnTo>
                  <a:lnTo>
                    <a:pt x="70" y="23"/>
                  </a:lnTo>
                  <a:lnTo>
                    <a:pt x="59" y="25"/>
                  </a:lnTo>
                  <a:lnTo>
                    <a:pt x="59" y="25"/>
                  </a:lnTo>
                  <a:lnTo>
                    <a:pt x="55" y="25"/>
                  </a:lnTo>
                  <a:lnTo>
                    <a:pt x="55" y="25"/>
                  </a:lnTo>
                  <a:lnTo>
                    <a:pt x="53" y="25"/>
                  </a:lnTo>
                  <a:lnTo>
                    <a:pt x="53" y="25"/>
                  </a:lnTo>
                  <a:lnTo>
                    <a:pt x="51" y="25"/>
                  </a:lnTo>
                  <a:lnTo>
                    <a:pt x="50" y="25"/>
                  </a:lnTo>
                  <a:lnTo>
                    <a:pt x="48" y="25"/>
                  </a:lnTo>
                  <a:lnTo>
                    <a:pt x="46" y="25"/>
                  </a:lnTo>
                  <a:lnTo>
                    <a:pt x="44" y="25"/>
                  </a:lnTo>
                  <a:lnTo>
                    <a:pt x="44" y="25"/>
                  </a:lnTo>
                  <a:lnTo>
                    <a:pt x="41" y="25"/>
                  </a:lnTo>
                  <a:lnTo>
                    <a:pt x="41" y="25"/>
                  </a:lnTo>
                  <a:lnTo>
                    <a:pt x="39" y="25"/>
                  </a:lnTo>
                  <a:lnTo>
                    <a:pt x="39" y="25"/>
                  </a:lnTo>
                  <a:lnTo>
                    <a:pt x="37" y="25"/>
                  </a:lnTo>
                  <a:lnTo>
                    <a:pt x="37" y="25"/>
                  </a:lnTo>
                  <a:lnTo>
                    <a:pt x="33" y="25"/>
                  </a:lnTo>
                  <a:lnTo>
                    <a:pt x="33" y="25"/>
                  </a:lnTo>
                  <a:lnTo>
                    <a:pt x="31" y="25"/>
                  </a:lnTo>
                  <a:lnTo>
                    <a:pt x="31" y="25"/>
                  </a:lnTo>
                  <a:lnTo>
                    <a:pt x="30" y="25"/>
                  </a:lnTo>
                  <a:lnTo>
                    <a:pt x="30" y="25"/>
                  </a:lnTo>
                  <a:lnTo>
                    <a:pt x="26" y="25"/>
                  </a:lnTo>
                  <a:lnTo>
                    <a:pt x="26" y="25"/>
                  </a:lnTo>
                  <a:lnTo>
                    <a:pt x="24" y="25"/>
                  </a:lnTo>
                  <a:lnTo>
                    <a:pt x="24" y="25"/>
                  </a:lnTo>
                  <a:lnTo>
                    <a:pt x="22" y="25"/>
                  </a:lnTo>
                  <a:lnTo>
                    <a:pt x="22" y="25"/>
                  </a:lnTo>
                  <a:lnTo>
                    <a:pt x="19" y="25"/>
                  </a:lnTo>
                  <a:lnTo>
                    <a:pt x="19" y="25"/>
                  </a:lnTo>
                  <a:lnTo>
                    <a:pt x="17" y="25"/>
                  </a:lnTo>
                  <a:lnTo>
                    <a:pt x="17" y="25"/>
                  </a:lnTo>
                  <a:lnTo>
                    <a:pt x="13" y="23"/>
                  </a:lnTo>
                  <a:lnTo>
                    <a:pt x="13" y="23"/>
                  </a:lnTo>
                  <a:lnTo>
                    <a:pt x="9" y="23"/>
                  </a:lnTo>
                  <a:lnTo>
                    <a:pt x="9" y="23"/>
                  </a:lnTo>
                  <a:lnTo>
                    <a:pt x="6" y="23"/>
                  </a:lnTo>
                  <a:lnTo>
                    <a:pt x="6" y="23"/>
                  </a:lnTo>
                  <a:lnTo>
                    <a:pt x="0" y="22"/>
                  </a:lnTo>
                  <a:lnTo>
                    <a:pt x="0" y="133"/>
                  </a:lnTo>
                  <a:lnTo>
                    <a:pt x="0" y="133"/>
                  </a:lnTo>
                  <a:lnTo>
                    <a:pt x="8" y="135"/>
                  </a:lnTo>
                  <a:lnTo>
                    <a:pt x="8" y="135"/>
                  </a:lnTo>
                  <a:lnTo>
                    <a:pt x="11" y="135"/>
                  </a:lnTo>
                  <a:lnTo>
                    <a:pt x="11" y="135"/>
                  </a:lnTo>
                  <a:lnTo>
                    <a:pt x="15" y="135"/>
                  </a:lnTo>
                  <a:lnTo>
                    <a:pt x="15" y="135"/>
                  </a:lnTo>
                  <a:lnTo>
                    <a:pt x="17" y="135"/>
                  </a:lnTo>
                  <a:lnTo>
                    <a:pt x="17" y="135"/>
                  </a:lnTo>
                  <a:lnTo>
                    <a:pt x="20" y="137"/>
                  </a:lnTo>
                  <a:lnTo>
                    <a:pt x="20" y="137"/>
                  </a:lnTo>
                  <a:lnTo>
                    <a:pt x="22" y="137"/>
                  </a:lnTo>
                  <a:lnTo>
                    <a:pt x="22" y="137"/>
                  </a:lnTo>
                  <a:lnTo>
                    <a:pt x="24" y="137"/>
                  </a:lnTo>
                  <a:lnTo>
                    <a:pt x="24" y="137"/>
                  </a:lnTo>
                  <a:lnTo>
                    <a:pt x="28" y="137"/>
                  </a:lnTo>
                  <a:lnTo>
                    <a:pt x="28" y="137"/>
                  </a:lnTo>
                  <a:lnTo>
                    <a:pt x="30" y="137"/>
                  </a:lnTo>
                  <a:lnTo>
                    <a:pt x="30" y="137"/>
                  </a:lnTo>
                  <a:lnTo>
                    <a:pt x="33" y="137"/>
                  </a:lnTo>
                  <a:lnTo>
                    <a:pt x="33" y="137"/>
                  </a:lnTo>
                  <a:lnTo>
                    <a:pt x="35" y="137"/>
                  </a:lnTo>
                  <a:lnTo>
                    <a:pt x="35" y="137"/>
                  </a:lnTo>
                  <a:lnTo>
                    <a:pt x="37" y="137"/>
                  </a:lnTo>
                  <a:lnTo>
                    <a:pt x="37" y="137"/>
                  </a:lnTo>
                  <a:lnTo>
                    <a:pt x="41" y="137"/>
                  </a:lnTo>
                  <a:lnTo>
                    <a:pt x="41" y="137"/>
                  </a:lnTo>
                  <a:lnTo>
                    <a:pt x="42" y="137"/>
                  </a:lnTo>
                  <a:lnTo>
                    <a:pt x="42" y="137"/>
                  </a:lnTo>
                  <a:lnTo>
                    <a:pt x="44" y="137"/>
                  </a:lnTo>
                  <a:lnTo>
                    <a:pt x="46" y="137"/>
                  </a:lnTo>
                  <a:lnTo>
                    <a:pt x="46" y="137"/>
                  </a:lnTo>
                  <a:lnTo>
                    <a:pt x="48" y="137"/>
                  </a:lnTo>
                  <a:lnTo>
                    <a:pt x="50" y="137"/>
                  </a:lnTo>
                  <a:lnTo>
                    <a:pt x="51" y="137"/>
                  </a:lnTo>
                  <a:lnTo>
                    <a:pt x="51" y="137"/>
                  </a:lnTo>
                  <a:lnTo>
                    <a:pt x="53" y="137"/>
                  </a:lnTo>
                  <a:lnTo>
                    <a:pt x="53" y="137"/>
                  </a:lnTo>
                  <a:lnTo>
                    <a:pt x="57" y="137"/>
                  </a:lnTo>
                  <a:lnTo>
                    <a:pt x="57" y="137"/>
                  </a:lnTo>
                  <a:lnTo>
                    <a:pt x="59" y="137"/>
                  </a:lnTo>
                  <a:lnTo>
                    <a:pt x="59" y="137"/>
                  </a:lnTo>
                  <a:lnTo>
                    <a:pt x="72" y="135"/>
                  </a:lnTo>
                  <a:lnTo>
                    <a:pt x="73" y="135"/>
                  </a:lnTo>
                  <a:lnTo>
                    <a:pt x="207" y="118"/>
                  </a:lnTo>
                  <a:lnTo>
                    <a:pt x="207" y="118"/>
                  </a:lnTo>
                  <a:lnTo>
                    <a:pt x="208" y="118"/>
                  </a:lnTo>
                  <a:lnTo>
                    <a:pt x="208" y="118"/>
                  </a:lnTo>
                  <a:lnTo>
                    <a:pt x="212" y="118"/>
                  </a:lnTo>
                  <a:lnTo>
                    <a:pt x="212" y="118"/>
                  </a:lnTo>
                  <a:lnTo>
                    <a:pt x="216" y="118"/>
                  </a:lnTo>
                  <a:lnTo>
                    <a:pt x="216" y="118"/>
                  </a:lnTo>
                  <a:lnTo>
                    <a:pt x="219" y="116"/>
                  </a:lnTo>
                  <a:lnTo>
                    <a:pt x="219" y="116"/>
                  </a:lnTo>
                  <a:lnTo>
                    <a:pt x="221" y="116"/>
                  </a:lnTo>
                  <a:lnTo>
                    <a:pt x="221" y="116"/>
                  </a:lnTo>
                  <a:lnTo>
                    <a:pt x="223" y="116"/>
                  </a:lnTo>
                  <a:lnTo>
                    <a:pt x="223" y="116"/>
                  </a:lnTo>
                  <a:lnTo>
                    <a:pt x="227" y="115"/>
                  </a:lnTo>
                  <a:lnTo>
                    <a:pt x="227" y="115"/>
                  </a:lnTo>
                  <a:lnTo>
                    <a:pt x="229" y="115"/>
                  </a:lnTo>
                  <a:lnTo>
                    <a:pt x="230" y="115"/>
                  </a:lnTo>
                  <a:lnTo>
                    <a:pt x="230" y="113"/>
                  </a:lnTo>
                  <a:lnTo>
                    <a:pt x="232" y="113"/>
                  </a:lnTo>
                  <a:lnTo>
                    <a:pt x="232" y="113"/>
                  </a:lnTo>
                  <a:lnTo>
                    <a:pt x="234" y="113"/>
                  </a:lnTo>
                  <a:lnTo>
                    <a:pt x="234" y="111"/>
                  </a:lnTo>
                  <a:lnTo>
                    <a:pt x="234" y="111"/>
                  </a:lnTo>
                  <a:lnTo>
                    <a:pt x="234" y="111"/>
                  </a:lnTo>
                  <a:lnTo>
                    <a:pt x="234" y="109"/>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7" name="Freeform 42">
              <a:extLst>
                <a:ext uri="{FF2B5EF4-FFF2-40B4-BE49-F238E27FC236}">
                  <a16:creationId xmlns="" xmlns:a16="http://schemas.microsoft.com/office/drawing/2014/main" id="{9D16DCD7-37B8-41DD-AB99-5010D80A1E8E}"/>
                </a:ext>
              </a:extLst>
            </p:cNvPr>
            <p:cNvSpPr>
              <a:spLocks/>
            </p:cNvSpPr>
            <p:nvPr/>
          </p:nvSpPr>
          <p:spPr bwMode="auto">
            <a:xfrm>
              <a:off x="6510338" y="4283076"/>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3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6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4 h 69"/>
                <a:gd name="T40" fmla="*/ 11 w 354"/>
                <a:gd name="T41" fmla="*/ 20 h 69"/>
                <a:gd name="T42" fmla="*/ 27 w 354"/>
                <a:gd name="T43" fmla="*/ 18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3"/>
                  </a:lnTo>
                  <a:lnTo>
                    <a:pt x="192" y="67"/>
                  </a:lnTo>
                  <a:lnTo>
                    <a:pt x="192" y="67"/>
                  </a:lnTo>
                  <a:lnTo>
                    <a:pt x="171" y="69"/>
                  </a:lnTo>
                  <a:lnTo>
                    <a:pt x="151" y="69"/>
                  </a:lnTo>
                  <a:lnTo>
                    <a:pt x="133" y="67"/>
                  </a:lnTo>
                  <a:lnTo>
                    <a:pt x="120" y="66"/>
                  </a:lnTo>
                  <a:lnTo>
                    <a:pt x="5" y="31"/>
                  </a:lnTo>
                  <a:lnTo>
                    <a:pt x="5" y="31"/>
                  </a:lnTo>
                  <a:lnTo>
                    <a:pt x="2" y="29"/>
                  </a:lnTo>
                  <a:lnTo>
                    <a:pt x="0" y="27"/>
                  </a:lnTo>
                  <a:lnTo>
                    <a:pt x="0" y="25"/>
                  </a:lnTo>
                  <a:lnTo>
                    <a:pt x="2" y="24"/>
                  </a:lnTo>
                  <a:lnTo>
                    <a:pt x="11" y="20"/>
                  </a:lnTo>
                  <a:lnTo>
                    <a:pt x="27" y="18"/>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8" name="Freeform 43">
              <a:extLst>
                <a:ext uri="{FF2B5EF4-FFF2-40B4-BE49-F238E27FC236}">
                  <a16:creationId xmlns="" xmlns:a16="http://schemas.microsoft.com/office/drawing/2014/main" id="{C626D93C-187C-475F-AA0F-98C569ECC4EF}"/>
                </a:ext>
              </a:extLst>
            </p:cNvPr>
            <p:cNvSpPr>
              <a:spLocks/>
            </p:cNvSpPr>
            <p:nvPr/>
          </p:nvSpPr>
          <p:spPr bwMode="auto">
            <a:xfrm>
              <a:off x="6556376" y="4286251"/>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2 h 53"/>
                <a:gd name="T12" fmla="*/ 2 w 102"/>
                <a:gd name="T13" fmla="*/ 22 h 53"/>
                <a:gd name="T14" fmla="*/ 4 w 102"/>
                <a:gd name="T15" fmla="*/ 23 h 53"/>
                <a:gd name="T16" fmla="*/ 7 w 102"/>
                <a:gd name="T17" fmla="*/ 25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2"/>
                  </a:lnTo>
                  <a:lnTo>
                    <a:pt x="2" y="22"/>
                  </a:lnTo>
                  <a:lnTo>
                    <a:pt x="4" y="23"/>
                  </a:lnTo>
                  <a:lnTo>
                    <a:pt x="7" y="25"/>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9" name="Freeform 44">
              <a:extLst>
                <a:ext uri="{FF2B5EF4-FFF2-40B4-BE49-F238E27FC236}">
                  <a16:creationId xmlns="" xmlns:a16="http://schemas.microsoft.com/office/drawing/2014/main" id="{4C8AB555-5286-4E9A-8AFA-B88AE0677C27}"/>
                </a:ext>
              </a:extLst>
            </p:cNvPr>
            <p:cNvSpPr>
              <a:spLocks/>
            </p:cNvSpPr>
            <p:nvPr/>
          </p:nvSpPr>
          <p:spPr bwMode="auto">
            <a:xfrm>
              <a:off x="6715126" y="4308476"/>
              <a:ext cx="311150" cy="66675"/>
            </a:xfrm>
            <a:custGeom>
              <a:avLst/>
              <a:gdLst>
                <a:gd name="T0" fmla="*/ 194 w 196"/>
                <a:gd name="T1" fmla="*/ 0 h 42"/>
                <a:gd name="T2" fmla="*/ 194 w 196"/>
                <a:gd name="T3" fmla="*/ 2 h 42"/>
                <a:gd name="T4" fmla="*/ 192 w 196"/>
                <a:gd name="T5" fmla="*/ 2 h 42"/>
                <a:gd name="T6" fmla="*/ 190 w 196"/>
                <a:gd name="T7" fmla="*/ 4 h 42"/>
                <a:gd name="T8" fmla="*/ 190 w 196"/>
                <a:gd name="T9" fmla="*/ 4 h 42"/>
                <a:gd name="T10" fmla="*/ 187 w 196"/>
                <a:gd name="T11" fmla="*/ 4 h 42"/>
                <a:gd name="T12" fmla="*/ 185 w 196"/>
                <a:gd name="T13" fmla="*/ 6 h 42"/>
                <a:gd name="T14" fmla="*/ 181 w 196"/>
                <a:gd name="T15" fmla="*/ 6 h 42"/>
                <a:gd name="T16" fmla="*/ 178 w 196"/>
                <a:gd name="T17" fmla="*/ 6 h 42"/>
                <a:gd name="T18" fmla="*/ 174 w 196"/>
                <a:gd name="T19" fmla="*/ 8 h 42"/>
                <a:gd name="T20" fmla="*/ 170 w 196"/>
                <a:gd name="T21" fmla="*/ 8 h 42"/>
                <a:gd name="T22" fmla="*/ 59 w 196"/>
                <a:gd name="T23" fmla="*/ 20 h 42"/>
                <a:gd name="T24" fmla="*/ 48 w 196"/>
                <a:gd name="T25" fmla="*/ 22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2 h 42"/>
                <a:gd name="T40" fmla="*/ 15 w 196"/>
                <a:gd name="T41" fmla="*/ 20 h 42"/>
                <a:gd name="T42" fmla="*/ 11 w 196"/>
                <a:gd name="T43" fmla="*/ 20 h 42"/>
                <a:gd name="T44" fmla="*/ 8 w 196"/>
                <a:gd name="T45" fmla="*/ 20 h 42"/>
                <a:gd name="T46" fmla="*/ 2 w 196"/>
                <a:gd name="T47" fmla="*/ 20 h 42"/>
                <a:gd name="T48" fmla="*/ 2 w 196"/>
                <a:gd name="T49" fmla="*/ 39 h 42"/>
                <a:gd name="T50" fmla="*/ 6 w 196"/>
                <a:gd name="T51" fmla="*/ 40 h 42"/>
                <a:gd name="T52" fmla="*/ 10 w 196"/>
                <a:gd name="T53" fmla="*/ 40 h 42"/>
                <a:gd name="T54" fmla="*/ 10 w 196"/>
                <a:gd name="T55" fmla="*/ 40 h 42"/>
                <a:gd name="T56" fmla="*/ 13 w 196"/>
                <a:gd name="T57" fmla="*/ 42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8 h 42"/>
                <a:gd name="T96" fmla="*/ 183 w 196"/>
                <a:gd name="T97" fmla="*/ 26 h 42"/>
                <a:gd name="T98" fmla="*/ 185 w 196"/>
                <a:gd name="T99" fmla="*/ 26 h 42"/>
                <a:gd name="T100" fmla="*/ 187 w 196"/>
                <a:gd name="T101" fmla="*/ 26 h 42"/>
                <a:gd name="T102" fmla="*/ 189 w 196"/>
                <a:gd name="T103" fmla="*/ 26 h 42"/>
                <a:gd name="T104" fmla="*/ 190 w 196"/>
                <a:gd name="T105" fmla="*/ 24 h 42"/>
                <a:gd name="T106" fmla="*/ 192 w 196"/>
                <a:gd name="T107" fmla="*/ 24 h 42"/>
                <a:gd name="T108" fmla="*/ 192 w 196"/>
                <a:gd name="T109" fmla="*/ 24 h 42"/>
                <a:gd name="T110" fmla="*/ 194 w 196"/>
                <a:gd name="T111" fmla="*/ 24 h 42"/>
                <a:gd name="T112" fmla="*/ 194 w 196"/>
                <a:gd name="T113" fmla="*/ 22 h 42"/>
                <a:gd name="T114" fmla="*/ 196 w 196"/>
                <a:gd name="T115" fmla="*/ 22 h 42"/>
                <a:gd name="T116" fmla="*/ 196 w 196"/>
                <a:gd name="T117" fmla="*/ 22 h 42"/>
                <a:gd name="T118" fmla="*/ 196 w 196"/>
                <a:gd name="T119" fmla="*/ 22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2"/>
                  </a:lnTo>
                  <a:lnTo>
                    <a:pt x="194" y="2"/>
                  </a:lnTo>
                  <a:lnTo>
                    <a:pt x="194" y="2"/>
                  </a:lnTo>
                  <a:lnTo>
                    <a:pt x="192" y="2"/>
                  </a:lnTo>
                  <a:lnTo>
                    <a:pt x="192" y="2"/>
                  </a:lnTo>
                  <a:lnTo>
                    <a:pt x="192" y="2"/>
                  </a:lnTo>
                  <a:lnTo>
                    <a:pt x="192" y="2"/>
                  </a:lnTo>
                  <a:lnTo>
                    <a:pt x="190" y="4"/>
                  </a:lnTo>
                  <a:lnTo>
                    <a:pt x="190" y="4"/>
                  </a:lnTo>
                  <a:lnTo>
                    <a:pt x="190" y="4"/>
                  </a:lnTo>
                  <a:lnTo>
                    <a:pt x="190" y="4"/>
                  </a:lnTo>
                  <a:lnTo>
                    <a:pt x="189" y="4"/>
                  </a:lnTo>
                  <a:lnTo>
                    <a:pt x="189" y="4"/>
                  </a:lnTo>
                  <a:lnTo>
                    <a:pt x="187" y="4"/>
                  </a:lnTo>
                  <a:lnTo>
                    <a:pt x="187" y="4"/>
                  </a:lnTo>
                  <a:lnTo>
                    <a:pt x="185" y="6"/>
                  </a:lnTo>
                  <a:lnTo>
                    <a:pt x="185" y="6"/>
                  </a:lnTo>
                  <a:lnTo>
                    <a:pt x="183" y="6"/>
                  </a:lnTo>
                  <a:lnTo>
                    <a:pt x="181" y="6"/>
                  </a:lnTo>
                  <a:lnTo>
                    <a:pt x="181" y="6"/>
                  </a:lnTo>
                  <a:lnTo>
                    <a:pt x="181" y="6"/>
                  </a:lnTo>
                  <a:lnTo>
                    <a:pt x="178" y="6"/>
                  </a:lnTo>
                  <a:lnTo>
                    <a:pt x="178" y="6"/>
                  </a:lnTo>
                  <a:lnTo>
                    <a:pt x="178" y="6"/>
                  </a:lnTo>
                  <a:lnTo>
                    <a:pt x="176" y="8"/>
                  </a:lnTo>
                  <a:lnTo>
                    <a:pt x="174" y="8"/>
                  </a:lnTo>
                  <a:lnTo>
                    <a:pt x="172" y="8"/>
                  </a:lnTo>
                  <a:lnTo>
                    <a:pt x="172" y="8"/>
                  </a:lnTo>
                  <a:lnTo>
                    <a:pt x="170" y="8"/>
                  </a:lnTo>
                  <a:lnTo>
                    <a:pt x="61" y="20"/>
                  </a:lnTo>
                  <a:lnTo>
                    <a:pt x="59" y="20"/>
                  </a:lnTo>
                  <a:lnTo>
                    <a:pt x="59" y="20"/>
                  </a:lnTo>
                  <a:lnTo>
                    <a:pt x="50" y="22"/>
                  </a:lnTo>
                  <a:lnTo>
                    <a:pt x="48" y="22"/>
                  </a:lnTo>
                  <a:lnTo>
                    <a:pt x="48" y="22"/>
                  </a:lnTo>
                  <a:lnTo>
                    <a:pt x="48" y="22"/>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2"/>
                  </a:lnTo>
                  <a:lnTo>
                    <a:pt x="19" y="22"/>
                  </a:lnTo>
                  <a:lnTo>
                    <a:pt x="19" y="22"/>
                  </a:lnTo>
                  <a:lnTo>
                    <a:pt x="15" y="22"/>
                  </a:lnTo>
                  <a:lnTo>
                    <a:pt x="15" y="20"/>
                  </a:lnTo>
                  <a:lnTo>
                    <a:pt x="15" y="20"/>
                  </a:lnTo>
                  <a:lnTo>
                    <a:pt x="11" y="20"/>
                  </a:lnTo>
                  <a:lnTo>
                    <a:pt x="11" y="20"/>
                  </a:lnTo>
                  <a:lnTo>
                    <a:pt x="11" y="20"/>
                  </a:lnTo>
                  <a:lnTo>
                    <a:pt x="8" y="20"/>
                  </a:lnTo>
                  <a:lnTo>
                    <a:pt x="8" y="20"/>
                  </a:lnTo>
                  <a:lnTo>
                    <a:pt x="6" y="20"/>
                  </a:lnTo>
                  <a:lnTo>
                    <a:pt x="4" y="20"/>
                  </a:lnTo>
                  <a:lnTo>
                    <a:pt x="2" y="20"/>
                  </a:lnTo>
                  <a:lnTo>
                    <a:pt x="2" y="20"/>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2"/>
                  </a:lnTo>
                  <a:lnTo>
                    <a:pt x="13" y="42"/>
                  </a:lnTo>
                  <a:lnTo>
                    <a:pt x="13" y="42"/>
                  </a:lnTo>
                  <a:lnTo>
                    <a:pt x="13" y="42"/>
                  </a:lnTo>
                  <a:lnTo>
                    <a:pt x="15" y="42"/>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8"/>
                  </a:lnTo>
                  <a:lnTo>
                    <a:pt x="179" y="28"/>
                  </a:lnTo>
                  <a:lnTo>
                    <a:pt x="179" y="28"/>
                  </a:lnTo>
                  <a:lnTo>
                    <a:pt x="179" y="28"/>
                  </a:lnTo>
                  <a:lnTo>
                    <a:pt x="183" y="26"/>
                  </a:lnTo>
                  <a:lnTo>
                    <a:pt x="183" y="26"/>
                  </a:lnTo>
                  <a:lnTo>
                    <a:pt x="183" y="26"/>
                  </a:lnTo>
                  <a:lnTo>
                    <a:pt x="185" y="26"/>
                  </a:lnTo>
                  <a:lnTo>
                    <a:pt x="185" y="26"/>
                  </a:lnTo>
                  <a:lnTo>
                    <a:pt x="185" y="26"/>
                  </a:lnTo>
                  <a:lnTo>
                    <a:pt x="187" y="26"/>
                  </a:lnTo>
                  <a:lnTo>
                    <a:pt x="187" y="26"/>
                  </a:lnTo>
                  <a:lnTo>
                    <a:pt x="189" y="26"/>
                  </a:lnTo>
                  <a:lnTo>
                    <a:pt x="189" y="26"/>
                  </a:lnTo>
                  <a:lnTo>
                    <a:pt x="189" y="26"/>
                  </a:lnTo>
                  <a:lnTo>
                    <a:pt x="190" y="24"/>
                  </a:lnTo>
                  <a:lnTo>
                    <a:pt x="190" y="24"/>
                  </a:lnTo>
                  <a:lnTo>
                    <a:pt x="190" y="24"/>
                  </a:lnTo>
                  <a:lnTo>
                    <a:pt x="190" y="24"/>
                  </a:lnTo>
                  <a:lnTo>
                    <a:pt x="192" y="24"/>
                  </a:lnTo>
                  <a:lnTo>
                    <a:pt x="192" y="24"/>
                  </a:lnTo>
                  <a:lnTo>
                    <a:pt x="192" y="24"/>
                  </a:lnTo>
                  <a:lnTo>
                    <a:pt x="192" y="24"/>
                  </a:lnTo>
                  <a:lnTo>
                    <a:pt x="192" y="24"/>
                  </a:lnTo>
                  <a:lnTo>
                    <a:pt x="192" y="24"/>
                  </a:lnTo>
                  <a:lnTo>
                    <a:pt x="194" y="24"/>
                  </a:lnTo>
                  <a:lnTo>
                    <a:pt x="194" y="24"/>
                  </a:lnTo>
                  <a:lnTo>
                    <a:pt x="194" y="24"/>
                  </a:lnTo>
                  <a:lnTo>
                    <a:pt x="194" y="22"/>
                  </a:lnTo>
                  <a:lnTo>
                    <a:pt x="194" y="22"/>
                  </a:lnTo>
                  <a:lnTo>
                    <a:pt x="194" y="22"/>
                  </a:lnTo>
                  <a:lnTo>
                    <a:pt x="196" y="22"/>
                  </a:lnTo>
                  <a:lnTo>
                    <a:pt x="196" y="22"/>
                  </a:lnTo>
                  <a:lnTo>
                    <a:pt x="196" y="22"/>
                  </a:lnTo>
                  <a:lnTo>
                    <a:pt x="196" y="22"/>
                  </a:lnTo>
                  <a:lnTo>
                    <a:pt x="196" y="22"/>
                  </a:lnTo>
                  <a:lnTo>
                    <a:pt x="196" y="22"/>
                  </a:lnTo>
                  <a:lnTo>
                    <a:pt x="196" y="22"/>
                  </a:lnTo>
                  <a:lnTo>
                    <a:pt x="196" y="22"/>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0" name="Freeform 45">
              <a:extLst>
                <a:ext uri="{FF2B5EF4-FFF2-40B4-BE49-F238E27FC236}">
                  <a16:creationId xmlns="" xmlns:a16="http://schemas.microsoft.com/office/drawing/2014/main" id="{E14525E8-7868-41C3-8D73-6DE325EA1C20}"/>
                </a:ext>
              </a:extLst>
            </p:cNvPr>
            <p:cNvSpPr>
              <a:spLocks/>
            </p:cNvSpPr>
            <p:nvPr/>
          </p:nvSpPr>
          <p:spPr bwMode="auto">
            <a:xfrm>
              <a:off x="6556376" y="4251326"/>
              <a:ext cx="466725" cy="92075"/>
            </a:xfrm>
            <a:custGeom>
              <a:avLst/>
              <a:gdLst>
                <a:gd name="T0" fmla="*/ 289 w 294"/>
                <a:gd name="T1" fmla="*/ 33 h 58"/>
                <a:gd name="T2" fmla="*/ 289 w 294"/>
                <a:gd name="T3" fmla="*/ 33 h 58"/>
                <a:gd name="T4" fmla="*/ 294 w 294"/>
                <a:gd name="T5" fmla="*/ 36 h 58"/>
                <a:gd name="T6" fmla="*/ 294 w 294"/>
                <a:gd name="T7" fmla="*/ 36 h 58"/>
                <a:gd name="T8" fmla="*/ 292 w 294"/>
                <a:gd name="T9" fmla="*/ 38 h 58"/>
                <a:gd name="T10" fmla="*/ 285 w 294"/>
                <a:gd name="T11" fmla="*/ 42 h 58"/>
                <a:gd name="T12" fmla="*/ 270 w 294"/>
                <a:gd name="T13" fmla="*/ 44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3 h 58"/>
                <a:gd name="T32" fmla="*/ 0 w 294"/>
                <a:gd name="T33" fmla="*/ 22 h 58"/>
                <a:gd name="T34" fmla="*/ 2 w 294"/>
                <a:gd name="T35" fmla="*/ 20 h 58"/>
                <a:gd name="T36" fmla="*/ 11 w 294"/>
                <a:gd name="T37" fmla="*/ 18 h 58"/>
                <a:gd name="T38" fmla="*/ 24 w 294"/>
                <a:gd name="T39" fmla="*/ 14 h 58"/>
                <a:gd name="T40" fmla="*/ 135 w 294"/>
                <a:gd name="T41" fmla="*/ 2 h 58"/>
                <a:gd name="T42" fmla="*/ 135 w 294"/>
                <a:gd name="T43" fmla="*/ 2 h 58"/>
                <a:gd name="T44" fmla="*/ 152 w 294"/>
                <a:gd name="T45" fmla="*/ 0 h 58"/>
                <a:gd name="T46" fmla="*/ 168 w 294"/>
                <a:gd name="T47" fmla="*/ 0 h 58"/>
                <a:gd name="T48" fmla="*/ 183 w 294"/>
                <a:gd name="T49" fmla="*/ 2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6"/>
                  </a:lnTo>
                  <a:lnTo>
                    <a:pt x="294" y="36"/>
                  </a:lnTo>
                  <a:lnTo>
                    <a:pt x="292" y="38"/>
                  </a:lnTo>
                  <a:lnTo>
                    <a:pt x="285" y="42"/>
                  </a:lnTo>
                  <a:lnTo>
                    <a:pt x="270" y="44"/>
                  </a:lnTo>
                  <a:lnTo>
                    <a:pt x="161" y="56"/>
                  </a:lnTo>
                  <a:lnTo>
                    <a:pt x="161" y="56"/>
                  </a:lnTo>
                  <a:lnTo>
                    <a:pt x="142" y="58"/>
                  </a:lnTo>
                  <a:lnTo>
                    <a:pt x="126" y="58"/>
                  </a:lnTo>
                  <a:lnTo>
                    <a:pt x="111" y="56"/>
                  </a:lnTo>
                  <a:lnTo>
                    <a:pt x="100" y="54"/>
                  </a:lnTo>
                  <a:lnTo>
                    <a:pt x="6" y="25"/>
                  </a:lnTo>
                  <a:lnTo>
                    <a:pt x="6" y="25"/>
                  </a:lnTo>
                  <a:lnTo>
                    <a:pt x="0" y="23"/>
                  </a:lnTo>
                  <a:lnTo>
                    <a:pt x="0" y="22"/>
                  </a:lnTo>
                  <a:lnTo>
                    <a:pt x="2" y="20"/>
                  </a:lnTo>
                  <a:lnTo>
                    <a:pt x="11" y="18"/>
                  </a:lnTo>
                  <a:lnTo>
                    <a:pt x="24" y="14"/>
                  </a:lnTo>
                  <a:lnTo>
                    <a:pt x="135" y="2"/>
                  </a:lnTo>
                  <a:lnTo>
                    <a:pt x="135" y="2"/>
                  </a:lnTo>
                  <a:lnTo>
                    <a:pt x="152" y="0"/>
                  </a:lnTo>
                  <a:lnTo>
                    <a:pt x="168" y="0"/>
                  </a:lnTo>
                  <a:lnTo>
                    <a:pt x="183" y="2"/>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1" name="Freeform 46">
              <a:extLst>
                <a:ext uri="{FF2B5EF4-FFF2-40B4-BE49-F238E27FC236}">
                  <a16:creationId xmlns="" xmlns:a16="http://schemas.microsoft.com/office/drawing/2014/main" id="{831E946F-3B18-4BAB-BC6A-D6322C9C15B0}"/>
                </a:ext>
              </a:extLst>
            </p:cNvPr>
            <p:cNvSpPr>
              <a:spLocks/>
            </p:cNvSpPr>
            <p:nvPr/>
          </p:nvSpPr>
          <p:spPr bwMode="auto">
            <a:xfrm>
              <a:off x="6510338" y="4140201"/>
              <a:ext cx="190500" cy="174625"/>
            </a:xfrm>
            <a:custGeom>
              <a:avLst/>
              <a:gdLst>
                <a:gd name="T0" fmla="*/ 120 w 120"/>
                <a:gd name="T1" fmla="*/ 40 h 110"/>
                <a:gd name="T2" fmla="*/ 5 w 120"/>
                <a:gd name="T3" fmla="*/ 6 h 110"/>
                <a:gd name="T4" fmla="*/ 5 w 120"/>
                <a:gd name="T5" fmla="*/ 6 h 110"/>
                <a:gd name="T6" fmla="*/ 2 w 120"/>
                <a:gd name="T7" fmla="*/ 2 h 110"/>
                <a:gd name="T8" fmla="*/ 0 w 120"/>
                <a:gd name="T9" fmla="*/ 0 h 110"/>
                <a:gd name="T10" fmla="*/ 0 w 120"/>
                <a:gd name="T11" fmla="*/ 72 h 110"/>
                <a:gd name="T12" fmla="*/ 0 w 120"/>
                <a:gd name="T13" fmla="*/ 72 h 110"/>
                <a:gd name="T14" fmla="*/ 2 w 120"/>
                <a:gd name="T15" fmla="*/ 73 h 110"/>
                <a:gd name="T16" fmla="*/ 7 w 120"/>
                <a:gd name="T17" fmla="*/ 75 h 110"/>
                <a:gd name="T18" fmla="*/ 120 w 120"/>
                <a:gd name="T19" fmla="*/ 110 h 110"/>
                <a:gd name="T20" fmla="*/ 120 w 120"/>
                <a:gd name="T21" fmla="*/ 4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10">
                  <a:moveTo>
                    <a:pt x="120" y="40"/>
                  </a:moveTo>
                  <a:lnTo>
                    <a:pt x="5" y="6"/>
                  </a:lnTo>
                  <a:lnTo>
                    <a:pt x="5" y="6"/>
                  </a:lnTo>
                  <a:lnTo>
                    <a:pt x="2" y="2"/>
                  </a:lnTo>
                  <a:lnTo>
                    <a:pt x="0" y="0"/>
                  </a:lnTo>
                  <a:lnTo>
                    <a:pt x="0" y="72"/>
                  </a:lnTo>
                  <a:lnTo>
                    <a:pt x="0" y="72"/>
                  </a:lnTo>
                  <a:lnTo>
                    <a:pt x="2" y="73"/>
                  </a:lnTo>
                  <a:lnTo>
                    <a:pt x="7" y="75"/>
                  </a:lnTo>
                  <a:lnTo>
                    <a:pt x="120" y="110"/>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2" name="Freeform 47">
              <a:extLst>
                <a:ext uri="{FF2B5EF4-FFF2-40B4-BE49-F238E27FC236}">
                  <a16:creationId xmlns="" xmlns:a16="http://schemas.microsoft.com/office/drawing/2014/main" id="{62C2B6B4-7AAF-4AE2-8CCF-D4F9BDD9A2D1}"/>
                </a:ext>
              </a:extLst>
            </p:cNvPr>
            <p:cNvSpPr>
              <a:spLocks/>
            </p:cNvSpPr>
            <p:nvPr/>
          </p:nvSpPr>
          <p:spPr bwMode="auto">
            <a:xfrm>
              <a:off x="6700838" y="4167189"/>
              <a:ext cx="371475" cy="153988"/>
            </a:xfrm>
            <a:custGeom>
              <a:avLst/>
              <a:gdLst>
                <a:gd name="T0" fmla="*/ 234 w 234"/>
                <a:gd name="T1" fmla="*/ 2 h 97"/>
                <a:gd name="T2" fmla="*/ 232 w 234"/>
                <a:gd name="T3" fmla="*/ 3 h 97"/>
                <a:gd name="T4" fmla="*/ 229 w 234"/>
                <a:gd name="T5" fmla="*/ 5 h 97"/>
                <a:gd name="T6" fmla="*/ 225 w 234"/>
                <a:gd name="T7" fmla="*/ 5 h 97"/>
                <a:gd name="T8" fmla="*/ 223 w 234"/>
                <a:gd name="T9" fmla="*/ 7 h 97"/>
                <a:gd name="T10" fmla="*/ 218 w 234"/>
                <a:gd name="T11" fmla="*/ 7 h 97"/>
                <a:gd name="T12" fmla="*/ 214 w 234"/>
                <a:gd name="T13" fmla="*/ 9 h 97"/>
                <a:gd name="T14" fmla="*/ 207 w 234"/>
                <a:gd name="T15" fmla="*/ 9 h 97"/>
                <a:gd name="T16" fmla="*/ 72 w 234"/>
                <a:gd name="T17" fmla="*/ 25 h 97"/>
                <a:gd name="T18" fmla="*/ 59 w 234"/>
                <a:gd name="T19" fmla="*/ 27 h 97"/>
                <a:gd name="T20" fmla="*/ 55 w 234"/>
                <a:gd name="T21" fmla="*/ 27 h 97"/>
                <a:gd name="T22" fmla="*/ 51 w 234"/>
                <a:gd name="T23" fmla="*/ 27 h 97"/>
                <a:gd name="T24" fmla="*/ 46 w 234"/>
                <a:gd name="T25" fmla="*/ 27 h 97"/>
                <a:gd name="T26" fmla="*/ 41 w 234"/>
                <a:gd name="T27" fmla="*/ 27 h 97"/>
                <a:gd name="T28" fmla="*/ 39 w 234"/>
                <a:gd name="T29" fmla="*/ 27 h 97"/>
                <a:gd name="T30" fmla="*/ 33 w 234"/>
                <a:gd name="T31" fmla="*/ 27 h 97"/>
                <a:gd name="T32" fmla="*/ 31 w 234"/>
                <a:gd name="T33" fmla="*/ 27 h 97"/>
                <a:gd name="T34" fmla="*/ 26 w 234"/>
                <a:gd name="T35" fmla="*/ 27 h 97"/>
                <a:gd name="T36" fmla="*/ 24 w 234"/>
                <a:gd name="T37" fmla="*/ 27 h 97"/>
                <a:gd name="T38" fmla="*/ 19 w 234"/>
                <a:gd name="T39" fmla="*/ 25 h 97"/>
                <a:gd name="T40" fmla="*/ 17 w 234"/>
                <a:gd name="T41" fmla="*/ 25 h 97"/>
                <a:gd name="T42" fmla="*/ 9 w 234"/>
                <a:gd name="T43" fmla="*/ 25 h 97"/>
                <a:gd name="T44" fmla="*/ 6 w 234"/>
                <a:gd name="T45" fmla="*/ 25 h 97"/>
                <a:gd name="T46" fmla="*/ 0 w 234"/>
                <a:gd name="T47" fmla="*/ 93 h 97"/>
                <a:gd name="T48" fmla="*/ 11 w 234"/>
                <a:gd name="T49" fmla="*/ 95 h 97"/>
                <a:gd name="T50" fmla="*/ 15 w 234"/>
                <a:gd name="T51" fmla="*/ 97 h 97"/>
                <a:gd name="T52" fmla="*/ 20 w 234"/>
                <a:gd name="T53" fmla="*/ 97 h 97"/>
                <a:gd name="T54" fmla="*/ 22 w 234"/>
                <a:gd name="T55" fmla="*/ 97 h 97"/>
                <a:gd name="T56" fmla="*/ 28 w 234"/>
                <a:gd name="T57" fmla="*/ 97 h 97"/>
                <a:gd name="T58" fmla="*/ 30 w 234"/>
                <a:gd name="T59" fmla="*/ 97 h 97"/>
                <a:gd name="T60" fmla="*/ 35 w 234"/>
                <a:gd name="T61" fmla="*/ 97 h 97"/>
                <a:gd name="T62" fmla="*/ 37 w 234"/>
                <a:gd name="T63" fmla="*/ 97 h 97"/>
                <a:gd name="T64" fmla="*/ 42 w 234"/>
                <a:gd name="T65" fmla="*/ 97 h 97"/>
                <a:gd name="T66" fmla="*/ 46 w 234"/>
                <a:gd name="T67" fmla="*/ 97 h 97"/>
                <a:gd name="T68" fmla="*/ 50 w 234"/>
                <a:gd name="T69" fmla="*/ 97 h 97"/>
                <a:gd name="T70" fmla="*/ 53 w 234"/>
                <a:gd name="T71" fmla="*/ 97 h 97"/>
                <a:gd name="T72" fmla="*/ 57 w 234"/>
                <a:gd name="T73" fmla="*/ 97 h 97"/>
                <a:gd name="T74" fmla="*/ 72 w 234"/>
                <a:gd name="T75" fmla="*/ 95 h 97"/>
                <a:gd name="T76" fmla="*/ 207 w 234"/>
                <a:gd name="T77" fmla="*/ 80 h 97"/>
                <a:gd name="T78" fmla="*/ 212 w 234"/>
                <a:gd name="T79" fmla="*/ 78 h 97"/>
                <a:gd name="T80" fmla="*/ 216 w 234"/>
                <a:gd name="T81" fmla="*/ 78 h 97"/>
                <a:gd name="T82" fmla="*/ 221 w 234"/>
                <a:gd name="T83" fmla="*/ 76 h 97"/>
                <a:gd name="T84" fmla="*/ 223 w 234"/>
                <a:gd name="T85" fmla="*/ 76 h 97"/>
                <a:gd name="T86" fmla="*/ 229 w 234"/>
                <a:gd name="T87" fmla="*/ 75 h 97"/>
                <a:gd name="T88" fmla="*/ 232 w 234"/>
                <a:gd name="T89" fmla="*/ 73 h 97"/>
                <a:gd name="T90" fmla="*/ 234 w 234"/>
                <a:gd name="T91" fmla="*/ 73 h 97"/>
                <a:gd name="T92" fmla="*/ 234 w 234"/>
                <a:gd name="T93"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97">
                  <a:moveTo>
                    <a:pt x="234" y="0"/>
                  </a:moveTo>
                  <a:lnTo>
                    <a:pt x="234" y="2"/>
                  </a:lnTo>
                  <a:lnTo>
                    <a:pt x="234" y="2"/>
                  </a:lnTo>
                  <a:lnTo>
                    <a:pt x="234" y="2"/>
                  </a:lnTo>
                  <a:lnTo>
                    <a:pt x="232" y="2"/>
                  </a:lnTo>
                  <a:lnTo>
                    <a:pt x="232" y="3"/>
                  </a:lnTo>
                  <a:lnTo>
                    <a:pt x="230" y="3"/>
                  </a:lnTo>
                  <a:lnTo>
                    <a:pt x="230" y="3"/>
                  </a:lnTo>
                  <a:lnTo>
                    <a:pt x="229" y="5"/>
                  </a:lnTo>
                  <a:lnTo>
                    <a:pt x="229" y="5"/>
                  </a:lnTo>
                  <a:lnTo>
                    <a:pt x="227" y="5"/>
                  </a:lnTo>
                  <a:lnTo>
                    <a:pt x="225" y="5"/>
                  </a:lnTo>
                  <a:lnTo>
                    <a:pt x="225" y="5"/>
                  </a:lnTo>
                  <a:lnTo>
                    <a:pt x="223" y="7"/>
                  </a:lnTo>
                  <a:lnTo>
                    <a:pt x="223" y="7"/>
                  </a:lnTo>
                  <a:lnTo>
                    <a:pt x="221" y="7"/>
                  </a:lnTo>
                  <a:lnTo>
                    <a:pt x="221" y="7"/>
                  </a:lnTo>
                  <a:lnTo>
                    <a:pt x="218" y="7"/>
                  </a:lnTo>
                  <a:lnTo>
                    <a:pt x="218" y="7"/>
                  </a:lnTo>
                  <a:lnTo>
                    <a:pt x="214" y="9"/>
                  </a:lnTo>
                  <a:lnTo>
                    <a:pt x="214" y="9"/>
                  </a:lnTo>
                  <a:lnTo>
                    <a:pt x="210" y="9"/>
                  </a:lnTo>
                  <a:lnTo>
                    <a:pt x="210" y="9"/>
                  </a:lnTo>
                  <a:lnTo>
                    <a:pt x="207" y="9"/>
                  </a:lnTo>
                  <a:lnTo>
                    <a:pt x="207" y="9"/>
                  </a:lnTo>
                  <a:lnTo>
                    <a:pt x="205" y="9"/>
                  </a:lnTo>
                  <a:lnTo>
                    <a:pt x="72" y="25"/>
                  </a:lnTo>
                  <a:lnTo>
                    <a:pt x="70" y="25"/>
                  </a:lnTo>
                  <a:lnTo>
                    <a:pt x="70" y="25"/>
                  </a:lnTo>
                  <a:lnTo>
                    <a:pt x="59" y="27"/>
                  </a:lnTo>
                  <a:lnTo>
                    <a:pt x="59" y="27"/>
                  </a:lnTo>
                  <a:lnTo>
                    <a:pt x="55" y="27"/>
                  </a:lnTo>
                  <a:lnTo>
                    <a:pt x="55" y="27"/>
                  </a:lnTo>
                  <a:lnTo>
                    <a:pt x="53" y="27"/>
                  </a:lnTo>
                  <a:lnTo>
                    <a:pt x="53" y="27"/>
                  </a:lnTo>
                  <a:lnTo>
                    <a:pt x="51" y="27"/>
                  </a:lnTo>
                  <a:lnTo>
                    <a:pt x="50" y="27"/>
                  </a:lnTo>
                  <a:lnTo>
                    <a:pt x="48" y="27"/>
                  </a:lnTo>
                  <a:lnTo>
                    <a:pt x="46" y="27"/>
                  </a:lnTo>
                  <a:lnTo>
                    <a:pt x="44" y="27"/>
                  </a:lnTo>
                  <a:lnTo>
                    <a:pt x="44" y="27"/>
                  </a:lnTo>
                  <a:lnTo>
                    <a:pt x="41" y="27"/>
                  </a:lnTo>
                  <a:lnTo>
                    <a:pt x="41" y="27"/>
                  </a:lnTo>
                  <a:lnTo>
                    <a:pt x="39" y="27"/>
                  </a:lnTo>
                  <a:lnTo>
                    <a:pt x="39" y="27"/>
                  </a:lnTo>
                  <a:lnTo>
                    <a:pt x="37" y="27"/>
                  </a:lnTo>
                  <a:lnTo>
                    <a:pt x="37" y="27"/>
                  </a:lnTo>
                  <a:lnTo>
                    <a:pt x="33" y="27"/>
                  </a:lnTo>
                  <a:lnTo>
                    <a:pt x="33" y="27"/>
                  </a:lnTo>
                  <a:lnTo>
                    <a:pt x="31" y="27"/>
                  </a:lnTo>
                  <a:lnTo>
                    <a:pt x="31" y="27"/>
                  </a:lnTo>
                  <a:lnTo>
                    <a:pt x="30" y="27"/>
                  </a:lnTo>
                  <a:lnTo>
                    <a:pt x="30" y="27"/>
                  </a:lnTo>
                  <a:lnTo>
                    <a:pt x="26" y="27"/>
                  </a:lnTo>
                  <a:lnTo>
                    <a:pt x="26" y="27"/>
                  </a:lnTo>
                  <a:lnTo>
                    <a:pt x="24" y="27"/>
                  </a:lnTo>
                  <a:lnTo>
                    <a:pt x="24" y="27"/>
                  </a:lnTo>
                  <a:lnTo>
                    <a:pt x="22" y="27"/>
                  </a:lnTo>
                  <a:lnTo>
                    <a:pt x="22" y="27"/>
                  </a:lnTo>
                  <a:lnTo>
                    <a:pt x="19" y="25"/>
                  </a:lnTo>
                  <a:lnTo>
                    <a:pt x="19" y="25"/>
                  </a:lnTo>
                  <a:lnTo>
                    <a:pt x="17" y="25"/>
                  </a:lnTo>
                  <a:lnTo>
                    <a:pt x="17" y="25"/>
                  </a:lnTo>
                  <a:lnTo>
                    <a:pt x="13" y="25"/>
                  </a:lnTo>
                  <a:lnTo>
                    <a:pt x="13" y="25"/>
                  </a:lnTo>
                  <a:lnTo>
                    <a:pt x="9" y="25"/>
                  </a:lnTo>
                  <a:lnTo>
                    <a:pt x="9" y="25"/>
                  </a:lnTo>
                  <a:lnTo>
                    <a:pt x="6" y="25"/>
                  </a:lnTo>
                  <a:lnTo>
                    <a:pt x="6" y="25"/>
                  </a:lnTo>
                  <a:lnTo>
                    <a:pt x="0" y="23"/>
                  </a:lnTo>
                  <a:lnTo>
                    <a:pt x="0" y="93"/>
                  </a:lnTo>
                  <a:lnTo>
                    <a:pt x="0" y="93"/>
                  </a:lnTo>
                  <a:lnTo>
                    <a:pt x="8" y="95"/>
                  </a:lnTo>
                  <a:lnTo>
                    <a:pt x="8" y="95"/>
                  </a:lnTo>
                  <a:lnTo>
                    <a:pt x="11" y="95"/>
                  </a:lnTo>
                  <a:lnTo>
                    <a:pt x="11" y="95"/>
                  </a:lnTo>
                  <a:lnTo>
                    <a:pt x="15" y="97"/>
                  </a:lnTo>
                  <a:lnTo>
                    <a:pt x="15" y="97"/>
                  </a:lnTo>
                  <a:lnTo>
                    <a:pt x="17" y="97"/>
                  </a:lnTo>
                  <a:lnTo>
                    <a:pt x="17" y="97"/>
                  </a:lnTo>
                  <a:lnTo>
                    <a:pt x="20" y="97"/>
                  </a:lnTo>
                  <a:lnTo>
                    <a:pt x="20" y="97"/>
                  </a:lnTo>
                  <a:lnTo>
                    <a:pt x="22" y="97"/>
                  </a:lnTo>
                  <a:lnTo>
                    <a:pt x="22" y="97"/>
                  </a:lnTo>
                  <a:lnTo>
                    <a:pt x="24" y="97"/>
                  </a:lnTo>
                  <a:lnTo>
                    <a:pt x="24" y="97"/>
                  </a:lnTo>
                  <a:lnTo>
                    <a:pt x="28" y="97"/>
                  </a:lnTo>
                  <a:lnTo>
                    <a:pt x="28" y="97"/>
                  </a:lnTo>
                  <a:lnTo>
                    <a:pt x="30" y="97"/>
                  </a:lnTo>
                  <a:lnTo>
                    <a:pt x="30" y="97"/>
                  </a:lnTo>
                  <a:lnTo>
                    <a:pt x="33" y="97"/>
                  </a:lnTo>
                  <a:lnTo>
                    <a:pt x="33" y="97"/>
                  </a:lnTo>
                  <a:lnTo>
                    <a:pt x="35" y="97"/>
                  </a:lnTo>
                  <a:lnTo>
                    <a:pt x="35" y="97"/>
                  </a:lnTo>
                  <a:lnTo>
                    <a:pt x="37" y="97"/>
                  </a:lnTo>
                  <a:lnTo>
                    <a:pt x="37" y="97"/>
                  </a:lnTo>
                  <a:lnTo>
                    <a:pt x="41" y="97"/>
                  </a:lnTo>
                  <a:lnTo>
                    <a:pt x="41" y="97"/>
                  </a:lnTo>
                  <a:lnTo>
                    <a:pt x="42" y="97"/>
                  </a:lnTo>
                  <a:lnTo>
                    <a:pt x="42" y="97"/>
                  </a:lnTo>
                  <a:lnTo>
                    <a:pt x="44" y="97"/>
                  </a:lnTo>
                  <a:lnTo>
                    <a:pt x="46" y="97"/>
                  </a:lnTo>
                  <a:lnTo>
                    <a:pt x="46" y="97"/>
                  </a:lnTo>
                  <a:lnTo>
                    <a:pt x="48" y="97"/>
                  </a:lnTo>
                  <a:lnTo>
                    <a:pt x="50" y="97"/>
                  </a:lnTo>
                  <a:lnTo>
                    <a:pt x="51" y="97"/>
                  </a:lnTo>
                  <a:lnTo>
                    <a:pt x="51" y="97"/>
                  </a:lnTo>
                  <a:lnTo>
                    <a:pt x="53" y="97"/>
                  </a:lnTo>
                  <a:lnTo>
                    <a:pt x="53" y="97"/>
                  </a:lnTo>
                  <a:lnTo>
                    <a:pt x="57" y="97"/>
                  </a:lnTo>
                  <a:lnTo>
                    <a:pt x="57" y="97"/>
                  </a:lnTo>
                  <a:lnTo>
                    <a:pt x="59" y="97"/>
                  </a:lnTo>
                  <a:lnTo>
                    <a:pt x="59" y="97"/>
                  </a:lnTo>
                  <a:lnTo>
                    <a:pt x="72" y="95"/>
                  </a:lnTo>
                  <a:lnTo>
                    <a:pt x="73" y="95"/>
                  </a:lnTo>
                  <a:lnTo>
                    <a:pt x="207" y="80"/>
                  </a:lnTo>
                  <a:lnTo>
                    <a:pt x="207" y="80"/>
                  </a:lnTo>
                  <a:lnTo>
                    <a:pt x="208" y="80"/>
                  </a:lnTo>
                  <a:lnTo>
                    <a:pt x="208" y="80"/>
                  </a:lnTo>
                  <a:lnTo>
                    <a:pt x="212" y="78"/>
                  </a:lnTo>
                  <a:lnTo>
                    <a:pt x="212" y="78"/>
                  </a:lnTo>
                  <a:lnTo>
                    <a:pt x="216" y="78"/>
                  </a:lnTo>
                  <a:lnTo>
                    <a:pt x="216" y="78"/>
                  </a:lnTo>
                  <a:lnTo>
                    <a:pt x="219" y="78"/>
                  </a:lnTo>
                  <a:lnTo>
                    <a:pt x="219" y="78"/>
                  </a:lnTo>
                  <a:lnTo>
                    <a:pt x="221" y="76"/>
                  </a:lnTo>
                  <a:lnTo>
                    <a:pt x="221" y="76"/>
                  </a:lnTo>
                  <a:lnTo>
                    <a:pt x="223" y="76"/>
                  </a:lnTo>
                  <a:lnTo>
                    <a:pt x="223" y="76"/>
                  </a:lnTo>
                  <a:lnTo>
                    <a:pt x="227" y="76"/>
                  </a:lnTo>
                  <a:lnTo>
                    <a:pt x="227" y="76"/>
                  </a:lnTo>
                  <a:lnTo>
                    <a:pt x="229" y="75"/>
                  </a:lnTo>
                  <a:lnTo>
                    <a:pt x="230" y="75"/>
                  </a:lnTo>
                  <a:lnTo>
                    <a:pt x="230" y="75"/>
                  </a:lnTo>
                  <a:lnTo>
                    <a:pt x="232" y="73"/>
                  </a:lnTo>
                  <a:lnTo>
                    <a:pt x="232" y="73"/>
                  </a:lnTo>
                  <a:lnTo>
                    <a:pt x="234" y="73"/>
                  </a:lnTo>
                  <a:lnTo>
                    <a:pt x="234" y="73"/>
                  </a:lnTo>
                  <a:lnTo>
                    <a:pt x="234" y="71"/>
                  </a:lnTo>
                  <a:lnTo>
                    <a:pt x="234" y="71"/>
                  </a:lnTo>
                  <a:lnTo>
                    <a:pt x="234" y="71"/>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3" name="Freeform 48">
              <a:extLst>
                <a:ext uri="{FF2B5EF4-FFF2-40B4-BE49-F238E27FC236}">
                  <a16:creationId xmlns="" xmlns:a16="http://schemas.microsoft.com/office/drawing/2014/main" id="{94F77242-45DE-4E2C-8E8F-1693333A279D}"/>
                </a:ext>
              </a:extLst>
            </p:cNvPr>
            <p:cNvSpPr>
              <a:spLocks/>
            </p:cNvSpPr>
            <p:nvPr/>
          </p:nvSpPr>
          <p:spPr bwMode="auto">
            <a:xfrm>
              <a:off x="6510338" y="4100514"/>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1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5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3 h 69"/>
                <a:gd name="T40" fmla="*/ 11 w 354"/>
                <a:gd name="T41" fmla="*/ 20 h 69"/>
                <a:gd name="T42" fmla="*/ 27 w 354"/>
                <a:gd name="T43" fmla="*/ 16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1"/>
                  </a:lnTo>
                  <a:lnTo>
                    <a:pt x="192" y="67"/>
                  </a:lnTo>
                  <a:lnTo>
                    <a:pt x="192" y="67"/>
                  </a:lnTo>
                  <a:lnTo>
                    <a:pt x="171" y="69"/>
                  </a:lnTo>
                  <a:lnTo>
                    <a:pt x="151" y="69"/>
                  </a:lnTo>
                  <a:lnTo>
                    <a:pt x="133" y="67"/>
                  </a:lnTo>
                  <a:lnTo>
                    <a:pt x="120" y="65"/>
                  </a:lnTo>
                  <a:lnTo>
                    <a:pt x="5" y="31"/>
                  </a:lnTo>
                  <a:lnTo>
                    <a:pt x="5" y="31"/>
                  </a:lnTo>
                  <a:lnTo>
                    <a:pt x="2" y="29"/>
                  </a:lnTo>
                  <a:lnTo>
                    <a:pt x="0" y="27"/>
                  </a:lnTo>
                  <a:lnTo>
                    <a:pt x="0" y="25"/>
                  </a:lnTo>
                  <a:lnTo>
                    <a:pt x="2" y="23"/>
                  </a:lnTo>
                  <a:lnTo>
                    <a:pt x="11" y="20"/>
                  </a:lnTo>
                  <a:lnTo>
                    <a:pt x="27" y="16"/>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4" name="Freeform 49">
              <a:extLst>
                <a:ext uri="{FF2B5EF4-FFF2-40B4-BE49-F238E27FC236}">
                  <a16:creationId xmlns="" xmlns:a16="http://schemas.microsoft.com/office/drawing/2014/main" id="{0005F42B-1B0B-4290-9988-7FBBB4D1B053}"/>
                </a:ext>
              </a:extLst>
            </p:cNvPr>
            <p:cNvSpPr>
              <a:spLocks/>
            </p:cNvSpPr>
            <p:nvPr/>
          </p:nvSpPr>
          <p:spPr bwMode="auto">
            <a:xfrm>
              <a:off x="6556376" y="4103689"/>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0 h 53"/>
                <a:gd name="T12" fmla="*/ 2 w 102"/>
                <a:gd name="T13" fmla="*/ 20 h 53"/>
                <a:gd name="T14" fmla="*/ 4 w 102"/>
                <a:gd name="T15" fmla="*/ 21 h 53"/>
                <a:gd name="T16" fmla="*/ 7 w 102"/>
                <a:gd name="T17" fmla="*/ 23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0"/>
                  </a:lnTo>
                  <a:lnTo>
                    <a:pt x="2" y="20"/>
                  </a:lnTo>
                  <a:lnTo>
                    <a:pt x="4" y="21"/>
                  </a:lnTo>
                  <a:lnTo>
                    <a:pt x="7" y="23"/>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5" name="Freeform 50">
              <a:extLst>
                <a:ext uri="{FF2B5EF4-FFF2-40B4-BE49-F238E27FC236}">
                  <a16:creationId xmlns="" xmlns:a16="http://schemas.microsoft.com/office/drawing/2014/main" id="{1CF52B06-A1A1-4E54-AB64-1022538EF6E9}"/>
                </a:ext>
              </a:extLst>
            </p:cNvPr>
            <p:cNvSpPr>
              <a:spLocks/>
            </p:cNvSpPr>
            <p:nvPr/>
          </p:nvSpPr>
          <p:spPr bwMode="auto">
            <a:xfrm>
              <a:off x="6715126" y="4125914"/>
              <a:ext cx="311150" cy="66675"/>
            </a:xfrm>
            <a:custGeom>
              <a:avLst/>
              <a:gdLst>
                <a:gd name="T0" fmla="*/ 194 w 196"/>
                <a:gd name="T1" fmla="*/ 0 h 42"/>
                <a:gd name="T2" fmla="*/ 194 w 196"/>
                <a:gd name="T3" fmla="*/ 0 h 42"/>
                <a:gd name="T4" fmla="*/ 192 w 196"/>
                <a:gd name="T5" fmla="*/ 2 h 42"/>
                <a:gd name="T6" fmla="*/ 190 w 196"/>
                <a:gd name="T7" fmla="*/ 2 h 42"/>
                <a:gd name="T8" fmla="*/ 190 w 196"/>
                <a:gd name="T9" fmla="*/ 4 h 42"/>
                <a:gd name="T10" fmla="*/ 187 w 196"/>
                <a:gd name="T11" fmla="*/ 4 h 42"/>
                <a:gd name="T12" fmla="*/ 185 w 196"/>
                <a:gd name="T13" fmla="*/ 4 h 42"/>
                <a:gd name="T14" fmla="*/ 181 w 196"/>
                <a:gd name="T15" fmla="*/ 6 h 42"/>
                <a:gd name="T16" fmla="*/ 178 w 196"/>
                <a:gd name="T17" fmla="*/ 6 h 42"/>
                <a:gd name="T18" fmla="*/ 174 w 196"/>
                <a:gd name="T19" fmla="*/ 6 h 42"/>
                <a:gd name="T20" fmla="*/ 170 w 196"/>
                <a:gd name="T21" fmla="*/ 7 h 42"/>
                <a:gd name="T22" fmla="*/ 59 w 196"/>
                <a:gd name="T23" fmla="*/ 20 h 42"/>
                <a:gd name="T24" fmla="*/ 48 w 196"/>
                <a:gd name="T25" fmla="*/ 20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0 h 42"/>
                <a:gd name="T40" fmla="*/ 15 w 196"/>
                <a:gd name="T41" fmla="*/ 20 h 42"/>
                <a:gd name="T42" fmla="*/ 11 w 196"/>
                <a:gd name="T43" fmla="*/ 20 h 42"/>
                <a:gd name="T44" fmla="*/ 8 w 196"/>
                <a:gd name="T45" fmla="*/ 20 h 42"/>
                <a:gd name="T46" fmla="*/ 2 w 196"/>
                <a:gd name="T47" fmla="*/ 18 h 42"/>
                <a:gd name="T48" fmla="*/ 2 w 196"/>
                <a:gd name="T49" fmla="*/ 39 h 42"/>
                <a:gd name="T50" fmla="*/ 6 w 196"/>
                <a:gd name="T51" fmla="*/ 40 h 42"/>
                <a:gd name="T52" fmla="*/ 10 w 196"/>
                <a:gd name="T53" fmla="*/ 40 h 42"/>
                <a:gd name="T54" fmla="*/ 10 w 196"/>
                <a:gd name="T55" fmla="*/ 40 h 42"/>
                <a:gd name="T56" fmla="*/ 13 w 196"/>
                <a:gd name="T57" fmla="*/ 40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6 h 42"/>
                <a:gd name="T96" fmla="*/ 183 w 196"/>
                <a:gd name="T97" fmla="*/ 26 h 42"/>
                <a:gd name="T98" fmla="*/ 185 w 196"/>
                <a:gd name="T99" fmla="*/ 26 h 42"/>
                <a:gd name="T100" fmla="*/ 187 w 196"/>
                <a:gd name="T101" fmla="*/ 26 h 42"/>
                <a:gd name="T102" fmla="*/ 189 w 196"/>
                <a:gd name="T103" fmla="*/ 24 h 42"/>
                <a:gd name="T104" fmla="*/ 190 w 196"/>
                <a:gd name="T105" fmla="*/ 24 h 42"/>
                <a:gd name="T106" fmla="*/ 192 w 196"/>
                <a:gd name="T107" fmla="*/ 24 h 42"/>
                <a:gd name="T108" fmla="*/ 192 w 196"/>
                <a:gd name="T109" fmla="*/ 24 h 42"/>
                <a:gd name="T110" fmla="*/ 194 w 196"/>
                <a:gd name="T111" fmla="*/ 22 h 42"/>
                <a:gd name="T112" fmla="*/ 194 w 196"/>
                <a:gd name="T113" fmla="*/ 22 h 42"/>
                <a:gd name="T114" fmla="*/ 196 w 196"/>
                <a:gd name="T115" fmla="*/ 22 h 42"/>
                <a:gd name="T116" fmla="*/ 196 w 196"/>
                <a:gd name="T117" fmla="*/ 22 h 42"/>
                <a:gd name="T118" fmla="*/ 196 w 196"/>
                <a:gd name="T119" fmla="*/ 20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0"/>
                  </a:lnTo>
                  <a:lnTo>
                    <a:pt x="194" y="0"/>
                  </a:lnTo>
                  <a:lnTo>
                    <a:pt x="194" y="2"/>
                  </a:lnTo>
                  <a:lnTo>
                    <a:pt x="192" y="2"/>
                  </a:lnTo>
                  <a:lnTo>
                    <a:pt x="192" y="2"/>
                  </a:lnTo>
                  <a:lnTo>
                    <a:pt x="192" y="2"/>
                  </a:lnTo>
                  <a:lnTo>
                    <a:pt x="192" y="2"/>
                  </a:lnTo>
                  <a:lnTo>
                    <a:pt x="190" y="2"/>
                  </a:lnTo>
                  <a:lnTo>
                    <a:pt x="190" y="2"/>
                  </a:lnTo>
                  <a:lnTo>
                    <a:pt x="190" y="4"/>
                  </a:lnTo>
                  <a:lnTo>
                    <a:pt x="190" y="4"/>
                  </a:lnTo>
                  <a:lnTo>
                    <a:pt x="189" y="4"/>
                  </a:lnTo>
                  <a:lnTo>
                    <a:pt x="189" y="4"/>
                  </a:lnTo>
                  <a:lnTo>
                    <a:pt x="187" y="4"/>
                  </a:lnTo>
                  <a:lnTo>
                    <a:pt x="187" y="4"/>
                  </a:lnTo>
                  <a:lnTo>
                    <a:pt x="185" y="4"/>
                  </a:lnTo>
                  <a:lnTo>
                    <a:pt x="185" y="4"/>
                  </a:lnTo>
                  <a:lnTo>
                    <a:pt x="183" y="6"/>
                  </a:lnTo>
                  <a:lnTo>
                    <a:pt x="181" y="6"/>
                  </a:lnTo>
                  <a:lnTo>
                    <a:pt x="181" y="6"/>
                  </a:lnTo>
                  <a:lnTo>
                    <a:pt x="181" y="6"/>
                  </a:lnTo>
                  <a:lnTo>
                    <a:pt x="178" y="6"/>
                  </a:lnTo>
                  <a:lnTo>
                    <a:pt x="178" y="6"/>
                  </a:lnTo>
                  <a:lnTo>
                    <a:pt x="178" y="6"/>
                  </a:lnTo>
                  <a:lnTo>
                    <a:pt x="176" y="6"/>
                  </a:lnTo>
                  <a:lnTo>
                    <a:pt x="174" y="6"/>
                  </a:lnTo>
                  <a:lnTo>
                    <a:pt x="172" y="7"/>
                  </a:lnTo>
                  <a:lnTo>
                    <a:pt x="172" y="7"/>
                  </a:lnTo>
                  <a:lnTo>
                    <a:pt x="170" y="7"/>
                  </a:lnTo>
                  <a:lnTo>
                    <a:pt x="61" y="20"/>
                  </a:lnTo>
                  <a:lnTo>
                    <a:pt x="59" y="20"/>
                  </a:lnTo>
                  <a:lnTo>
                    <a:pt x="59" y="20"/>
                  </a:lnTo>
                  <a:lnTo>
                    <a:pt x="50" y="20"/>
                  </a:lnTo>
                  <a:lnTo>
                    <a:pt x="48" y="20"/>
                  </a:lnTo>
                  <a:lnTo>
                    <a:pt x="48" y="20"/>
                  </a:lnTo>
                  <a:lnTo>
                    <a:pt x="48" y="20"/>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0"/>
                  </a:lnTo>
                  <a:lnTo>
                    <a:pt x="19" y="20"/>
                  </a:lnTo>
                  <a:lnTo>
                    <a:pt x="19" y="20"/>
                  </a:lnTo>
                  <a:lnTo>
                    <a:pt x="15" y="20"/>
                  </a:lnTo>
                  <a:lnTo>
                    <a:pt x="15" y="20"/>
                  </a:lnTo>
                  <a:lnTo>
                    <a:pt x="15" y="20"/>
                  </a:lnTo>
                  <a:lnTo>
                    <a:pt x="11" y="20"/>
                  </a:lnTo>
                  <a:lnTo>
                    <a:pt x="11" y="20"/>
                  </a:lnTo>
                  <a:lnTo>
                    <a:pt x="11" y="20"/>
                  </a:lnTo>
                  <a:lnTo>
                    <a:pt x="8" y="20"/>
                  </a:lnTo>
                  <a:lnTo>
                    <a:pt x="8" y="20"/>
                  </a:lnTo>
                  <a:lnTo>
                    <a:pt x="6" y="20"/>
                  </a:lnTo>
                  <a:lnTo>
                    <a:pt x="4" y="18"/>
                  </a:lnTo>
                  <a:lnTo>
                    <a:pt x="2" y="18"/>
                  </a:lnTo>
                  <a:lnTo>
                    <a:pt x="2" y="18"/>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0"/>
                  </a:lnTo>
                  <a:lnTo>
                    <a:pt x="13" y="40"/>
                  </a:lnTo>
                  <a:lnTo>
                    <a:pt x="13" y="40"/>
                  </a:lnTo>
                  <a:lnTo>
                    <a:pt x="13" y="40"/>
                  </a:lnTo>
                  <a:lnTo>
                    <a:pt x="15" y="40"/>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6"/>
                  </a:lnTo>
                  <a:lnTo>
                    <a:pt x="179" y="26"/>
                  </a:lnTo>
                  <a:lnTo>
                    <a:pt x="179" y="26"/>
                  </a:lnTo>
                  <a:lnTo>
                    <a:pt x="179" y="26"/>
                  </a:lnTo>
                  <a:lnTo>
                    <a:pt x="183" y="26"/>
                  </a:lnTo>
                  <a:lnTo>
                    <a:pt x="183" y="26"/>
                  </a:lnTo>
                  <a:lnTo>
                    <a:pt x="183" y="26"/>
                  </a:lnTo>
                  <a:lnTo>
                    <a:pt x="185" y="26"/>
                  </a:lnTo>
                  <a:lnTo>
                    <a:pt x="185" y="26"/>
                  </a:lnTo>
                  <a:lnTo>
                    <a:pt x="185" y="26"/>
                  </a:lnTo>
                  <a:lnTo>
                    <a:pt x="187" y="26"/>
                  </a:lnTo>
                  <a:lnTo>
                    <a:pt x="187" y="26"/>
                  </a:lnTo>
                  <a:lnTo>
                    <a:pt x="189" y="26"/>
                  </a:lnTo>
                  <a:lnTo>
                    <a:pt x="189" y="24"/>
                  </a:lnTo>
                  <a:lnTo>
                    <a:pt x="189" y="24"/>
                  </a:lnTo>
                  <a:lnTo>
                    <a:pt x="190" y="24"/>
                  </a:lnTo>
                  <a:lnTo>
                    <a:pt x="190" y="24"/>
                  </a:lnTo>
                  <a:lnTo>
                    <a:pt x="190" y="24"/>
                  </a:lnTo>
                  <a:lnTo>
                    <a:pt x="190" y="24"/>
                  </a:lnTo>
                  <a:lnTo>
                    <a:pt x="192" y="24"/>
                  </a:lnTo>
                  <a:lnTo>
                    <a:pt x="192" y="24"/>
                  </a:lnTo>
                  <a:lnTo>
                    <a:pt x="192" y="24"/>
                  </a:lnTo>
                  <a:lnTo>
                    <a:pt x="192" y="24"/>
                  </a:lnTo>
                  <a:lnTo>
                    <a:pt x="192" y="24"/>
                  </a:lnTo>
                  <a:lnTo>
                    <a:pt x="192" y="24"/>
                  </a:lnTo>
                  <a:lnTo>
                    <a:pt x="194" y="22"/>
                  </a:lnTo>
                  <a:lnTo>
                    <a:pt x="194" y="22"/>
                  </a:lnTo>
                  <a:lnTo>
                    <a:pt x="194" y="22"/>
                  </a:lnTo>
                  <a:lnTo>
                    <a:pt x="194" y="22"/>
                  </a:lnTo>
                  <a:lnTo>
                    <a:pt x="194" y="22"/>
                  </a:lnTo>
                  <a:lnTo>
                    <a:pt x="194" y="22"/>
                  </a:lnTo>
                  <a:lnTo>
                    <a:pt x="196" y="22"/>
                  </a:lnTo>
                  <a:lnTo>
                    <a:pt x="196" y="22"/>
                  </a:lnTo>
                  <a:lnTo>
                    <a:pt x="196" y="22"/>
                  </a:lnTo>
                  <a:lnTo>
                    <a:pt x="196" y="22"/>
                  </a:lnTo>
                  <a:lnTo>
                    <a:pt x="196" y="22"/>
                  </a:lnTo>
                  <a:lnTo>
                    <a:pt x="196" y="20"/>
                  </a:lnTo>
                  <a:lnTo>
                    <a:pt x="196" y="20"/>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6" name="Freeform 51">
              <a:extLst>
                <a:ext uri="{FF2B5EF4-FFF2-40B4-BE49-F238E27FC236}">
                  <a16:creationId xmlns="" xmlns:a16="http://schemas.microsoft.com/office/drawing/2014/main" id="{9A5308FA-7510-43A6-B42C-EF4C1A49B606}"/>
                </a:ext>
              </a:extLst>
            </p:cNvPr>
            <p:cNvSpPr>
              <a:spLocks/>
            </p:cNvSpPr>
            <p:nvPr/>
          </p:nvSpPr>
          <p:spPr bwMode="auto">
            <a:xfrm>
              <a:off x="6556376" y="4068764"/>
              <a:ext cx="466725" cy="92075"/>
            </a:xfrm>
            <a:custGeom>
              <a:avLst/>
              <a:gdLst>
                <a:gd name="T0" fmla="*/ 289 w 294"/>
                <a:gd name="T1" fmla="*/ 33 h 58"/>
                <a:gd name="T2" fmla="*/ 289 w 294"/>
                <a:gd name="T3" fmla="*/ 33 h 58"/>
                <a:gd name="T4" fmla="*/ 294 w 294"/>
                <a:gd name="T5" fmla="*/ 34 h 58"/>
                <a:gd name="T6" fmla="*/ 294 w 294"/>
                <a:gd name="T7" fmla="*/ 36 h 58"/>
                <a:gd name="T8" fmla="*/ 292 w 294"/>
                <a:gd name="T9" fmla="*/ 38 h 58"/>
                <a:gd name="T10" fmla="*/ 285 w 294"/>
                <a:gd name="T11" fmla="*/ 40 h 58"/>
                <a:gd name="T12" fmla="*/ 270 w 294"/>
                <a:gd name="T13" fmla="*/ 43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2 h 58"/>
                <a:gd name="T32" fmla="*/ 0 w 294"/>
                <a:gd name="T33" fmla="*/ 22 h 58"/>
                <a:gd name="T34" fmla="*/ 2 w 294"/>
                <a:gd name="T35" fmla="*/ 20 h 58"/>
                <a:gd name="T36" fmla="*/ 11 w 294"/>
                <a:gd name="T37" fmla="*/ 16 h 58"/>
                <a:gd name="T38" fmla="*/ 24 w 294"/>
                <a:gd name="T39" fmla="*/ 14 h 58"/>
                <a:gd name="T40" fmla="*/ 135 w 294"/>
                <a:gd name="T41" fmla="*/ 1 h 58"/>
                <a:gd name="T42" fmla="*/ 135 w 294"/>
                <a:gd name="T43" fmla="*/ 1 h 58"/>
                <a:gd name="T44" fmla="*/ 152 w 294"/>
                <a:gd name="T45" fmla="*/ 0 h 58"/>
                <a:gd name="T46" fmla="*/ 168 w 294"/>
                <a:gd name="T47" fmla="*/ 0 h 58"/>
                <a:gd name="T48" fmla="*/ 183 w 294"/>
                <a:gd name="T49" fmla="*/ 1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4"/>
                  </a:lnTo>
                  <a:lnTo>
                    <a:pt x="294" y="36"/>
                  </a:lnTo>
                  <a:lnTo>
                    <a:pt x="292" y="38"/>
                  </a:lnTo>
                  <a:lnTo>
                    <a:pt x="285" y="40"/>
                  </a:lnTo>
                  <a:lnTo>
                    <a:pt x="270" y="43"/>
                  </a:lnTo>
                  <a:lnTo>
                    <a:pt x="161" y="56"/>
                  </a:lnTo>
                  <a:lnTo>
                    <a:pt x="161" y="56"/>
                  </a:lnTo>
                  <a:lnTo>
                    <a:pt x="142" y="58"/>
                  </a:lnTo>
                  <a:lnTo>
                    <a:pt x="126" y="58"/>
                  </a:lnTo>
                  <a:lnTo>
                    <a:pt x="111" y="56"/>
                  </a:lnTo>
                  <a:lnTo>
                    <a:pt x="100" y="54"/>
                  </a:lnTo>
                  <a:lnTo>
                    <a:pt x="6" y="25"/>
                  </a:lnTo>
                  <a:lnTo>
                    <a:pt x="6" y="25"/>
                  </a:lnTo>
                  <a:lnTo>
                    <a:pt x="0" y="22"/>
                  </a:lnTo>
                  <a:lnTo>
                    <a:pt x="0" y="22"/>
                  </a:lnTo>
                  <a:lnTo>
                    <a:pt x="2" y="20"/>
                  </a:lnTo>
                  <a:lnTo>
                    <a:pt x="11" y="16"/>
                  </a:lnTo>
                  <a:lnTo>
                    <a:pt x="24" y="14"/>
                  </a:lnTo>
                  <a:lnTo>
                    <a:pt x="135" y="1"/>
                  </a:lnTo>
                  <a:lnTo>
                    <a:pt x="135" y="1"/>
                  </a:lnTo>
                  <a:lnTo>
                    <a:pt x="152" y="0"/>
                  </a:lnTo>
                  <a:lnTo>
                    <a:pt x="168" y="0"/>
                  </a:lnTo>
                  <a:lnTo>
                    <a:pt x="183" y="1"/>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7" name="Freeform 52">
              <a:extLst>
                <a:ext uri="{FF2B5EF4-FFF2-40B4-BE49-F238E27FC236}">
                  <a16:creationId xmlns="" xmlns:a16="http://schemas.microsoft.com/office/drawing/2014/main" id="{F1C972A6-3CC1-4BF1-ABBC-0479B1FE31B0}"/>
                </a:ext>
              </a:extLst>
            </p:cNvPr>
            <p:cNvSpPr>
              <a:spLocks/>
            </p:cNvSpPr>
            <p:nvPr/>
          </p:nvSpPr>
          <p:spPr bwMode="auto">
            <a:xfrm>
              <a:off x="6510338" y="4016376"/>
              <a:ext cx="190500" cy="120650"/>
            </a:xfrm>
            <a:custGeom>
              <a:avLst/>
              <a:gdLst>
                <a:gd name="T0" fmla="*/ 120 w 120"/>
                <a:gd name="T1" fmla="*/ 40 h 76"/>
                <a:gd name="T2" fmla="*/ 5 w 120"/>
                <a:gd name="T3" fmla="*/ 5 h 76"/>
                <a:gd name="T4" fmla="*/ 5 w 120"/>
                <a:gd name="T5" fmla="*/ 5 h 76"/>
                <a:gd name="T6" fmla="*/ 2 w 120"/>
                <a:gd name="T7" fmla="*/ 3 h 76"/>
                <a:gd name="T8" fmla="*/ 0 w 120"/>
                <a:gd name="T9" fmla="*/ 0 h 76"/>
                <a:gd name="T10" fmla="*/ 0 w 120"/>
                <a:gd name="T11" fmla="*/ 38 h 76"/>
                <a:gd name="T12" fmla="*/ 0 w 120"/>
                <a:gd name="T13" fmla="*/ 38 h 76"/>
                <a:gd name="T14" fmla="*/ 2 w 120"/>
                <a:gd name="T15" fmla="*/ 40 h 76"/>
                <a:gd name="T16" fmla="*/ 7 w 120"/>
                <a:gd name="T17" fmla="*/ 42 h 76"/>
                <a:gd name="T18" fmla="*/ 120 w 120"/>
                <a:gd name="T19" fmla="*/ 76 h 76"/>
                <a:gd name="T20" fmla="*/ 120 w 120"/>
                <a:gd name="T21"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6">
                  <a:moveTo>
                    <a:pt x="120" y="40"/>
                  </a:moveTo>
                  <a:lnTo>
                    <a:pt x="5" y="5"/>
                  </a:lnTo>
                  <a:lnTo>
                    <a:pt x="5" y="5"/>
                  </a:lnTo>
                  <a:lnTo>
                    <a:pt x="2" y="3"/>
                  </a:lnTo>
                  <a:lnTo>
                    <a:pt x="0" y="0"/>
                  </a:lnTo>
                  <a:lnTo>
                    <a:pt x="0" y="38"/>
                  </a:lnTo>
                  <a:lnTo>
                    <a:pt x="0" y="38"/>
                  </a:lnTo>
                  <a:lnTo>
                    <a:pt x="2" y="40"/>
                  </a:lnTo>
                  <a:lnTo>
                    <a:pt x="7" y="42"/>
                  </a:lnTo>
                  <a:lnTo>
                    <a:pt x="120" y="76"/>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8" name="Freeform 53">
              <a:extLst>
                <a:ext uri="{FF2B5EF4-FFF2-40B4-BE49-F238E27FC236}">
                  <a16:creationId xmlns="" xmlns:a16="http://schemas.microsoft.com/office/drawing/2014/main" id="{A7E7DC33-0E2C-4F6F-B949-6EE6D117D418}"/>
                </a:ext>
              </a:extLst>
            </p:cNvPr>
            <p:cNvSpPr>
              <a:spLocks/>
            </p:cNvSpPr>
            <p:nvPr/>
          </p:nvSpPr>
          <p:spPr bwMode="auto">
            <a:xfrm>
              <a:off x="6700838" y="4044951"/>
              <a:ext cx="371475" cy="98425"/>
            </a:xfrm>
            <a:custGeom>
              <a:avLst/>
              <a:gdLst>
                <a:gd name="T0" fmla="*/ 234 w 234"/>
                <a:gd name="T1" fmla="*/ 0 h 62"/>
                <a:gd name="T2" fmla="*/ 232 w 234"/>
                <a:gd name="T3" fmla="*/ 2 h 62"/>
                <a:gd name="T4" fmla="*/ 229 w 234"/>
                <a:gd name="T5" fmla="*/ 4 h 62"/>
                <a:gd name="T6" fmla="*/ 225 w 234"/>
                <a:gd name="T7" fmla="*/ 4 h 62"/>
                <a:gd name="T8" fmla="*/ 223 w 234"/>
                <a:gd name="T9" fmla="*/ 6 h 62"/>
                <a:gd name="T10" fmla="*/ 218 w 234"/>
                <a:gd name="T11" fmla="*/ 6 h 62"/>
                <a:gd name="T12" fmla="*/ 214 w 234"/>
                <a:gd name="T13" fmla="*/ 7 h 62"/>
                <a:gd name="T14" fmla="*/ 207 w 234"/>
                <a:gd name="T15" fmla="*/ 7 h 62"/>
                <a:gd name="T16" fmla="*/ 72 w 234"/>
                <a:gd name="T17" fmla="*/ 24 h 62"/>
                <a:gd name="T18" fmla="*/ 59 w 234"/>
                <a:gd name="T19" fmla="*/ 26 h 62"/>
                <a:gd name="T20" fmla="*/ 55 w 234"/>
                <a:gd name="T21" fmla="*/ 26 h 62"/>
                <a:gd name="T22" fmla="*/ 51 w 234"/>
                <a:gd name="T23" fmla="*/ 26 h 62"/>
                <a:gd name="T24" fmla="*/ 46 w 234"/>
                <a:gd name="T25" fmla="*/ 26 h 62"/>
                <a:gd name="T26" fmla="*/ 41 w 234"/>
                <a:gd name="T27" fmla="*/ 26 h 62"/>
                <a:gd name="T28" fmla="*/ 39 w 234"/>
                <a:gd name="T29" fmla="*/ 26 h 62"/>
                <a:gd name="T30" fmla="*/ 33 w 234"/>
                <a:gd name="T31" fmla="*/ 26 h 62"/>
                <a:gd name="T32" fmla="*/ 31 w 234"/>
                <a:gd name="T33" fmla="*/ 26 h 62"/>
                <a:gd name="T34" fmla="*/ 26 w 234"/>
                <a:gd name="T35" fmla="*/ 26 h 62"/>
                <a:gd name="T36" fmla="*/ 24 w 234"/>
                <a:gd name="T37" fmla="*/ 26 h 62"/>
                <a:gd name="T38" fmla="*/ 19 w 234"/>
                <a:gd name="T39" fmla="*/ 26 h 62"/>
                <a:gd name="T40" fmla="*/ 17 w 234"/>
                <a:gd name="T41" fmla="*/ 24 h 62"/>
                <a:gd name="T42" fmla="*/ 9 w 234"/>
                <a:gd name="T43" fmla="*/ 24 h 62"/>
                <a:gd name="T44" fmla="*/ 6 w 234"/>
                <a:gd name="T45" fmla="*/ 24 h 62"/>
                <a:gd name="T46" fmla="*/ 0 w 234"/>
                <a:gd name="T47" fmla="*/ 58 h 62"/>
                <a:gd name="T48" fmla="*/ 11 w 234"/>
                <a:gd name="T49" fmla="*/ 60 h 62"/>
                <a:gd name="T50" fmla="*/ 15 w 234"/>
                <a:gd name="T51" fmla="*/ 60 h 62"/>
                <a:gd name="T52" fmla="*/ 20 w 234"/>
                <a:gd name="T53" fmla="*/ 62 h 62"/>
                <a:gd name="T54" fmla="*/ 22 w 234"/>
                <a:gd name="T55" fmla="*/ 62 h 62"/>
                <a:gd name="T56" fmla="*/ 28 w 234"/>
                <a:gd name="T57" fmla="*/ 62 h 62"/>
                <a:gd name="T58" fmla="*/ 30 w 234"/>
                <a:gd name="T59" fmla="*/ 62 h 62"/>
                <a:gd name="T60" fmla="*/ 35 w 234"/>
                <a:gd name="T61" fmla="*/ 62 h 62"/>
                <a:gd name="T62" fmla="*/ 37 w 234"/>
                <a:gd name="T63" fmla="*/ 62 h 62"/>
                <a:gd name="T64" fmla="*/ 42 w 234"/>
                <a:gd name="T65" fmla="*/ 62 h 62"/>
                <a:gd name="T66" fmla="*/ 46 w 234"/>
                <a:gd name="T67" fmla="*/ 62 h 62"/>
                <a:gd name="T68" fmla="*/ 50 w 234"/>
                <a:gd name="T69" fmla="*/ 62 h 62"/>
                <a:gd name="T70" fmla="*/ 53 w 234"/>
                <a:gd name="T71" fmla="*/ 62 h 62"/>
                <a:gd name="T72" fmla="*/ 57 w 234"/>
                <a:gd name="T73" fmla="*/ 62 h 62"/>
                <a:gd name="T74" fmla="*/ 72 w 234"/>
                <a:gd name="T75" fmla="*/ 60 h 62"/>
                <a:gd name="T76" fmla="*/ 207 w 234"/>
                <a:gd name="T77" fmla="*/ 46 h 62"/>
                <a:gd name="T78" fmla="*/ 212 w 234"/>
                <a:gd name="T79" fmla="*/ 44 h 62"/>
                <a:gd name="T80" fmla="*/ 216 w 234"/>
                <a:gd name="T81" fmla="*/ 44 h 62"/>
                <a:gd name="T82" fmla="*/ 221 w 234"/>
                <a:gd name="T83" fmla="*/ 42 h 62"/>
                <a:gd name="T84" fmla="*/ 223 w 234"/>
                <a:gd name="T85" fmla="*/ 42 h 62"/>
                <a:gd name="T86" fmla="*/ 229 w 234"/>
                <a:gd name="T87" fmla="*/ 40 h 62"/>
                <a:gd name="T88" fmla="*/ 232 w 234"/>
                <a:gd name="T89" fmla="*/ 38 h 62"/>
                <a:gd name="T90" fmla="*/ 234 w 234"/>
                <a:gd name="T91" fmla="*/ 37 h 62"/>
                <a:gd name="T92" fmla="*/ 234 w 234"/>
                <a:gd name="T9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62">
                  <a:moveTo>
                    <a:pt x="234" y="0"/>
                  </a:moveTo>
                  <a:lnTo>
                    <a:pt x="234" y="0"/>
                  </a:lnTo>
                  <a:lnTo>
                    <a:pt x="234" y="0"/>
                  </a:lnTo>
                  <a:lnTo>
                    <a:pt x="234" y="0"/>
                  </a:lnTo>
                  <a:lnTo>
                    <a:pt x="232" y="2"/>
                  </a:lnTo>
                  <a:lnTo>
                    <a:pt x="232" y="2"/>
                  </a:lnTo>
                  <a:lnTo>
                    <a:pt x="230" y="2"/>
                  </a:lnTo>
                  <a:lnTo>
                    <a:pt x="230" y="2"/>
                  </a:lnTo>
                  <a:lnTo>
                    <a:pt x="229" y="4"/>
                  </a:lnTo>
                  <a:lnTo>
                    <a:pt x="229" y="4"/>
                  </a:lnTo>
                  <a:lnTo>
                    <a:pt x="227" y="4"/>
                  </a:lnTo>
                  <a:lnTo>
                    <a:pt x="225" y="4"/>
                  </a:lnTo>
                  <a:lnTo>
                    <a:pt x="225" y="4"/>
                  </a:lnTo>
                  <a:lnTo>
                    <a:pt x="223" y="6"/>
                  </a:lnTo>
                  <a:lnTo>
                    <a:pt x="223" y="6"/>
                  </a:lnTo>
                  <a:lnTo>
                    <a:pt x="221" y="6"/>
                  </a:lnTo>
                  <a:lnTo>
                    <a:pt x="221" y="6"/>
                  </a:lnTo>
                  <a:lnTo>
                    <a:pt x="218" y="6"/>
                  </a:lnTo>
                  <a:lnTo>
                    <a:pt x="218" y="6"/>
                  </a:lnTo>
                  <a:lnTo>
                    <a:pt x="214" y="7"/>
                  </a:lnTo>
                  <a:lnTo>
                    <a:pt x="214" y="7"/>
                  </a:lnTo>
                  <a:lnTo>
                    <a:pt x="210" y="7"/>
                  </a:lnTo>
                  <a:lnTo>
                    <a:pt x="210" y="7"/>
                  </a:lnTo>
                  <a:lnTo>
                    <a:pt x="207" y="7"/>
                  </a:lnTo>
                  <a:lnTo>
                    <a:pt x="207" y="7"/>
                  </a:lnTo>
                  <a:lnTo>
                    <a:pt x="205" y="7"/>
                  </a:lnTo>
                  <a:lnTo>
                    <a:pt x="72" y="24"/>
                  </a:lnTo>
                  <a:lnTo>
                    <a:pt x="70" y="24"/>
                  </a:lnTo>
                  <a:lnTo>
                    <a:pt x="70" y="24"/>
                  </a:lnTo>
                  <a:lnTo>
                    <a:pt x="59" y="26"/>
                  </a:lnTo>
                  <a:lnTo>
                    <a:pt x="59" y="26"/>
                  </a:lnTo>
                  <a:lnTo>
                    <a:pt x="55" y="26"/>
                  </a:lnTo>
                  <a:lnTo>
                    <a:pt x="55" y="26"/>
                  </a:lnTo>
                  <a:lnTo>
                    <a:pt x="53" y="26"/>
                  </a:lnTo>
                  <a:lnTo>
                    <a:pt x="53" y="26"/>
                  </a:lnTo>
                  <a:lnTo>
                    <a:pt x="51" y="26"/>
                  </a:lnTo>
                  <a:lnTo>
                    <a:pt x="50" y="26"/>
                  </a:lnTo>
                  <a:lnTo>
                    <a:pt x="48" y="26"/>
                  </a:lnTo>
                  <a:lnTo>
                    <a:pt x="46" y="26"/>
                  </a:lnTo>
                  <a:lnTo>
                    <a:pt x="44" y="26"/>
                  </a:lnTo>
                  <a:lnTo>
                    <a:pt x="44" y="26"/>
                  </a:lnTo>
                  <a:lnTo>
                    <a:pt x="41" y="26"/>
                  </a:lnTo>
                  <a:lnTo>
                    <a:pt x="41" y="26"/>
                  </a:lnTo>
                  <a:lnTo>
                    <a:pt x="39" y="26"/>
                  </a:lnTo>
                  <a:lnTo>
                    <a:pt x="39" y="26"/>
                  </a:lnTo>
                  <a:lnTo>
                    <a:pt x="37" y="26"/>
                  </a:lnTo>
                  <a:lnTo>
                    <a:pt x="37" y="26"/>
                  </a:lnTo>
                  <a:lnTo>
                    <a:pt x="33" y="26"/>
                  </a:lnTo>
                  <a:lnTo>
                    <a:pt x="33" y="26"/>
                  </a:lnTo>
                  <a:lnTo>
                    <a:pt x="31" y="26"/>
                  </a:lnTo>
                  <a:lnTo>
                    <a:pt x="31" y="26"/>
                  </a:lnTo>
                  <a:lnTo>
                    <a:pt x="30" y="26"/>
                  </a:lnTo>
                  <a:lnTo>
                    <a:pt x="30" y="26"/>
                  </a:lnTo>
                  <a:lnTo>
                    <a:pt x="26" y="26"/>
                  </a:lnTo>
                  <a:lnTo>
                    <a:pt x="26" y="26"/>
                  </a:lnTo>
                  <a:lnTo>
                    <a:pt x="24" y="26"/>
                  </a:lnTo>
                  <a:lnTo>
                    <a:pt x="24" y="26"/>
                  </a:lnTo>
                  <a:lnTo>
                    <a:pt x="22" y="26"/>
                  </a:lnTo>
                  <a:lnTo>
                    <a:pt x="22" y="26"/>
                  </a:lnTo>
                  <a:lnTo>
                    <a:pt x="19" y="26"/>
                  </a:lnTo>
                  <a:lnTo>
                    <a:pt x="19" y="26"/>
                  </a:lnTo>
                  <a:lnTo>
                    <a:pt x="17" y="24"/>
                  </a:lnTo>
                  <a:lnTo>
                    <a:pt x="17" y="24"/>
                  </a:lnTo>
                  <a:lnTo>
                    <a:pt x="13" y="24"/>
                  </a:lnTo>
                  <a:lnTo>
                    <a:pt x="13" y="24"/>
                  </a:lnTo>
                  <a:lnTo>
                    <a:pt x="9" y="24"/>
                  </a:lnTo>
                  <a:lnTo>
                    <a:pt x="9" y="24"/>
                  </a:lnTo>
                  <a:lnTo>
                    <a:pt x="6" y="24"/>
                  </a:lnTo>
                  <a:lnTo>
                    <a:pt x="6" y="24"/>
                  </a:lnTo>
                  <a:lnTo>
                    <a:pt x="0" y="22"/>
                  </a:lnTo>
                  <a:lnTo>
                    <a:pt x="0" y="58"/>
                  </a:lnTo>
                  <a:lnTo>
                    <a:pt x="0" y="58"/>
                  </a:lnTo>
                  <a:lnTo>
                    <a:pt x="8" y="60"/>
                  </a:lnTo>
                  <a:lnTo>
                    <a:pt x="8" y="60"/>
                  </a:lnTo>
                  <a:lnTo>
                    <a:pt x="11" y="60"/>
                  </a:lnTo>
                  <a:lnTo>
                    <a:pt x="11" y="60"/>
                  </a:lnTo>
                  <a:lnTo>
                    <a:pt x="15" y="60"/>
                  </a:lnTo>
                  <a:lnTo>
                    <a:pt x="15" y="60"/>
                  </a:lnTo>
                  <a:lnTo>
                    <a:pt x="17" y="62"/>
                  </a:lnTo>
                  <a:lnTo>
                    <a:pt x="17" y="62"/>
                  </a:lnTo>
                  <a:lnTo>
                    <a:pt x="20" y="62"/>
                  </a:lnTo>
                  <a:lnTo>
                    <a:pt x="20" y="62"/>
                  </a:lnTo>
                  <a:lnTo>
                    <a:pt x="22" y="62"/>
                  </a:lnTo>
                  <a:lnTo>
                    <a:pt x="22" y="62"/>
                  </a:lnTo>
                  <a:lnTo>
                    <a:pt x="24" y="62"/>
                  </a:lnTo>
                  <a:lnTo>
                    <a:pt x="24" y="62"/>
                  </a:lnTo>
                  <a:lnTo>
                    <a:pt x="28" y="62"/>
                  </a:lnTo>
                  <a:lnTo>
                    <a:pt x="28" y="62"/>
                  </a:lnTo>
                  <a:lnTo>
                    <a:pt x="30" y="62"/>
                  </a:lnTo>
                  <a:lnTo>
                    <a:pt x="30" y="62"/>
                  </a:lnTo>
                  <a:lnTo>
                    <a:pt x="33" y="62"/>
                  </a:lnTo>
                  <a:lnTo>
                    <a:pt x="33" y="62"/>
                  </a:lnTo>
                  <a:lnTo>
                    <a:pt x="35" y="62"/>
                  </a:lnTo>
                  <a:lnTo>
                    <a:pt x="35" y="62"/>
                  </a:lnTo>
                  <a:lnTo>
                    <a:pt x="37" y="62"/>
                  </a:lnTo>
                  <a:lnTo>
                    <a:pt x="37" y="62"/>
                  </a:lnTo>
                  <a:lnTo>
                    <a:pt x="41" y="62"/>
                  </a:lnTo>
                  <a:lnTo>
                    <a:pt x="41" y="62"/>
                  </a:lnTo>
                  <a:lnTo>
                    <a:pt x="42" y="62"/>
                  </a:lnTo>
                  <a:lnTo>
                    <a:pt x="42" y="62"/>
                  </a:lnTo>
                  <a:lnTo>
                    <a:pt x="44" y="62"/>
                  </a:lnTo>
                  <a:lnTo>
                    <a:pt x="46" y="62"/>
                  </a:lnTo>
                  <a:lnTo>
                    <a:pt x="46" y="62"/>
                  </a:lnTo>
                  <a:lnTo>
                    <a:pt x="48" y="62"/>
                  </a:lnTo>
                  <a:lnTo>
                    <a:pt x="50" y="62"/>
                  </a:lnTo>
                  <a:lnTo>
                    <a:pt x="51" y="62"/>
                  </a:lnTo>
                  <a:lnTo>
                    <a:pt x="51" y="62"/>
                  </a:lnTo>
                  <a:lnTo>
                    <a:pt x="53" y="62"/>
                  </a:lnTo>
                  <a:lnTo>
                    <a:pt x="53" y="62"/>
                  </a:lnTo>
                  <a:lnTo>
                    <a:pt x="57" y="62"/>
                  </a:lnTo>
                  <a:lnTo>
                    <a:pt x="57" y="62"/>
                  </a:lnTo>
                  <a:lnTo>
                    <a:pt x="59" y="62"/>
                  </a:lnTo>
                  <a:lnTo>
                    <a:pt x="59" y="62"/>
                  </a:lnTo>
                  <a:lnTo>
                    <a:pt x="72" y="60"/>
                  </a:lnTo>
                  <a:lnTo>
                    <a:pt x="73" y="60"/>
                  </a:lnTo>
                  <a:lnTo>
                    <a:pt x="207" y="46"/>
                  </a:lnTo>
                  <a:lnTo>
                    <a:pt x="207" y="46"/>
                  </a:lnTo>
                  <a:lnTo>
                    <a:pt x="208" y="44"/>
                  </a:lnTo>
                  <a:lnTo>
                    <a:pt x="208" y="44"/>
                  </a:lnTo>
                  <a:lnTo>
                    <a:pt x="212" y="44"/>
                  </a:lnTo>
                  <a:lnTo>
                    <a:pt x="212" y="44"/>
                  </a:lnTo>
                  <a:lnTo>
                    <a:pt x="216" y="44"/>
                  </a:lnTo>
                  <a:lnTo>
                    <a:pt x="216" y="44"/>
                  </a:lnTo>
                  <a:lnTo>
                    <a:pt x="219" y="42"/>
                  </a:lnTo>
                  <a:lnTo>
                    <a:pt x="219" y="42"/>
                  </a:lnTo>
                  <a:lnTo>
                    <a:pt x="221" y="42"/>
                  </a:lnTo>
                  <a:lnTo>
                    <a:pt x="221" y="42"/>
                  </a:lnTo>
                  <a:lnTo>
                    <a:pt x="223" y="42"/>
                  </a:lnTo>
                  <a:lnTo>
                    <a:pt x="223" y="42"/>
                  </a:lnTo>
                  <a:lnTo>
                    <a:pt x="227" y="42"/>
                  </a:lnTo>
                  <a:lnTo>
                    <a:pt x="227" y="40"/>
                  </a:lnTo>
                  <a:lnTo>
                    <a:pt x="229" y="40"/>
                  </a:lnTo>
                  <a:lnTo>
                    <a:pt x="230" y="40"/>
                  </a:lnTo>
                  <a:lnTo>
                    <a:pt x="230" y="40"/>
                  </a:lnTo>
                  <a:lnTo>
                    <a:pt x="232" y="38"/>
                  </a:lnTo>
                  <a:lnTo>
                    <a:pt x="232" y="38"/>
                  </a:lnTo>
                  <a:lnTo>
                    <a:pt x="234" y="38"/>
                  </a:lnTo>
                  <a:lnTo>
                    <a:pt x="234" y="37"/>
                  </a:lnTo>
                  <a:lnTo>
                    <a:pt x="234" y="37"/>
                  </a:lnTo>
                  <a:lnTo>
                    <a:pt x="234" y="37"/>
                  </a:lnTo>
                  <a:lnTo>
                    <a:pt x="234" y="37"/>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54">
              <a:extLst>
                <a:ext uri="{FF2B5EF4-FFF2-40B4-BE49-F238E27FC236}">
                  <a16:creationId xmlns="" xmlns:a16="http://schemas.microsoft.com/office/drawing/2014/main" id="{C472D123-5C3C-45E8-8913-2864F53BBC29}"/>
                </a:ext>
              </a:extLst>
            </p:cNvPr>
            <p:cNvSpPr>
              <a:spLocks/>
            </p:cNvSpPr>
            <p:nvPr/>
          </p:nvSpPr>
          <p:spPr bwMode="auto">
            <a:xfrm>
              <a:off x="6510338" y="3975101"/>
              <a:ext cx="561975" cy="111125"/>
            </a:xfrm>
            <a:custGeom>
              <a:avLst/>
              <a:gdLst>
                <a:gd name="T0" fmla="*/ 349 w 354"/>
                <a:gd name="T1" fmla="*/ 39 h 70"/>
                <a:gd name="T2" fmla="*/ 349 w 354"/>
                <a:gd name="T3" fmla="*/ 39 h 70"/>
                <a:gd name="T4" fmla="*/ 352 w 354"/>
                <a:gd name="T5" fmla="*/ 40 h 70"/>
                <a:gd name="T6" fmla="*/ 354 w 354"/>
                <a:gd name="T7" fmla="*/ 42 h 70"/>
                <a:gd name="T8" fmla="*/ 354 w 354"/>
                <a:gd name="T9" fmla="*/ 44 h 70"/>
                <a:gd name="T10" fmla="*/ 352 w 354"/>
                <a:gd name="T11" fmla="*/ 46 h 70"/>
                <a:gd name="T12" fmla="*/ 341 w 354"/>
                <a:gd name="T13" fmla="*/ 50 h 70"/>
                <a:gd name="T14" fmla="*/ 325 w 354"/>
                <a:gd name="T15" fmla="*/ 51 h 70"/>
                <a:gd name="T16" fmla="*/ 192 w 354"/>
                <a:gd name="T17" fmla="*/ 68 h 70"/>
                <a:gd name="T18" fmla="*/ 192 w 354"/>
                <a:gd name="T19" fmla="*/ 68 h 70"/>
                <a:gd name="T20" fmla="*/ 171 w 354"/>
                <a:gd name="T21" fmla="*/ 70 h 70"/>
                <a:gd name="T22" fmla="*/ 151 w 354"/>
                <a:gd name="T23" fmla="*/ 70 h 70"/>
                <a:gd name="T24" fmla="*/ 133 w 354"/>
                <a:gd name="T25" fmla="*/ 68 h 70"/>
                <a:gd name="T26" fmla="*/ 120 w 354"/>
                <a:gd name="T27" fmla="*/ 66 h 70"/>
                <a:gd name="T28" fmla="*/ 5 w 354"/>
                <a:gd name="T29" fmla="*/ 31 h 70"/>
                <a:gd name="T30" fmla="*/ 5 w 354"/>
                <a:gd name="T31" fmla="*/ 31 h 70"/>
                <a:gd name="T32" fmla="*/ 2 w 354"/>
                <a:gd name="T33" fmla="*/ 29 h 70"/>
                <a:gd name="T34" fmla="*/ 0 w 354"/>
                <a:gd name="T35" fmla="*/ 28 h 70"/>
                <a:gd name="T36" fmla="*/ 0 w 354"/>
                <a:gd name="T37" fmla="*/ 26 h 70"/>
                <a:gd name="T38" fmla="*/ 2 w 354"/>
                <a:gd name="T39" fmla="*/ 24 h 70"/>
                <a:gd name="T40" fmla="*/ 11 w 354"/>
                <a:gd name="T41" fmla="*/ 20 h 70"/>
                <a:gd name="T42" fmla="*/ 27 w 354"/>
                <a:gd name="T43" fmla="*/ 18 h 70"/>
                <a:gd name="T44" fmla="*/ 161 w 354"/>
                <a:gd name="T45" fmla="*/ 2 h 70"/>
                <a:gd name="T46" fmla="*/ 161 w 354"/>
                <a:gd name="T47" fmla="*/ 2 h 70"/>
                <a:gd name="T48" fmla="*/ 182 w 354"/>
                <a:gd name="T49" fmla="*/ 0 h 70"/>
                <a:gd name="T50" fmla="*/ 202 w 354"/>
                <a:gd name="T51" fmla="*/ 0 h 70"/>
                <a:gd name="T52" fmla="*/ 219 w 354"/>
                <a:gd name="T53" fmla="*/ 2 h 70"/>
                <a:gd name="T54" fmla="*/ 234 w 354"/>
                <a:gd name="T55" fmla="*/ 4 h 70"/>
                <a:gd name="T56" fmla="*/ 349 w 354"/>
                <a:gd name="T5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70">
                  <a:moveTo>
                    <a:pt x="349" y="39"/>
                  </a:moveTo>
                  <a:lnTo>
                    <a:pt x="349" y="39"/>
                  </a:lnTo>
                  <a:lnTo>
                    <a:pt x="352" y="40"/>
                  </a:lnTo>
                  <a:lnTo>
                    <a:pt x="354" y="42"/>
                  </a:lnTo>
                  <a:lnTo>
                    <a:pt x="354" y="44"/>
                  </a:lnTo>
                  <a:lnTo>
                    <a:pt x="352" y="46"/>
                  </a:lnTo>
                  <a:lnTo>
                    <a:pt x="341" y="50"/>
                  </a:lnTo>
                  <a:lnTo>
                    <a:pt x="325" y="51"/>
                  </a:lnTo>
                  <a:lnTo>
                    <a:pt x="192" y="68"/>
                  </a:lnTo>
                  <a:lnTo>
                    <a:pt x="192" y="68"/>
                  </a:lnTo>
                  <a:lnTo>
                    <a:pt x="171" y="70"/>
                  </a:lnTo>
                  <a:lnTo>
                    <a:pt x="151" y="70"/>
                  </a:lnTo>
                  <a:lnTo>
                    <a:pt x="133" y="68"/>
                  </a:lnTo>
                  <a:lnTo>
                    <a:pt x="120" y="66"/>
                  </a:lnTo>
                  <a:lnTo>
                    <a:pt x="5" y="31"/>
                  </a:lnTo>
                  <a:lnTo>
                    <a:pt x="5" y="31"/>
                  </a:lnTo>
                  <a:lnTo>
                    <a:pt x="2" y="29"/>
                  </a:lnTo>
                  <a:lnTo>
                    <a:pt x="0" y="28"/>
                  </a:lnTo>
                  <a:lnTo>
                    <a:pt x="0" y="26"/>
                  </a:lnTo>
                  <a:lnTo>
                    <a:pt x="2" y="24"/>
                  </a:lnTo>
                  <a:lnTo>
                    <a:pt x="11" y="20"/>
                  </a:lnTo>
                  <a:lnTo>
                    <a:pt x="27" y="18"/>
                  </a:lnTo>
                  <a:lnTo>
                    <a:pt x="161" y="2"/>
                  </a:lnTo>
                  <a:lnTo>
                    <a:pt x="161" y="2"/>
                  </a:lnTo>
                  <a:lnTo>
                    <a:pt x="182" y="0"/>
                  </a:lnTo>
                  <a:lnTo>
                    <a:pt x="202" y="0"/>
                  </a:lnTo>
                  <a:lnTo>
                    <a:pt x="219" y="2"/>
                  </a:lnTo>
                  <a:lnTo>
                    <a:pt x="234" y="4"/>
                  </a:lnTo>
                  <a:lnTo>
                    <a:pt x="349" y="39"/>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55">
              <a:extLst>
                <a:ext uri="{FF2B5EF4-FFF2-40B4-BE49-F238E27FC236}">
                  <a16:creationId xmlns="" xmlns:a16="http://schemas.microsoft.com/office/drawing/2014/main" id="{11AAB11E-3AB3-42AF-937B-9379672786B2}"/>
                </a:ext>
              </a:extLst>
            </p:cNvPr>
            <p:cNvSpPr>
              <a:spLocks/>
            </p:cNvSpPr>
            <p:nvPr/>
          </p:nvSpPr>
          <p:spPr bwMode="auto">
            <a:xfrm>
              <a:off x="6889751" y="4392614"/>
              <a:ext cx="165100" cy="133350"/>
            </a:xfrm>
            <a:custGeom>
              <a:avLst/>
              <a:gdLst>
                <a:gd name="T0" fmla="*/ 104 w 104"/>
                <a:gd name="T1" fmla="*/ 73 h 84"/>
                <a:gd name="T2" fmla="*/ 0 w 104"/>
                <a:gd name="T3" fmla="*/ 84 h 84"/>
                <a:gd name="T4" fmla="*/ 0 w 104"/>
                <a:gd name="T5" fmla="*/ 11 h 84"/>
                <a:gd name="T6" fmla="*/ 104 w 104"/>
                <a:gd name="T7" fmla="*/ 0 h 84"/>
                <a:gd name="T8" fmla="*/ 104 w 104"/>
                <a:gd name="T9" fmla="*/ 73 h 84"/>
              </a:gdLst>
              <a:ahLst/>
              <a:cxnLst>
                <a:cxn ang="0">
                  <a:pos x="T0" y="T1"/>
                </a:cxn>
                <a:cxn ang="0">
                  <a:pos x="T2" y="T3"/>
                </a:cxn>
                <a:cxn ang="0">
                  <a:pos x="T4" y="T5"/>
                </a:cxn>
                <a:cxn ang="0">
                  <a:pos x="T6" y="T7"/>
                </a:cxn>
                <a:cxn ang="0">
                  <a:pos x="T8" y="T9"/>
                </a:cxn>
              </a:cxnLst>
              <a:rect l="0" t="0" r="r" b="b"/>
              <a:pathLst>
                <a:path w="104" h="84">
                  <a:moveTo>
                    <a:pt x="104" y="73"/>
                  </a:moveTo>
                  <a:lnTo>
                    <a:pt x="0" y="84"/>
                  </a:lnTo>
                  <a:lnTo>
                    <a:pt x="0" y="11"/>
                  </a:lnTo>
                  <a:lnTo>
                    <a:pt x="104" y="0"/>
                  </a:lnTo>
                  <a:lnTo>
                    <a:pt x="104" y="73"/>
                  </a:lnTo>
                  <a:close/>
                </a:path>
              </a:pathLst>
            </a:custGeom>
            <a:solidFill>
              <a:srgbClr val="8FC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56">
              <a:extLst>
                <a:ext uri="{FF2B5EF4-FFF2-40B4-BE49-F238E27FC236}">
                  <a16:creationId xmlns="" xmlns:a16="http://schemas.microsoft.com/office/drawing/2014/main" id="{92E4D180-11F7-4CCB-AB17-D5570B97E1CD}"/>
                </a:ext>
              </a:extLst>
            </p:cNvPr>
            <p:cNvSpPr>
              <a:spLocks/>
            </p:cNvSpPr>
            <p:nvPr/>
          </p:nvSpPr>
          <p:spPr bwMode="auto">
            <a:xfrm>
              <a:off x="6732588" y="4424364"/>
              <a:ext cx="33338" cy="119063"/>
            </a:xfrm>
            <a:custGeom>
              <a:avLst/>
              <a:gdLst>
                <a:gd name="T0" fmla="*/ 21 w 21"/>
                <a:gd name="T1" fmla="*/ 73 h 75"/>
                <a:gd name="T2" fmla="*/ 0 w 21"/>
                <a:gd name="T3" fmla="*/ 75 h 75"/>
                <a:gd name="T4" fmla="*/ 0 w 21"/>
                <a:gd name="T5" fmla="*/ 2 h 75"/>
                <a:gd name="T6" fmla="*/ 21 w 21"/>
                <a:gd name="T7" fmla="*/ 0 h 75"/>
                <a:gd name="T8" fmla="*/ 21 w 21"/>
                <a:gd name="T9" fmla="*/ 73 h 75"/>
              </a:gdLst>
              <a:ahLst/>
              <a:cxnLst>
                <a:cxn ang="0">
                  <a:pos x="T0" y="T1"/>
                </a:cxn>
                <a:cxn ang="0">
                  <a:pos x="T2" y="T3"/>
                </a:cxn>
                <a:cxn ang="0">
                  <a:pos x="T4" y="T5"/>
                </a:cxn>
                <a:cxn ang="0">
                  <a:pos x="T6" y="T7"/>
                </a:cxn>
                <a:cxn ang="0">
                  <a:pos x="T8" y="T9"/>
                </a:cxn>
              </a:cxnLst>
              <a:rect l="0" t="0" r="r" b="b"/>
              <a:pathLst>
                <a:path w="21" h="75">
                  <a:moveTo>
                    <a:pt x="21" y="73"/>
                  </a:moveTo>
                  <a:lnTo>
                    <a:pt x="0" y="75"/>
                  </a:lnTo>
                  <a:lnTo>
                    <a:pt x="0" y="2"/>
                  </a:lnTo>
                  <a:lnTo>
                    <a:pt x="21" y="0"/>
                  </a:lnTo>
                  <a:lnTo>
                    <a:pt x="21"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57">
              <a:extLst>
                <a:ext uri="{FF2B5EF4-FFF2-40B4-BE49-F238E27FC236}">
                  <a16:creationId xmlns="" xmlns:a16="http://schemas.microsoft.com/office/drawing/2014/main" id="{34CBA8E9-9244-47CA-B4B4-B6890B153DF5}"/>
                </a:ext>
              </a:extLst>
            </p:cNvPr>
            <p:cNvSpPr>
              <a:spLocks/>
            </p:cNvSpPr>
            <p:nvPr/>
          </p:nvSpPr>
          <p:spPr bwMode="auto">
            <a:xfrm>
              <a:off x="6773863" y="4421189"/>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58">
              <a:extLst>
                <a:ext uri="{FF2B5EF4-FFF2-40B4-BE49-F238E27FC236}">
                  <a16:creationId xmlns="" xmlns:a16="http://schemas.microsoft.com/office/drawing/2014/main" id="{7E49FA56-EE25-4CD3-994B-4B725165890B}"/>
                </a:ext>
              </a:extLst>
            </p:cNvPr>
            <p:cNvSpPr>
              <a:spLocks/>
            </p:cNvSpPr>
            <p:nvPr/>
          </p:nvSpPr>
          <p:spPr bwMode="auto">
            <a:xfrm>
              <a:off x="6811963" y="4416426"/>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59">
              <a:extLst>
                <a:ext uri="{FF2B5EF4-FFF2-40B4-BE49-F238E27FC236}">
                  <a16:creationId xmlns="" xmlns:a16="http://schemas.microsoft.com/office/drawing/2014/main" id="{4F786FE7-A33D-4D4A-99B1-BD04BB3AFF32}"/>
                </a:ext>
              </a:extLst>
            </p:cNvPr>
            <p:cNvSpPr>
              <a:spLocks/>
            </p:cNvSpPr>
            <p:nvPr/>
          </p:nvSpPr>
          <p:spPr bwMode="auto">
            <a:xfrm>
              <a:off x="6851651" y="4413251"/>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60">
              <a:extLst>
                <a:ext uri="{FF2B5EF4-FFF2-40B4-BE49-F238E27FC236}">
                  <a16:creationId xmlns="" xmlns:a16="http://schemas.microsoft.com/office/drawing/2014/main" id="{8AEE4CC1-DDAF-405F-8D87-2937D549B272}"/>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61">
              <a:extLst>
                <a:ext uri="{FF2B5EF4-FFF2-40B4-BE49-F238E27FC236}">
                  <a16:creationId xmlns="" xmlns:a16="http://schemas.microsoft.com/office/drawing/2014/main" id="{00AFE509-0AD1-45ED-B884-EEEFC8A37747}"/>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62">
              <a:extLst>
                <a:ext uri="{FF2B5EF4-FFF2-40B4-BE49-F238E27FC236}">
                  <a16:creationId xmlns="" xmlns:a16="http://schemas.microsoft.com/office/drawing/2014/main" id="{CD4ED784-1074-466E-BFC4-5C3F06D47F69}"/>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63">
              <a:extLst>
                <a:ext uri="{FF2B5EF4-FFF2-40B4-BE49-F238E27FC236}">
                  <a16:creationId xmlns="" xmlns:a16="http://schemas.microsoft.com/office/drawing/2014/main" id="{A83DE08A-99DE-4B32-9B46-024E9B918ADD}"/>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64">
              <a:extLst>
                <a:ext uri="{FF2B5EF4-FFF2-40B4-BE49-F238E27FC236}">
                  <a16:creationId xmlns="" xmlns:a16="http://schemas.microsoft.com/office/drawing/2014/main" id="{740FC623-951B-42DF-9647-CAADE91B8C77}"/>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65">
              <a:extLst>
                <a:ext uri="{FF2B5EF4-FFF2-40B4-BE49-F238E27FC236}">
                  <a16:creationId xmlns="" xmlns:a16="http://schemas.microsoft.com/office/drawing/2014/main" id="{CB87AA3B-2159-4349-9C49-E3AD3162E88A}"/>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66">
              <a:extLst>
                <a:ext uri="{FF2B5EF4-FFF2-40B4-BE49-F238E27FC236}">
                  <a16:creationId xmlns="" xmlns:a16="http://schemas.microsoft.com/office/drawing/2014/main" id="{1B5B945F-B8DF-43B1-980A-5750F042EF97}"/>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close/>
                </a:path>
              </a:pathLst>
            </a:custGeom>
            <a:solidFill>
              <a:srgbClr val="006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67">
              <a:extLst>
                <a:ext uri="{FF2B5EF4-FFF2-40B4-BE49-F238E27FC236}">
                  <a16:creationId xmlns="" xmlns:a16="http://schemas.microsoft.com/office/drawing/2014/main" id="{67C745DB-887A-42B4-80E0-2261C3F49BED}"/>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68">
              <a:extLst>
                <a:ext uri="{FF2B5EF4-FFF2-40B4-BE49-F238E27FC236}">
                  <a16:creationId xmlns="" xmlns:a16="http://schemas.microsoft.com/office/drawing/2014/main" id="{86F87932-B962-47A5-9E86-C83FFC2FD3E4}"/>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close/>
                </a:path>
              </a:pathLst>
            </a:custGeom>
            <a:solidFill>
              <a:srgbClr val="EBE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69">
              <a:extLst>
                <a:ext uri="{FF2B5EF4-FFF2-40B4-BE49-F238E27FC236}">
                  <a16:creationId xmlns="" xmlns:a16="http://schemas.microsoft.com/office/drawing/2014/main" id="{28594702-C611-4AB8-B23E-0EF252400901}"/>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70">
              <a:extLst>
                <a:ext uri="{FF2B5EF4-FFF2-40B4-BE49-F238E27FC236}">
                  <a16:creationId xmlns="" xmlns:a16="http://schemas.microsoft.com/office/drawing/2014/main" id="{56D17E60-73E5-48E4-9DBB-3FE13E3B2A33}"/>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71">
              <a:extLst>
                <a:ext uri="{FF2B5EF4-FFF2-40B4-BE49-F238E27FC236}">
                  <a16:creationId xmlns="" xmlns:a16="http://schemas.microsoft.com/office/drawing/2014/main" id="{FB697BDF-9E0F-4223-8801-F8C5B41A0526}"/>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72">
              <a:extLst>
                <a:ext uri="{FF2B5EF4-FFF2-40B4-BE49-F238E27FC236}">
                  <a16:creationId xmlns="" xmlns:a16="http://schemas.microsoft.com/office/drawing/2014/main" id="{C125C096-B433-4521-A36D-69BF3B8777DD}"/>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73">
              <a:extLst>
                <a:ext uri="{FF2B5EF4-FFF2-40B4-BE49-F238E27FC236}">
                  <a16:creationId xmlns="" xmlns:a16="http://schemas.microsoft.com/office/drawing/2014/main" id="{FC702B3F-EBFC-4BD4-863E-05350B14845C}"/>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74">
              <a:extLst>
                <a:ext uri="{FF2B5EF4-FFF2-40B4-BE49-F238E27FC236}">
                  <a16:creationId xmlns="" xmlns:a16="http://schemas.microsoft.com/office/drawing/2014/main" id="{0AD0242E-C688-4FC7-AF90-422B9D90FBEC}"/>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75">
              <a:extLst>
                <a:ext uri="{FF2B5EF4-FFF2-40B4-BE49-F238E27FC236}">
                  <a16:creationId xmlns="" xmlns:a16="http://schemas.microsoft.com/office/drawing/2014/main" id="{F08999AB-8364-442F-92EF-30AEB12B143B}"/>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76">
              <a:extLst>
                <a:ext uri="{FF2B5EF4-FFF2-40B4-BE49-F238E27FC236}">
                  <a16:creationId xmlns="" xmlns:a16="http://schemas.microsoft.com/office/drawing/2014/main" id="{8B337BDB-921C-4C61-9766-CE57B3014025}"/>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77">
              <a:extLst>
                <a:ext uri="{FF2B5EF4-FFF2-40B4-BE49-F238E27FC236}">
                  <a16:creationId xmlns="" xmlns:a16="http://schemas.microsoft.com/office/drawing/2014/main" id="{D488AD48-7BEB-436B-9C64-3036EA3976DE}"/>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78">
              <a:extLst>
                <a:ext uri="{FF2B5EF4-FFF2-40B4-BE49-F238E27FC236}">
                  <a16:creationId xmlns="" xmlns:a16="http://schemas.microsoft.com/office/drawing/2014/main" id="{D898D594-2A2D-4C4E-A5E7-B18C3E2FB227}"/>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79">
              <a:extLst>
                <a:ext uri="{FF2B5EF4-FFF2-40B4-BE49-F238E27FC236}">
                  <a16:creationId xmlns="" xmlns:a16="http://schemas.microsoft.com/office/drawing/2014/main" id="{055BB836-88C5-48BB-B505-22AA8D164891}"/>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80">
              <a:extLst>
                <a:ext uri="{FF2B5EF4-FFF2-40B4-BE49-F238E27FC236}">
                  <a16:creationId xmlns="" xmlns:a16="http://schemas.microsoft.com/office/drawing/2014/main" id="{365B41E3-31B9-4DFF-822C-8458852F7FD5}"/>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81">
              <a:extLst>
                <a:ext uri="{FF2B5EF4-FFF2-40B4-BE49-F238E27FC236}">
                  <a16:creationId xmlns="" xmlns:a16="http://schemas.microsoft.com/office/drawing/2014/main" id="{AED0F144-1313-4760-8EC9-313A26716043}"/>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82">
              <a:extLst>
                <a:ext uri="{FF2B5EF4-FFF2-40B4-BE49-F238E27FC236}">
                  <a16:creationId xmlns="" xmlns:a16="http://schemas.microsoft.com/office/drawing/2014/main" id="{A8CD7551-C172-46E0-93EE-BE7A3E172859}"/>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close/>
                </a:path>
              </a:pathLst>
            </a:custGeom>
            <a:solidFill>
              <a:srgbClr val="B8B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83">
              <a:extLst>
                <a:ext uri="{FF2B5EF4-FFF2-40B4-BE49-F238E27FC236}">
                  <a16:creationId xmlns="" xmlns:a16="http://schemas.microsoft.com/office/drawing/2014/main" id="{66C294D1-5F79-432A-90F4-64A9F4EDC35B}"/>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84">
              <a:extLst>
                <a:ext uri="{FF2B5EF4-FFF2-40B4-BE49-F238E27FC236}">
                  <a16:creationId xmlns="" xmlns:a16="http://schemas.microsoft.com/office/drawing/2014/main" id="{9E40FF78-1B51-4CF6-83D3-8A7A98C7BDD2}"/>
                </a:ext>
              </a:extLst>
            </p:cNvPr>
            <p:cNvSpPr>
              <a:spLocks/>
            </p:cNvSpPr>
            <p:nvPr/>
          </p:nvSpPr>
          <p:spPr bwMode="auto">
            <a:xfrm>
              <a:off x="5724526" y="4352926"/>
              <a:ext cx="371475" cy="22225"/>
            </a:xfrm>
            <a:custGeom>
              <a:avLst/>
              <a:gdLst>
                <a:gd name="T0" fmla="*/ 0 w 234"/>
                <a:gd name="T1" fmla="*/ 14 h 14"/>
                <a:gd name="T2" fmla="*/ 0 w 234"/>
                <a:gd name="T3" fmla="*/ 14 h 14"/>
                <a:gd name="T4" fmla="*/ 0 w 234"/>
                <a:gd name="T5" fmla="*/ 14 h 14"/>
                <a:gd name="T6" fmla="*/ 0 w 234"/>
                <a:gd name="T7" fmla="*/ 9 h 14"/>
                <a:gd name="T8" fmla="*/ 4 w 234"/>
                <a:gd name="T9" fmla="*/ 3 h 14"/>
                <a:gd name="T10" fmla="*/ 7 w 234"/>
                <a:gd name="T11" fmla="*/ 0 h 14"/>
                <a:gd name="T12" fmla="*/ 13 w 234"/>
                <a:gd name="T13" fmla="*/ 0 h 14"/>
                <a:gd name="T14" fmla="*/ 219 w 234"/>
                <a:gd name="T15" fmla="*/ 0 h 14"/>
                <a:gd name="T16" fmla="*/ 219 w 234"/>
                <a:gd name="T17" fmla="*/ 0 h 14"/>
                <a:gd name="T18" fmla="*/ 225 w 234"/>
                <a:gd name="T19" fmla="*/ 0 h 14"/>
                <a:gd name="T20" fmla="*/ 228 w 234"/>
                <a:gd name="T21" fmla="*/ 3 h 14"/>
                <a:gd name="T22" fmla="*/ 232 w 234"/>
                <a:gd name="T23" fmla="*/ 9 h 14"/>
                <a:gd name="T24" fmla="*/ 234 w 234"/>
                <a:gd name="T25" fmla="*/ 14 h 14"/>
                <a:gd name="T26" fmla="*/ 0 w 234"/>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
                  <a:moveTo>
                    <a:pt x="0" y="14"/>
                  </a:moveTo>
                  <a:lnTo>
                    <a:pt x="0" y="14"/>
                  </a:lnTo>
                  <a:lnTo>
                    <a:pt x="0" y="14"/>
                  </a:lnTo>
                  <a:lnTo>
                    <a:pt x="0" y="9"/>
                  </a:lnTo>
                  <a:lnTo>
                    <a:pt x="4" y="3"/>
                  </a:lnTo>
                  <a:lnTo>
                    <a:pt x="7" y="0"/>
                  </a:lnTo>
                  <a:lnTo>
                    <a:pt x="13" y="0"/>
                  </a:lnTo>
                  <a:lnTo>
                    <a:pt x="219" y="0"/>
                  </a:lnTo>
                  <a:lnTo>
                    <a:pt x="219" y="0"/>
                  </a:lnTo>
                  <a:lnTo>
                    <a:pt x="225" y="0"/>
                  </a:lnTo>
                  <a:lnTo>
                    <a:pt x="228" y="3"/>
                  </a:lnTo>
                  <a:lnTo>
                    <a:pt x="232" y="9"/>
                  </a:lnTo>
                  <a:lnTo>
                    <a:pt x="234"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85">
              <a:extLst>
                <a:ext uri="{FF2B5EF4-FFF2-40B4-BE49-F238E27FC236}">
                  <a16:creationId xmlns="" xmlns:a16="http://schemas.microsoft.com/office/drawing/2014/main" id="{DA9F0D14-E08E-40EA-9E10-9CDBB7E04506}"/>
                </a:ext>
              </a:extLst>
            </p:cNvPr>
            <p:cNvSpPr>
              <a:spLocks/>
            </p:cNvSpPr>
            <p:nvPr/>
          </p:nvSpPr>
          <p:spPr bwMode="auto">
            <a:xfrm>
              <a:off x="5664201" y="4352926"/>
              <a:ext cx="369888" cy="22225"/>
            </a:xfrm>
            <a:custGeom>
              <a:avLst/>
              <a:gdLst>
                <a:gd name="T0" fmla="*/ 0 w 233"/>
                <a:gd name="T1" fmla="*/ 14 h 14"/>
                <a:gd name="T2" fmla="*/ 0 w 233"/>
                <a:gd name="T3" fmla="*/ 14 h 14"/>
                <a:gd name="T4" fmla="*/ 0 w 233"/>
                <a:gd name="T5" fmla="*/ 14 h 14"/>
                <a:gd name="T6" fmla="*/ 0 w 233"/>
                <a:gd name="T7" fmla="*/ 9 h 14"/>
                <a:gd name="T8" fmla="*/ 3 w 233"/>
                <a:gd name="T9" fmla="*/ 3 h 14"/>
                <a:gd name="T10" fmla="*/ 7 w 233"/>
                <a:gd name="T11" fmla="*/ 0 h 14"/>
                <a:gd name="T12" fmla="*/ 12 w 233"/>
                <a:gd name="T13" fmla="*/ 0 h 14"/>
                <a:gd name="T14" fmla="*/ 219 w 233"/>
                <a:gd name="T15" fmla="*/ 0 h 14"/>
                <a:gd name="T16" fmla="*/ 219 w 233"/>
                <a:gd name="T17" fmla="*/ 0 h 14"/>
                <a:gd name="T18" fmla="*/ 224 w 233"/>
                <a:gd name="T19" fmla="*/ 0 h 14"/>
                <a:gd name="T20" fmla="*/ 230 w 233"/>
                <a:gd name="T21" fmla="*/ 3 h 14"/>
                <a:gd name="T22" fmla="*/ 232 w 233"/>
                <a:gd name="T23" fmla="*/ 9 h 14"/>
                <a:gd name="T24" fmla="*/ 233 w 233"/>
                <a:gd name="T25" fmla="*/ 14 h 14"/>
                <a:gd name="T26" fmla="*/ 0 w 233"/>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14">
                  <a:moveTo>
                    <a:pt x="0" y="14"/>
                  </a:moveTo>
                  <a:lnTo>
                    <a:pt x="0" y="14"/>
                  </a:lnTo>
                  <a:lnTo>
                    <a:pt x="0" y="14"/>
                  </a:lnTo>
                  <a:lnTo>
                    <a:pt x="0" y="9"/>
                  </a:lnTo>
                  <a:lnTo>
                    <a:pt x="3" y="3"/>
                  </a:lnTo>
                  <a:lnTo>
                    <a:pt x="7" y="0"/>
                  </a:lnTo>
                  <a:lnTo>
                    <a:pt x="12" y="0"/>
                  </a:lnTo>
                  <a:lnTo>
                    <a:pt x="219" y="0"/>
                  </a:lnTo>
                  <a:lnTo>
                    <a:pt x="219" y="0"/>
                  </a:lnTo>
                  <a:lnTo>
                    <a:pt x="224" y="0"/>
                  </a:lnTo>
                  <a:lnTo>
                    <a:pt x="230" y="3"/>
                  </a:lnTo>
                  <a:lnTo>
                    <a:pt x="232" y="9"/>
                  </a:lnTo>
                  <a:lnTo>
                    <a:pt x="233"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86">
              <a:extLst>
                <a:ext uri="{FF2B5EF4-FFF2-40B4-BE49-F238E27FC236}">
                  <a16:creationId xmlns="" xmlns:a16="http://schemas.microsoft.com/office/drawing/2014/main" id="{DBEC63D9-9067-4056-A50B-02DCA09BA447}"/>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87">
              <a:extLst>
                <a:ext uri="{FF2B5EF4-FFF2-40B4-BE49-F238E27FC236}">
                  <a16:creationId xmlns="" xmlns:a16="http://schemas.microsoft.com/office/drawing/2014/main" id="{211383CD-5EBF-413F-ACDC-096D8CB114E0}"/>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88">
              <a:extLst>
                <a:ext uri="{FF2B5EF4-FFF2-40B4-BE49-F238E27FC236}">
                  <a16:creationId xmlns="" xmlns:a16="http://schemas.microsoft.com/office/drawing/2014/main" id="{DD29C451-B4E3-4427-8B82-A48BA3403404}"/>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89">
              <a:extLst>
                <a:ext uri="{FF2B5EF4-FFF2-40B4-BE49-F238E27FC236}">
                  <a16:creationId xmlns="" xmlns:a16="http://schemas.microsoft.com/office/drawing/2014/main" id="{BDF1B9CA-7540-4987-A998-432EE3E86EC1}"/>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90">
              <a:extLst>
                <a:ext uri="{FF2B5EF4-FFF2-40B4-BE49-F238E27FC236}">
                  <a16:creationId xmlns="" xmlns:a16="http://schemas.microsoft.com/office/drawing/2014/main" id="{DF3ADA7D-3B19-4055-A8EA-917A332D52D7}"/>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91">
              <a:extLst>
                <a:ext uri="{FF2B5EF4-FFF2-40B4-BE49-F238E27FC236}">
                  <a16:creationId xmlns="" xmlns:a16="http://schemas.microsoft.com/office/drawing/2014/main" id="{8A293F80-C4BD-455A-A504-70929BDC3B89}"/>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92">
              <a:extLst>
                <a:ext uri="{FF2B5EF4-FFF2-40B4-BE49-F238E27FC236}">
                  <a16:creationId xmlns="" xmlns:a16="http://schemas.microsoft.com/office/drawing/2014/main" id="{C98EC539-867C-4498-8A96-53FABB458F6D}"/>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93">
              <a:extLst>
                <a:ext uri="{FF2B5EF4-FFF2-40B4-BE49-F238E27FC236}">
                  <a16:creationId xmlns="" xmlns:a16="http://schemas.microsoft.com/office/drawing/2014/main" id="{464DCD23-9D4C-4F80-ABF7-D9F9418A7808}"/>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94">
              <a:extLst>
                <a:ext uri="{FF2B5EF4-FFF2-40B4-BE49-F238E27FC236}">
                  <a16:creationId xmlns="" xmlns:a16="http://schemas.microsoft.com/office/drawing/2014/main" id="{B24D3D21-0372-4CFC-9B20-CB946EDC97B5}"/>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close/>
                </a:path>
              </a:pathLst>
            </a:custGeom>
            <a:solidFill>
              <a:srgbClr val="A2A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95">
              <a:extLst>
                <a:ext uri="{FF2B5EF4-FFF2-40B4-BE49-F238E27FC236}">
                  <a16:creationId xmlns="" xmlns:a16="http://schemas.microsoft.com/office/drawing/2014/main" id="{580751FA-E7D2-45AA-84B6-4A4BD98666B7}"/>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96">
              <a:extLst>
                <a:ext uri="{FF2B5EF4-FFF2-40B4-BE49-F238E27FC236}">
                  <a16:creationId xmlns="" xmlns:a16="http://schemas.microsoft.com/office/drawing/2014/main" id="{889BBE28-7359-4B70-8A8F-2641DBFC9F09}"/>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97">
              <a:extLst>
                <a:ext uri="{FF2B5EF4-FFF2-40B4-BE49-F238E27FC236}">
                  <a16:creationId xmlns="" xmlns:a16="http://schemas.microsoft.com/office/drawing/2014/main" id="{49E7D8BD-858C-4C4D-A309-8EEBF69D2EF0}"/>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98">
              <a:extLst>
                <a:ext uri="{FF2B5EF4-FFF2-40B4-BE49-F238E27FC236}">
                  <a16:creationId xmlns="" xmlns:a16="http://schemas.microsoft.com/office/drawing/2014/main" id="{97C14F68-EFC5-437F-9DDD-B90F5A5E2D18}"/>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99">
              <a:extLst>
                <a:ext uri="{FF2B5EF4-FFF2-40B4-BE49-F238E27FC236}">
                  <a16:creationId xmlns="" xmlns:a16="http://schemas.microsoft.com/office/drawing/2014/main" id="{2C43497F-BA5C-439E-9A84-C0E7BC64BB81}"/>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95" name="Picture 100">
              <a:extLst>
                <a:ext uri="{FF2B5EF4-FFF2-40B4-BE49-F238E27FC236}">
                  <a16:creationId xmlns="" xmlns:a16="http://schemas.microsoft.com/office/drawing/2014/main" id="{6DA688FB-6D58-46E7-A91F-16D7337F6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3487739"/>
              <a:ext cx="965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1">
              <a:extLst>
                <a:ext uri="{FF2B5EF4-FFF2-40B4-BE49-F238E27FC236}">
                  <a16:creationId xmlns="" xmlns:a16="http://schemas.microsoft.com/office/drawing/2014/main" id="{8BCB7F74-91A8-4558-8E37-3299CAB5BDA0}"/>
                </a:ext>
              </a:extLst>
            </p:cNvPr>
            <p:cNvSpPr>
              <a:spLocks/>
            </p:cNvSpPr>
            <p:nvPr/>
          </p:nvSpPr>
          <p:spPr bwMode="auto">
            <a:xfrm>
              <a:off x="5495926" y="3317876"/>
              <a:ext cx="677863" cy="747713"/>
            </a:xfrm>
            <a:custGeom>
              <a:avLst/>
              <a:gdLst>
                <a:gd name="T0" fmla="*/ 11 w 427"/>
                <a:gd name="T1" fmla="*/ 471 h 471"/>
                <a:gd name="T2" fmla="*/ 370 w 427"/>
                <a:gd name="T3" fmla="*/ 471 h 471"/>
                <a:gd name="T4" fmla="*/ 370 w 427"/>
                <a:gd name="T5" fmla="*/ 471 h 471"/>
                <a:gd name="T6" fmla="*/ 374 w 427"/>
                <a:gd name="T7" fmla="*/ 471 h 471"/>
                <a:gd name="T8" fmla="*/ 378 w 427"/>
                <a:gd name="T9" fmla="*/ 469 h 471"/>
                <a:gd name="T10" fmla="*/ 380 w 427"/>
                <a:gd name="T11" fmla="*/ 465 h 471"/>
                <a:gd name="T12" fmla="*/ 380 w 427"/>
                <a:gd name="T13" fmla="*/ 462 h 471"/>
                <a:gd name="T14" fmla="*/ 380 w 427"/>
                <a:gd name="T15" fmla="*/ 345 h 471"/>
                <a:gd name="T16" fmla="*/ 380 w 427"/>
                <a:gd name="T17" fmla="*/ 175 h 471"/>
                <a:gd name="T18" fmla="*/ 380 w 427"/>
                <a:gd name="T19" fmla="*/ 49 h 471"/>
                <a:gd name="T20" fmla="*/ 380 w 427"/>
                <a:gd name="T21" fmla="*/ 49 h 471"/>
                <a:gd name="T22" fmla="*/ 381 w 427"/>
                <a:gd name="T23" fmla="*/ 38 h 471"/>
                <a:gd name="T24" fmla="*/ 383 w 427"/>
                <a:gd name="T25" fmla="*/ 29 h 471"/>
                <a:gd name="T26" fmla="*/ 387 w 427"/>
                <a:gd name="T27" fmla="*/ 22 h 471"/>
                <a:gd name="T28" fmla="*/ 392 w 427"/>
                <a:gd name="T29" fmla="*/ 14 h 471"/>
                <a:gd name="T30" fmla="*/ 398 w 427"/>
                <a:gd name="T31" fmla="*/ 7 h 471"/>
                <a:gd name="T32" fmla="*/ 407 w 427"/>
                <a:gd name="T33" fmla="*/ 3 h 471"/>
                <a:gd name="T34" fmla="*/ 416 w 427"/>
                <a:gd name="T35" fmla="*/ 0 h 471"/>
                <a:gd name="T36" fmla="*/ 427 w 427"/>
                <a:gd name="T37" fmla="*/ 0 h 471"/>
                <a:gd name="T38" fmla="*/ 55 w 427"/>
                <a:gd name="T39" fmla="*/ 0 h 471"/>
                <a:gd name="T40" fmla="*/ 55 w 427"/>
                <a:gd name="T41" fmla="*/ 0 h 471"/>
                <a:gd name="T42" fmla="*/ 44 w 427"/>
                <a:gd name="T43" fmla="*/ 0 h 471"/>
                <a:gd name="T44" fmla="*/ 33 w 427"/>
                <a:gd name="T45" fmla="*/ 3 h 471"/>
                <a:gd name="T46" fmla="*/ 24 w 427"/>
                <a:gd name="T47" fmla="*/ 7 h 471"/>
                <a:gd name="T48" fmla="*/ 16 w 427"/>
                <a:gd name="T49" fmla="*/ 14 h 471"/>
                <a:gd name="T50" fmla="*/ 9 w 427"/>
                <a:gd name="T51" fmla="*/ 22 h 471"/>
                <a:gd name="T52" fmla="*/ 5 w 427"/>
                <a:gd name="T53" fmla="*/ 29 h 471"/>
                <a:gd name="T54" fmla="*/ 2 w 427"/>
                <a:gd name="T55" fmla="*/ 38 h 471"/>
                <a:gd name="T56" fmla="*/ 0 w 427"/>
                <a:gd name="T57" fmla="*/ 49 h 471"/>
                <a:gd name="T58" fmla="*/ 0 w 427"/>
                <a:gd name="T59" fmla="*/ 175 h 471"/>
                <a:gd name="T60" fmla="*/ 0 w 427"/>
                <a:gd name="T61" fmla="*/ 345 h 471"/>
                <a:gd name="T62" fmla="*/ 0 w 427"/>
                <a:gd name="T63" fmla="*/ 462 h 471"/>
                <a:gd name="T64" fmla="*/ 0 w 427"/>
                <a:gd name="T65" fmla="*/ 462 h 471"/>
                <a:gd name="T66" fmla="*/ 2 w 427"/>
                <a:gd name="T67" fmla="*/ 465 h 471"/>
                <a:gd name="T68" fmla="*/ 3 w 427"/>
                <a:gd name="T69" fmla="*/ 469 h 471"/>
                <a:gd name="T70" fmla="*/ 5 w 427"/>
                <a:gd name="T71" fmla="*/ 471 h 471"/>
                <a:gd name="T72" fmla="*/ 11 w 427"/>
                <a:gd name="T73" fmla="*/ 471 h 471"/>
                <a:gd name="T74" fmla="*/ 11 w 427"/>
                <a:gd name="T75"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7" h="471">
                  <a:moveTo>
                    <a:pt x="11" y="471"/>
                  </a:moveTo>
                  <a:lnTo>
                    <a:pt x="370" y="471"/>
                  </a:lnTo>
                  <a:lnTo>
                    <a:pt x="370" y="471"/>
                  </a:lnTo>
                  <a:lnTo>
                    <a:pt x="374" y="471"/>
                  </a:lnTo>
                  <a:lnTo>
                    <a:pt x="378" y="469"/>
                  </a:lnTo>
                  <a:lnTo>
                    <a:pt x="380" y="465"/>
                  </a:lnTo>
                  <a:lnTo>
                    <a:pt x="380" y="462"/>
                  </a:lnTo>
                  <a:lnTo>
                    <a:pt x="380" y="345"/>
                  </a:lnTo>
                  <a:lnTo>
                    <a:pt x="380" y="175"/>
                  </a:lnTo>
                  <a:lnTo>
                    <a:pt x="380" y="49"/>
                  </a:lnTo>
                  <a:lnTo>
                    <a:pt x="380" y="49"/>
                  </a:lnTo>
                  <a:lnTo>
                    <a:pt x="381" y="38"/>
                  </a:lnTo>
                  <a:lnTo>
                    <a:pt x="383" y="29"/>
                  </a:lnTo>
                  <a:lnTo>
                    <a:pt x="387" y="22"/>
                  </a:lnTo>
                  <a:lnTo>
                    <a:pt x="392" y="14"/>
                  </a:lnTo>
                  <a:lnTo>
                    <a:pt x="398" y="7"/>
                  </a:lnTo>
                  <a:lnTo>
                    <a:pt x="407" y="3"/>
                  </a:lnTo>
                  <a:lnTo>
                    <a:pt x="416" y="0"/>
                  </a:lnTo>
                  <a:lnTo>
                    <a:pt x="427" y="0"/>
                  </a:lnTo>
                  <a:lnTo>
                    <a:pt x="55" y="0"/>
                  </a:lnTo>
                  <a:lnTo>
                    <a:pt x="55" y="0"/>
                  </a:lnTo>
                  <a:lnTo>
                    <a:pt x="44" y="0"/>
                  </a:lnTo>
                  <a:lnTo>
                    <a:pt x="33" y="3"/>
                  </a:lnTo>
                  <a:lnTo>
                    <a:pt x="24" y="7"/>
                  </a:lnTo>
                  <a:lnTo>
                    <a:pt x="16" y="14"/>
                  </a:lnTo>
                  <a:lnTo>
                    <a:pt x="9" y="22"/>
                  </a:lnTo>
                  <a:lnTo>
                    <a:pt x="5" y="29"/>
                  </a:lnTo>
                  <a:lnTo>
                    <a:pt x="2" y="38"/>
                  </a:lnTo>
                  <a:lnTo>
                    <a:pt x="0" y="49"/>
                  </a:lnTo>
                  <a:lnTo>
                    <a:pt x="0" y="175"/>
                  </a:lnTo>
                  <a:lnTo>
                    <a:pt x="0" y="345"/>
                  </a:lnTo>
                  <a:lnTo>
                    <a:pt x="0" y="462"/>
                  </a:lnTo>
                  <a:lnTo>
                    <a:pt x="0" y="462"/>
                  </a:lnTo>
                  <a:lnTo>
                    <a:pt x="2" y="465"/>
                  </a:lnTo>
                  <a:lnTo>
                    <a:pt x="3" y="469"/>
                  </a:lnTo>
                  <a:lnTo>
                    <a:pt x="5" y="471"/>
                  </a:lnTo>
                  <a:lnTo>
                    <a:pt x="11" y="471"/>
                  </a:lnTo>
                  <a:lnTo>
                    <a:pt x="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7" name="Freeform 102">
              <a:extLst>
                <a:ext uri="{FF2B5EF4-FFF2-40B4-BE49-F238E27FC236}">
                  <a16:creationId xmlns="" xmlns:a16="http://schemas.microsoft.com/office/drawing/2014/main" id="{8B1DA718-C208-4F9B-9895-D8A0F0EA5864}"/>
                </a:ext>
              </a:extLst>
            </p:cNvPr>
            <p:cNvSpPr>
              <a:spLocks/>
            </p:cNvSpPr>
            <p:nvPr/>
          </p:nvSpPr>
          <p:spPr bwMode="auto">
            <a:xfrm>
              <a:off x="5588001" y="3543301"/>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6 h 13"/>
                <a:gd name="T10" fmla="*/ 0 w 261"/>
                <a:gd name="T11" fmla="*/ 6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6 h 13"/>
                <a:gd name="T24" fmla="*/ 261 w 261"/>
                <a:gd name="T25" fmla="*/ 6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6"/>
                  </a:lnTo>
                  <a:lnTo>
                    <a:pt x="0" y="6"/>
                  </a:lnTo>
                  <a:lnTo>
                    <a:pt x="2" y="2"/>
                  </a:lnTo>
                  <a:lnTo>
                    <a:pt x="6" y="0"/>
                  </a:lnTo>
                  <a:lnTo>
                    <a:pt x="256" y="0"/>
                  </a:lnTo>
                  <a:lnTo>
                    <a:pt x="256" y="0"/>
                  </a:lnTo>
                  <a:lnTo>
                    <a:pt x="259" y="2"/>
                  </a:lnTo>
                  <a:lnTo>
                    <a:pt x="261" y="6"/>
                  </a:lnTo>
                  <a:lnTo>
                    <a:pt x="261" y="6"/>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8" name="Freeform 103">
              <a:extLst>
                <a:ext uri="{FF2B5EF4-FFF2-40B4-BE49-F238E27FC236}">
                  <a16:creationId xmlns="" xmlns:a16="http://schemas.microsoft.com/office/drawing/2014/main" id="{4092E218-EDEB-42D3-ADD6-24C26BF7B9DF}"/>
                </a:ext>
              </a:extLst>
            </p:cNvPr>
            <p:cNvSpPr>
              <a:spLocks/>
            </p:cNvSpPr>
            <p:nvPr/>
          </p:nvSpPr>
          <p:spPr bwMode="auto">
            <a:xfrm>
              <a:off x="5668963" y="3479801"/>
              <a:ext cx="252413" cy="20638"/>
            </a:xfrm>
            <a:custGeom>
              <a:avLst/>
              <a:gdLst>
                <a:gd name="T0" fmla="*/ 152 w 159"/>
                <a:gd name="T1" fmla="*/ 13 h 13"/>
                <a:gd name="T2" fmla="*/ 8 w 159"/>
                <a:gd name="T3" fmla="*/ 13 h 13"/>
                <a:gd name="T4" fmla="*/ 8 w 159"/>
                <a:gd name="T5" fmla="*/ 13 h 13"/>
                <a:gd name="T6" fmla="*/ 2 w 159"/>
                <a:gd name="T7" fmla="*/ 11 h 13"/>
                <a:gd name="T8" fmla="*/ 0 w 159"/>
                <a:gd name="T9" fmla="*/ 5 h 13"/>
                <a:gd name="T10" fmla="*/ 0 w 159"/>
                <a:gd name="T11" fmla="*/ 5 h 13"/>
                <a:gd name="T12" fmla="*/ 2 w 159"/>
                <a:gd name="T13" fmla="*/ 2 h 13"/>
                <a:gd name="T14" fmla="*/ 8 w 159"/>
                <a:gd name="T15" fmla="*/ 0 h 13"/>
                <a:gd name="T16" fmla="*/ 152 w 159"/>
                <a:gd name="T17" fmla="*/ 0 h 13"/>
                <a:gd name="T18" fmla="*/ 152 w 159"/>
                <a:gd name="T19" fmla="*/ 0 h 13"/>
                <a:gd name="T20" fmla="*/ 157 w 159"/>
                <a:gd name="T21" fmla="*/ 2 h 13"/>
                <a:gd name="T22" fmla="*/ 159 w 159"/>
                <a:gd name="T23" fmla="*/ 5 h 13"/>
                <a:gd name="T24" fmla="*/ 159 w 159"/>
                <a:gd name="T25" fmla="*/ 5 h 13"/>
                <a:gd name="T26" fmla="*/ 157 w 159"/>
                <a:gd name="T27" fmla="*/ 11 h 13"/>
                <a:gd name="T28" fmla="*/ 152 w 159"/>
                <a:gd name="T29" fmla="*/ 13 h 13"/>
                <a:gd name="T30" fmla="*/ 152 w 15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
                  <a:moveTo>
                    <a:pt x="152" y="13"/>
                  </a:moveTo>
                  <a:lnTo>
                    <a:pt x="8" y="13"/>
                  </a:lnTo>
                  <a:lnTo>
                    <a:pt x="8" y="13"/>
                  </a:lnTo>
                  <a:lnTo>
                    <a:pt x="2" y="11"/>
                  </a:lnTo>
                  <a:lnTo>
                    <a:pt x="0" y="5"/>
                  </a:lnTo>
                  <a:lnTo>
                    <a:pt x="0" y="5"/>
                  </a:lnTo>
                  <a:lnTo>
                    <a:pt x="2" y="2"/>
                  </a:lnTo>
                  <a:lnTo>
                    <a:pt x="8" y="0"/>
                  </a:lnTo>
                  <a:lnTo>
                    <a:pt x="152" y="0"/>
                  </a:lnTo>
                  <a:lnTo>
                    <a:pt x="152" y="0"/>
                  </a:lnTo>
                  <a:lnTo>
                    <a:pt x="157" y="2"/>
                  </a:lnTo>
                  <a:lnTo>
                    <a:pt x="159" y="5"/>
                  </a:lnTo>
                  <a:lnTo>
                    <a:pt x="159" y="5"/>
                  </a:lnTo>
                  <a:lnTo>
                    <a:pt x="157" y="11"/>
                  </a:lnTo>
                  <a:lnTo>
                    <a:pt x="152" y="13"/>
                  </a:lnTo>
                  <a:lnTo>
                    <a:pt x="152"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9" name="Freeform 104">
              <a:extLst>
                <a:ext uri="{FF2B5EF4-FFF2-40B4-BE49-F238E27FC236}">
                  <a16:creationId xmlns="" xmlns:a16="http://schemas.microsoft.com/office/drawing/2014/main" id="{7C6C08B8-4190-4372-A542-78DB7ABAA272}"/>
                </a:ext>
              </a:extLst>
            </p:cNvPr>
            <p:cNvSpPr>
              <a:spLocks/>
            </p:cNvSpPr>
            <p:nvPr/>
          </p:nvSpPr>
          <p:spPr bwMode="auto">
            <a:xfrm>
              <a:off x="5588001" y="359568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7 h 13"/>
                <a:gd name="T10" fmla="*/ 0 w 261"/>
                <a:gd name="T11" fmla="*/ 7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7 h 13"/>
                <a:gd name="T24" fmla="*/ 261 w 261"/>
                <a:gd name="T25" fmla="*/ 7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7"/>
                  </a:lnTo>
                  <a:lnTo>
                    <a:pt x="0" y="7"/>
                  </a:lnTo>
                  <a:lnTo>
                    <a:pt x="2" y="2"/>
                  </a:lnTo>
                  <a:lnTo>
                    <a:pt x="6" y="0"/>
                  </a:lnTo>
                  <a:lnTo>
                    <a:pt x="256" y="0"/>
                  </a:lnTo>
                  <a:lnTo>
                    <a:pt x="256" y="0"/>
                  </a:lnTo>
                  <a:lnTo>
                    <a:pt x="259" y="2"/>
                  </a:lnTo>
                  <a:lnTo>
                    <a:pt x="261" y="7"/>
                  </a:lnTo>
                  <a:lnTo>
                    <a:pt x="261" y="7"/>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0" name="Freeform 105">
              <a:extLst>
                <a:ext uri="{FF2B5EF4-FFF2-40B4-BE49-F238E27FC236}">
                  <a16:creationId xmlns="" xmlns:a16="http://schemas.microsoft.com/office/drawing/2014/main" id="{C42CBE1F-3146-48DC-AE0F-4B254C36ECDE}"/>
                </a:ext>
              </a:extLst>
            </p:cNvPr>
            <p:cNvSpPr>
              <a:spLocks/>
            </p:cNvSpPr>
            <p:nvPr/>
          </p:nvSpPr>
          <p:spPr bwMode="auto">
            <a:xfrm>
              <a:off x="5588001" y="3651251"/>
              <a:ext cx="414338" cy="17463"/>
            </a:xfrm>
            <a:custGeom>
              <a:avLst/>
              <a:gdLst>
                <a:gd name="T0" fmla="*/ 256 w 261"/>
                <a:gd name="T1" fmla="*/ 11 h 11"/>
                <a:gd name="T2" fmla="*/ 6 w 261"/>
                <a:gd name="T3" fmla="*/ 11 h 11"/>
                <a:gd name="T4" fmla="*/ 6 w 261"/>
                <a:gd name="T5" fmla="*/ 11 h 11"/>
                <a:gd name="T6" fmla="*/ 2 w 261"/>
                <a:gd name="T7" fmla="*/ 9 h 11"/>
                <a:gd name="T8" fmla="*/ 0 w 261"/>
                <a:gd name="T9" fmla="*/ 5 h 11"/>
                <a:gd name="T10" fmla="*/ 0 w 261"/>
                <a:gd name="T11" fmla="*/ 5 h 11"/>
                <a:gd name="T12" fmla="*/ 2 w 261"/>
                <a:gd name="T13" fmla="*/ 2 h 11"/>
                <a:gd name="T14" fmla="*/ 6 w 261"/>
                <a:gd name="T15" fmla="*/ 0 h 11"/>
                <a:gd name="T16" fmla="*/ 256 w 261"/>
                <a:gd name="T17" fmla="*/ 0 h 11"/>
                <a:gd name="T18" fmla="*/ 256 w 261"/>
                <a:gd name="T19" fmla="*/ 0 h 11"/>
                <a:gd name="T20" fmla="*/ 259 w 261"/>
                <a:gd name="T21" fmla="*/ 2 h 11"/>
                <a:gd name="T22" fmla="*/ 261 w 261"/>
                <a:gd name="T23" fmla="*/ 5 h 11"/>
                <a:gd name="T24" fmla="*/ 261 w 261"/>
                <a:gd name="T25" fmla="*/ 5 h 11"/>
                <a:gd name="T26" fmla="*/ 259 w 261"/>
                <a:gd name="T27" fmla="*/ 9 h 11"/>
                <a:gd name="T28" fmla="*/ 256 w 261"/>
                <a:gd name="T29" fmla="*/ 11 h 11"/>
                <a:gd name="T30" fmla="*/ 256 w 261"/>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1">
                  <a:moveTo>
                    <a:pt x="256" y="11"/>
                  </a:moveTo>
                  <a:lnTo>
                    <a:pt x="6" y="11"/>
                  </a:lnTo>
                  <a:lnTo>
                    <a:pt x="6" y="11"/>
                  </a:lnTo>
                  <a:lnTo>
                    <a:pt x="2" y="9"/>
                  </a:lnTo>
                  <a:lnTo>
                    <a:pt x="0" y="5"/>
                  </a:lnTo>
                  <a:lnTo>
                    <a:pt x="0" y="5"/>
                  </a:lnTo>
                  <a:lnTo>
                    <a:pt x="2" y="2"/>
                  </a:lnTo>
                  <a:lnTo>
                    <a:pt x="6" y="0"/>
                  </a:lnTo>
                  <a:lnTo>
                    <a:pt x="256" y="0"/>
                  </a:lnTo>
                  <a:lnTo>
                    <a:pt x="256" y="0"/>
                  </a:lnTo>
                  <a:lnTo>
                    <a:pt x="259" y="2"/>
                  </a:lnTo>
                  <a:lnTo>
                    <a:pt x="261" y="5"/>
                  </a:lnTo>
                  <a:lnTo>
                    <a:pt x="261" y="5"/>
                  </a:lnTo>
                  <a:lnTo>
                    <a:pt x="259" y="9"/>
                  </a:lnTo>
                  <a:lnTo>
                    <a:pt x="256" y="11"/>
                  </a:lnTo>
                  <a:lnTo>
                    <a:pt x="256"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1" name="Freeform 106">
              <a:extLst>
                <a:ext uri="{FF2B5EF4-FFF2-40B4-BE49-F238E27FC236}">
                  <a16:creationId xmlns="" xmlns:a16="http://schemas.microsoft.com/office/drawing/2014/main" id="{F85DCD18-1E49-402D-9B01-3C30EA5A4B33}"/>
                </a:ext>
              </a:extLst>
            </p:cNvPr>
            <p:cNvSpPr>
              <a:spLocks/>
            </p:cNvSpPr>
            <p:nvPr/>
          </p:nvSpPr>
          <p:spPr bwMode="auto">
            <a:xfrm>
              <a:off x="5588001" y="3703639"/>
              <a:ext cx="414338" cy="19050"/>
            </a:xfrm>
            <a:custGeom>
              <a:avLst/>
              <a:gdLst>
                <a:gd name="T0" fmla="*/ 256 w 261"/>
                <a:gd name="T1" fmla="*/ 12 h 12"/>
                <a:gd name="T2" fmla="*/ 6 w 261"/>
                <a:gd name="T3" fmla="*/ 12 h 12"/>
                <a:gd name="T4" fmla="*/ 6 w 261"/>
                <a:gd name="T5" fmla="*/ 12 h 12"/>
                <a:gd name="T6" fmla="*/ 2 w 261"/>
                <a:gd name="T7" fmla="*/ 11 h 12"/>
                <a:gd name="T8" fmla="*/ 0 w 261"/>
                <a:gd name="T9" fmla="*/ 5 h 12"/>
                <a:gd name="T10" fmla="*/ 0 w 261"/>
                <a:gd name="T11" fmla="*/ 5 h 12"/>
                <a:gd name="T12" fmla="*/ 2 w 261"/>
                <a:gd name="T13" fmla="*/ 1 h 12"/>
                <a:gd name="T14" fmla="*/ 6 w 261"/>
                <a:gd name="T15" fmla="*/ 0 h 12"/>
                <a:gd name="T16" fmla="*/ 256 w 261"/>
                <a:gd name="T17" fmla="*/ 0 h 12"/>
                <a:gd name="T18" fmla="*/ 256 w 261"/>
                <a:gd name="T19" fmla="*/ 0 h 12"/>
                <a:gd name="T20" fmla="*/ 259 w 261"/>
                <a:gd name="T21" fmla="*/ 1 h 12"/>
                <a:gd name="T22" fmla="*/ 261 w 261"/>
                <a:gd name="T23" fmla="*/ 5 h 12"/>
                <a:gd name="T24" fmla="*/ 261 w 261"/>
                <a:gd name="T25" fmla="*/ 5 h 12"/>
                <a:gd name="T26" fmla="*/ 259 w 261"/>
                <a:gd name="T27" fmla="*/ 11 h 12"/>
                <a:gd name="T28" fmla="*/ 256 w 261"/>
                <a:gd name="T29" fmla="*/ 12 h 12"/>
                <a:gd name="T30" fmla="*/ 256 w 261"/>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2">
                  <a:moveTo>
                    <a:pt x="256" y="12"/>
                  </a:moveTo>
                  <a:lnTo>
                    <a:pt x="6" y="12"/>
                  </a:lnTo>
                  <a:lnTo>
                    <a:pt x="6" y="12"/>
                  </a:lnTo>
                  <a:lnTo>
                    <a:pt x="2" y="11"/>
                  </a:lnTo>
                  <a:lnTo>
                    <a:pt x="0" y="5"/>
                  </a:lnTo>
                  <a:lnTo>
                    <a:pt x="0" y="5"/>
                  </a:lnTo>
                  <a:lnTo>
                    <a:pt x="2" y="1"/>
                  </a:lnTo>
                  <a:lnTo>
                    <a:pt x="6" y="0"/>
                  </a:lnTo>
                  <a:lnTo>
                    <a:pt x="256" y="0"/>
                  </a:lnTo>
                  <a:lnTo>
                    <a:pt x="256" y="0"/>
                  </a:lnTo>
                  <a:lnTo>
                    <a:pt x="259" y="1"/>
                  </a:lnTo>
                  <a:lnTo>
                    <a:pt x="261" y="5"/>
                  </a:lnTo>
                  <a:lnTo>
                    <a:pt x="261" y="5"/>
                  </a:lnTo>
                  <a:lnTo>
                    <a:pt x="259" y="11"/>
                  </a:lnTo>
                  <a:lnTo>
                    <a:pt x="256" y="12"/>
                  </a:lnTo>
                  <a:lnTo>
                    <a:pt x="256" y="12"/>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2" name="Freeform 107">
              <a:extLst>
                <a:ext uri="{FF2B5EF4-FFF2-40B4-BE49-F238E27FC236}">
                  <a16:creationId xmlns="" xmlns:a16="http://schemas.microsoft.com/office/drawing/2014/main" id="{0F6A3C15-582C-487D-A6A2-BABE99EC19A1}"/>
                </a:ext>
              </a:extLst>
            </p:cNvPr>
            <p:cNvSpPr>
              <a:spLocks/>
            </p:cNvSpPr>
            <p:nvPr/>
          </p:nvSpPr>
          <p:spPr bwMode="auto">
            <a:xfrm>
              <a:off x="5588001" y="375443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8 h 13"/>
                <a:gd name="T10" fmla="*/ 0 w 261"/>
                <a:gd name="T11" fmla="*/ 8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8 h 13"/>
                <a:gd name="T24" fmla="*/ 261 w 261"/>
                <a:gd name="T25" fmla="*/ 8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8"/>
                  </a:lnTo>
                  <a:lnTo>
                    <a:pt x="0" y="8"/>
                  </a:lnTo>
                  <a:lnTo>
                    <a:pt x="2" y="2"/>
                  </a:lnTo>
                  <a:lnTo>
                    <a:pt x="6" y="0"/>
                  </a:lnTo>
                  <a:lnTo>
                    <a:pt x="256" y="0"/>
                  </a:lnTo>
                  <a:lnTo>
                    <a:pt x="256" y="0"/>
                  </a:lnTo>
                  <a:lnTo>
                    <a:pt x="259" y="2"/>
                  </a:lnTo>
                  <a:lnTo>
                    <a:pt x="261" y="8"/>
                  </a:lnTo>
                  <a:lnTo>
                    <a:pt x="261" y="8"/>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3" name="Freeform 108">
              <a:extLst>
                <a:ext uri="{FF2B5EF4-FFF2-40B4-BE49-F238E27FC236}">
                  <a16:creationId xmlns="" xmlns:a16="http://schemas.microsoft.com/office/drawing/2014/main" id="{B2950FCD-0527-482A-BD56-5BCEE8602B36}"/>
                </a:ext>
              </a:extLst>
            </p:cNvPr>
            <p:cNvSpPr>
              <a:spLocks/>
            </p:cNvSpPr>
            <p:nvPr/>
          </p:nvSpPr>
          <p:spPr bwMode="auto">
            <a:xfrm>
              <a:off x="5588001" y="3810001"/>
              <a:ext cx="269875" cy="17463"/>
            </a:xfrm>
            <a:custGeom>
              <a:avLst/>
              <a:gdLst>
                <a:gd name="T0" fmla="*/ 163 w 170"/>
                <a:gd name="T1" fmla="*/ 11 h 11"/>
                <a:gd name="T2" fmla="*/ 6 w 170"/>
                <a:gd name="T3" fmla="*/ 11 h 11"/>
                <a:gd name="T4" fmla="*/ 6 w 170"/>
                <a:gd name="T5" fmla="*/ 11 h 11"/>
                <a:gd name="T6" fmla="*/ 2 w 170"/>
                <a:gd name="T7" fmla="*/ 9 h 11"/>
                <a:gd name="T8" fmla="*/ 0 w 170"/>
                <a:gd name="T9" fmla="*/ 6 h 11"/>
                <a:gd name="T10" fmla="*/ 0 w 170"/>
                <a:gd name="T11" fmla="*/ 6 h 11"/>
                <a:gd name="T12" fmla="*/ 2 w 170"/>
                <a:gd name="T13" fmla="*/ 2 h 11"/>
                <a:gd name="T14" fmla="*/ 6 w 170"/>
                <a:gd name="T15" fmla="*/ 0 h 11"/>
                <a:gd name="T16" fmla="*/ 163 w 170"/>
                <a:gd name="T17" fmla="*/ 0 h 11"/>
                <a:gd name="T18" fmla="*/ 163 w 170"/>
                <a:gd name="T19" fmla="*/ 0 h 11"/>
                <a:gd name="T20" fmla="*/ 168 w 170"/>
                <a:gd name="T21" fmla="*/ 2 h 11"/>
                <a:gd name="T22" fmla="*/ 170 w 170"/>
                <a:gd name="T23" fmla="*/ 6 h 11"/>
                <a:gd name="T24" fmla="*/ 170 w 170"/>
                <a:gd name="T25" fmla="*/ 6 h 11"/>
                <a:gd name="T26" fmla="*/ 168 w 170"/>
                <a:gd name="T27" fmla="*/ 9 h 11"/>
                <a:gd name="T28" fmla="*/ 163 w 170"/>
                <a:gd name="T29" fmla="*/ 11 h 11"/>
                <a:gd name="T30" fmla="*/ 163 w 170"/>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1">
                  <a:moveTo>
                    <a:pt x="163" y="11"/>
                  </a:moveTo>
                  <a:lnTo>
                    <a:pt x="6" y="11"/>
                  </a:lnTo>
                  <a:lnTo>
                    <a:pt x="6" y="11"/>
                  </a:lnTo>
                  <a:lnTo>
                    <a:pt x="2" y="9"/>
                  </a:lnTo>
                  <a:lnTo>
                    <a:pt x="0" y="6"/>
                  </a:lnTo>
                  <a:lnTo>
                    <a:pt x="0" y="6"/>
                  </a:lnTo>
                  <a:lnTo>
                    <a:pt x="2" y="2"/>
                  </a:lnTo>
                  <a:lnTo>
                    <a:pt x="6" y="0"/>
                  </a:lnTo>
                  <a:lnTo>
                    <a:pt x="163" y="0"/>
                  </a:lnTo>
                  <a:lnTo>
                    <a:pt x="163" y="0"/>
                  </a:lnTo>
                  <a:lnTo>
                    <a:pt x="168" y="2"/>
                  </a:lnTo>
                  <a:lnTo>
                    <a:pt x="170" y="6"/>
                  </a:lnTo>
                  <a:lnTo>
                    <a:pt x="170" y="6"/>
                  </a:lnTo>
                  <a:lnTo>
                    <a:pt x="168" y="9"/>
                  </a:lnTo>
                  <a:lnTo>
                    <a:pt x="163" y="11"/>
                  </a:lnTo>
                  <a:lnTo>
                    <a:pt x="163"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4" name="Freeform 109">
              <a:extLst>
                <a:ext uri="{FF2B5EF4-FFF2-40B4-BE49-F238E27FC236}">
                  <a16:creationId xmlns="" xmlns:a16="http://schemas.microsoft.com/office/drawing/2014/main" id="{21CC11BA-7B44-4613-B5F1-3EDF7D5F157E}"/>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5" name="Freeform 110">
              <a:extLst>
                <a:ext uri="{FF2B5EF4-FFF2-40B4-BE49-F238E27FC236}">
                  <a16:creationId xmlns="" xmlns:a16="http://schemas.microsoft.com/office/drawing/2014/main" id="{89B6C9FA-4E46-4A24-8679-CB7B5CFCAECF}"/>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6" name="Freeform 111">
              <a:extLst>
                <a:ext uri="{FF2B5EF4-FFF2-40B4-BE49-F238E27FC236}">
                  <a16:creationId xmlns="" xmlns:a16="http://schemas.microsoft.com/office/drawing/2014/main" id="{75604331-20E1-447F-A7C5-5FFC1AAA7EE5}"/>
                </a:ext>
              </a:extLst>
            </p:cNvPr>
            <p:cNvSpPr>
              <a:spLocks noEditPoints="1"/>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 name="T64" fmla="*/ 13 w 329"/>
                <a:gd name="T65" fmla="*/ 77 h 389"/>
                <a:gd name="T66" fmla="*/ 13 w 329"/>
                <a:gd name="T67" fmla="*/ 93 h 389"/>
                <a:gd name="T68" fmla="*/ 16 w 329"/>
                <a:gd name="T69" fmla="*/ 156 h 389"/>
                <a:gd name="T70" fmla="*/ 22 w 329"/>
                <a:gd name="T71" fmla="*/ 194 h 389"/>
                <a:gd name="T72" fmla="*/ 31 w 329"/>
                <a:gd name="T73" fmla="*/ 225 h 389"/>
                <a:gd name="T74" fmla="*/ 56 w 329"/>
                <a:gd name="T75" fmla="*/ 280 h 389"/>
                <a:gd name="T76" fmla="*/ 93 w 329"/>
                <a:gd name="T77" fmla="*/ 325 h 389"/>
                <a:gd name="T78" fmla="*/ 139 w 329"/>
                <a:gd name="T79" fmla="*/ 362 h 389"/>
                <a:gd name="T80" fmla="*/ 164 w 329"/>
                <a:gd name="T81" fmla="*/ 376 h 389"/>
                <a:gd name="T82" fmla="*/ 215 w 329"/>
                <a:gd name="T83" fmla="*/ 345 h 389"/>
                <a:gd name="T84" fmla="*/ 255 w 329"/>
                <a:gd name="T85" fmla="*/ 305 h 389"/>
                <a:gd name="T86" fmla="*/ 287 w 329"/>
                <a:gd name="T87" fmla="*/ 254 h 389"/>
                <a:gd name="T88" fmla="*/ 307 w 329"/>
                <a:gd name="T89" fmla="*/ 194 h 389"/>
                <a:gd name="T90" fmla="*/ 310 w 329"/>
                <a:gd name="T91" fmla="*/ 174 h 389"/>
                <a:gd name="T92" fmla="*/ 316 w 329"/>
                <a:gd name="T93" fmla="*/ 121 h 389"/>
                <a:gd name="T94" fmla="*/ 316 w 329"/>
                <a:gd name="T95" fmla="*/ 77 h 389"/>
                <a:gd name="T96" fmla="*/ 285 w 329"/>
                <a:gd name="T97" fmla="*/ 75 h 389"/>
                <a:gd name="T98" fmla="*/ 234 w 329"/>
                <a:gd name="T99" fmla="*/ 62 h 389"/>
                <a:gd name="T100" fmla="*/ 195 w 329"/>
                <a:gd name="T101" fmla="*/ 44 h 389"/>
                <a:gd name="T102" fmla="*/ 164 w 329"/>
                <a:gd name="T103" fmla="*/ 19 h 389"/>
                <a:gd name="T104" fmla="*/ 148 w 329"/>
                <a:gd name="T105" fmla="*/ 35 h 389"/>
                <a:gd name="T106" fmla="*/ 117 w 329"/>
                <a:gd name="T107" fmla="*/ 53 h 389"/>
                <a:gd name="T108" fmla="*/ 75 w 329"/>
                <a:gd name="T109" fmla="*/ 70 h 389"/>
                <a:gd name="T110" fmla="*/ 18 w 329"/>
                <a:gd name="T111" fmla="*/ 77 h 389"/>
                <a:gd name="T112" fmla="*/ 13 w 329"/>
                <a:gd name="T113" fmla="*/ 7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close/>
                  <a:moveTo>
                    <a:pt x="13" y="77"/>
                  </a:moveTo>
                  <a:lnTo>
                    <a:pt x="13" y="77"/>
                  </a:lnTo>
                  <a:lnTo>
                    <a:pt x="13" y="93"/>
                  </a:lnTo>
                  <a:lnTo>
                    <a:pt x="13" y="121"/>
                  </a:lnTo>
                  <a:lnTo>
                    <a:pt x="16" y="156"/>
                  </a:lnTo>
                  <a:lnTo>
                    <a:pt x="18" y="174"/>
                  </a:lnTo>
                  <a:lnTo>
                    <a:pt x="22" y="194"/>
                  </a:lnTo>
                  <a:lnTo>
                    <a:pt x="22" y="194"/>
                  </a:lnTo>
                  <a:lnTo>
                    <a:pt x="31" y="225"/>
                  </a:lnTo>
                  <a:lnTo>
                    <a:pt x="44" y="254"/>
                  </a:lnTo>
                  <a:lnTo>
                    <a:pt x="56" y="280"/>
                  </a:lnTo>
                  <a:lnTo>
                    <a:pt x="73" y="305"/>
                  </a:lnTo>
                  <a:lnTo>
                    <a:pt x="93" y="325"/>
                  </a:lnTo>
                  <a:lnTo>
                    <a:pt x="115" y="345"/>
                  </a:lnTo>
                  <a:lnTo>
                    <a:pt x="139" y="362"/>
                  </a:lnTo>
                  <a:lnTo>
                    <a:pt x="164" y="376"/>
                  </a:lnTo>
                  <a:lnTo>
                    <a:pt x="164" y="376"/>
                  </a:lnTo>
                  <a:lnTo>
                    <a:pt x="192" y="362"/>
                  </a:lnTo>
                  <a:lnTo>
                    <a:pt x="215" y="345"/>
                  </a:lnTo>
                  <a:lnTo>
                    <a:pt x="235" y="325"/>
                  </a:lnTo>
                  <a:lnTo>
                    <a:pt x="255" y="305"/>
                  </a:lnTo>
                  <a:lnTo>
                    <a:pt x="272" y="280"/>
                  </a:lnTo>
                  <a:lnTo>
                    <a:pt x="287" y="254"/>
                  </a:lnTo>
                  <a:lnTo>
                    <a:pt x="297" y="225"/>
                  </a:lnTo>
                  <a:lnTo>
                    <a:pt x="307" y="194"/>
                  </a:lnTo>
                  <a:lnTo>
                    <a:pt x="307" y="194"/>
                  </a:lnTo>
                  <a:lnTo>
                    <a:pt x="310" y="174"/>
                  </a:lnTo>
                  <a:lnTo>
                    <a:pt x="314" y="156"/>
                  </a:lnTo>
                  <a:lnTo>
                    <a:pt x="316" y="121"/>
                  </a:lnTo>
                  <a:lnTo>
                    <a:pt x="316" y="93"/>
                  </a:lnTo>
                  <a:lnTo>
                    <a:pt x="316" y="77"/>
                  </a:lnTo>
                  <a:lnTo>
                    <a:pt x="316" y="77"/>
                  </a:lnTo>
                  <a:lnTo>
                    <a:pt x="285" y="75"/>
                  </a:lnTo>
                  <a:lnTo>
                    <a:pt x="257" y="70"/>
                  </a:lnTo>
                  <a:lnTo>
                    <a:pt x="234" y="62"/>
                  </a:lnTo>
                  <a:lnTo>
                    <a:pt x="213" y="55"/>
                  </a:lnTo>
                  <a:lnTo>
                    <a:pt x="195" y="44"/>
                  </a:lnTo>
                  <a:lnTo>
                    <a:pt x="182" y="35"/>
                  </a:lnTo>
                  <a:lnTo>
                    <a:pt x="164" y="19"/>
                  </a:lnTo>
                  <a:lnTo>
                    <a:pt x="164" y="19"/>
                  </a:lnTo>
                  <a:lnTo>
                    <a:pt x="148" y="35"/>
                  </a:lnTo>
                  <a:lnTo>
                    <a:pt x="133" y="44"/>
                  </a:lnTo>
                  <a:lnTo>
                    <a:pt x="117" y="53"/>
                  </a:lnTo>
                  <a:lnTo>
                    <a:pt x="98" y="62"/>
                  </a:lnTo>
                  <a:lnTo>
                    <a:pt x="75" y="70"/>
                  </a:lnTo>
                  <a:lnTo>
                    <a:pt x="47" y="75"/>
                  </a:lnTo>
                  <a:lnTo>
                    <a:pt x="18" y="77"/>
                  </a:lnTo>
                  <a:lnTo>
                    <a:pt x="18" y="77"/>
                  </a:lnTo>
                  <a:lnTo>
                    <a:pt x="13" y="7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7" name="Freeform 112">
              <a:extLst>
                <a:ext uri="{FF2B5EF4-FFF2-40B4-BE49-F238E27FC236}">
                  <a16:creationId xmlns="" xmlns:a16="http://schemas.microsoft.com/office/drawing/2014/main" id="{CC2005C1-34AD-4842-B6F7-0A7667363AF2}"/>
                </a:ext>
              </a:extLst>
            </p:cNvPr>
            <p:cNvSpPr>
              <a:spLocks/>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8" name="Freeform 113">
              <a:extLst>
                <a:ext uri="{FF2B5EF4-FFF2-40B4-BE49-F238E27FC236}">
                  <a16:creationId xmlns="" xmlns:a16="http://schemas.microsoft.com/office/drawing/2014/main" id="{EDCADAAB-E9D9-4884-8D6F-9D92F07D80C6}"/>
                </a:ext>
              </a:extLst>
            </p:cNvPr>
            <p:cNvSpPr>
              <a:spLocks/>
            </p:cNvSpPr>
            <p:nvPr/>
          </p:nvSpPr>
          <p:spPr bwMode="auto">
            <a:xfrm>
              <a:off x="5815013" y="3836989"/>
              <a:ext cx="481013" cy="566738"/>
            </a:xfrm>
            <a:custGeom>
              <a:avLst/>
              <a:gdLst>
                <a:gd name="T0" fmla="*/ 0 w 303"/>
                <a:gd name="T1" fmla="*/ 58 h 357"/>
                <a:gd name="T2" fmla="*/ 0 w 303"/>
                <a:gd name="T3" fmla="*/ 58 h 357"/>
                <a:gd name="T4" fmla="*/ 0 w 303"/>
                <a:gd name="T5" fmla="*/ 74 h 357"/>
                <a:gd name="T6" fmla="*/ 0 w 303"/>
                <a:gd name="T7" fmla="*/ 102 h 357"/>
                <a:gd name="T8" fmla="*/ 3 w 303"/>
                <a:gd name="T9" fmla="*/ 137 h 357"/>
                <a:gd name="T10" fmla="*/ 5 w 303"/>
                <a:gd name="T11" fmla="*/ 155 h 357"/>
                <a:gd name="T12" fmla="*/ 9 w 303"/>
                <a:gd name="T13" fmla="*/ 175 h 357"/>
                <a:gd name="T14" fmla="*/ 9 w 303"/>
                <a:gd name="T15" fmla="*/ 175 h 357"/>
                <a:gd name="T16" fmla="*/ 18 w 303"/>
                <a:gd name="T17" fmla="*/ 206 h 357"/>
                <a:gd name="T18" fmla="*/ 31 w 303"/>
                <a:gd name="T19" fmla="*/ 235 h 357"/>
                <a:gd name="T20" fmla="*/ 43 w 303"/>
                <a:gd name="T21" fmla="*/ 261 h 357"/>
                <a:gd name="T22" fmla="*/ 60 w 303"/>
                <a:gd name="T23" fmla="*/ 286 h 357"/>
                <a:gd name="T24" fmla="*/ 80 w 303"/>
                <a:gd name="T25" fmla="*/ 306 h 357"/>
                <a:gd name="T26" fmla="*/ 102 w 303"/>
                <a:gd name="T27" fmla="*/ 326 h 357"/>
                <a:gd name="T28" fmla="*/ 126 w 303"/>
                <a:gd name="T29" fmla="*/ 343 h 357"/>
                <a:gd name="T30" fmla="*/ 151 w 303"/>
                <a:gd name="T31" fmla="*/ 357 h 357"/>
                <a:gd name="T32" fmla="*/ 151 w 303"/>
                <a:gd name="T33" fmla="*/ 357 h 357"/>
                <a:gd name="T34" fmla="*/ 179 w 303"/>
                <a:gd name="T35" fmla="*/ 343 h 357"/>
                <a:gd name="T36" fmla="*/ 202 w 303"/>
                <a:gd name="T37" fmla="*/ 326 h 357"/>
                <a:gd name="T38" fmla="*/ 222 w 303"/>
                <a:gd name="T39" fmla="*/ 306 h 357"/>
                <a:gd name="T40" fmla="*/ 242 w 303"/>
                <a:gd name="T41" fmla="*/ 286 h 357"/>
                <a:gd name="T42" fmla="*/ 259 w 303"/>
                <a:gd name="T43" fmla="*/ 261 h 357"/>
                <a:gd name="T44" fmla="*/ 274 w 303"/>
                <a:gd name="T45" fmla="*/ 235 h 357"/>
                <a:gd name="T46" fmla="*/ 284 w 303"/>
                <a:gd name="T47" fmla="*/ 206 h 357"/>
                <a:gd name="T48" fmla="*/ 294 w 303"/>
                <a:gd name="T49" fmla="*/ 175 h 357"/>
                <a:gd name="T50" fmla="*/ 294 w 303"/>
                <a:gd name="T51" fmla="*/ 175 h 357"/>
                <a:gd name="T52" fmla="*/ 297 w 303"/>
                <a:gd name="T53" fmla="*/ 155 h 357"/>
                <a:gd name="T54" fmla="*/ 301 w 303"/>
                <a:gd name="T55" fmla="*/ 137 h 357"/>
                <a:gd name="T56" fmla="*/ 303 w 303"/>
                <a:gd name="T57" fmla="*/ 102 h 357"/>
                <a:gd name="T58" fmla="*/ 303 w 303"/>
                <a:gd name="T59" fmla="*/ 74 h 357"/>
                <a:gd name="T60" fmla="*/ 303 w 303"/>
                <a:gd name="T61" fmla="*/ 58 h 357"/>
                <a:gd name="T62" fmla="*/ 303 w 303"/>
                <a:gd name="T63" fmla="*/ 58 h 357"/>
                <a:gd name="T64" fmla="*/ 272 w 303"/>
                <a:gd name="T65" fmla="*/ 56 h 357"/>
                <a:gd name="T66" fmla="*/ 244 w 303"/>
                <a:gd name="T67" fmla="*/ 51 h 357"/>
                <a:gd name="T68" fmla="*/ 221 w 303"/>
                <a:gd name="T69" fmla="*/ 43 h 357"/>
                <a:gd name="T70" fmla="*/ 200 w 303"/>
                <a:gd name="T71" fmla="*/ 36 h 357"/>
                <a:gd name="T72" fmla="*/ 182 w 303"/>
                <a:gd name="T73" fmla="*/ 25 h 357"/>
                <a:gd name="T74" fmla="*/ 169 w 303"/>
                <a:gd name="T75" fmla="*/ 16 h 357"/>
                <a:gd name="T76" fmla="*/ 151 w 303"/>
                <a:gd name="T77" fmla="*/ 0 h 357"/>
                <a:gd name="T78" fmla="*/ 151 w 303"/>
                <a:gd name="T79" fmla="*/ 0 h 357"/>
                <a:gd name="T80" fmla="*/ 135 w 303"/>
                <a:gd name="T81" fmla="*/ 16 h 357"/>
                <a:gd name="T82" fmla="*/ 120 w 303"/>
                <a:gd name="T83" fmla="*/ 25 h 357"/>
                <a:gd name="T84" fmla="*/ 104 w 303"/>
                <a:gd name="T85" fmla="*/ 34 h 357"/>
                <a:gd name="T86" fmla="*/ 85 w 303"/>
                <a:gd name="T87" fmla="*/ 43 h 357"/>
                <a:gd name="T88" fmla="*/ 62 w 303"/>
                <a:gd name="T89" fmla="*/ 51 h 357"/>
                <a:gd name="T90" fmla="*/ 34 w 303"/>
                <a:gd name="T91" fmla="*/ 56 h 357"/>
                <a:gd name="T92" fmla="*/ 5 w 303"/>
                <a:gd name="T93" fmla="*/ 58 h 357"/>
                <a:gd name="T94" fmla="*/ 5 w 303"/>
                <a:gd name="T95" fmla="*/ 58 h 357"/>
                <a:gd name="T96" fmla="*/ 0 w 303"/>
                <a:gd name="T97" fmla="*/ 5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 h="357">
                  <a:moveTo>
                    <a:pt x="0" y="58"/>
                  </a:moveTo>
                  <a:lnTo>
                    <a:pt x="0" y="58"/>
                  </a:lnTo>
                  <a:lnTo>
                    <a:pt x="0" y="74"/>
                  </a:lnTo>
                  <a:lnTo>
                    <a:pt x="0" y="102"/>
                  </a:lnTo>
                  <a:lnTo>
                    <a:pt x="3" y="137"/>
                  </a:lnTo>
                  <a:lnTo>
                    <a:pt x="5" y="155"/>
                  </a:lnTo>
                  <a:lnTo>
                    <a:pt x="9" y="175"/>
                  </a:lnTo>
                  <a:lnTo>
                    <a:pt x="9" y="175"/>
                  </a:lnTo>
                  <a:lnTo>
                    <a:pt x="18" y="206"/>
                  </a:lnTo>
                  <a:lnTo>
                    <a:pt x="31" y="235"/>
                  </a:lnTo>
                  <a:lnTo>
                    <a:pt x="43" y="261"/>
                  </a:lnTo>
                  <a:lnTo>
                    <a:pt x="60" y="286"/>
                  </a:lnTo>
                  <a:lnTo>
                    <a:pt x="80" y="306"/>
                  </a:lnTo>
                  <a:lnTo>
                    <a:pt x="102" y="326"/>
                  </a:lnTo>
                  <a:lnTo>
                    <a:pt x="126" y="343"/>
                  </a:lnTo>
                  <a:lnTo>
                    <a:pt x="151" y="357"/>
                  </a:lnTo>
                  <a:lnTo>
                    <a:pt x="151" y="357"/>
                  </a:lnTo>
                  <a:lnTo>
                    <a:pt x="179" y="343"/>
                  </a:lnTo>
                  <a:lnTo>
                    <a:pt x="202" y="326"/>
                  </a:lnTo>
                  <a:lnTo>
                    <a:pt x="222" y="306"/>
                  </a:lnTo>
                  <a:lnTo>
                    <a:pt x="242" y="286"/>
                  </a:lnTo>
                  <a:lnTo>
                    <a:pt x="259" y="261"/>
                  </a:lnTo>
                  <a:lnTo>
                    <a:pt x="274" y="235"/>
                  </a:lnTo>
                  <a:lnTo>
                    <a:pt x="284" y="206"/>
                  </a:lnTo>
                  <a:lnTo>
                    <a:pt x="294" y="175"/>
                  </a:lnTo>
                  <a:lnTo>
                    <a:pt x="294" y="175"/>
                  </a:lnTo>
                  <a:lnTo>
                    <a:pt x="297" y="155"/>
                  </a:lnTo>
                  <a:lnTo>
                    <a:pt x="301" y="137"/>
                  </a:lnTo>
                  <a:lnTo>
                    <a:pt x="303" y="102"/>
                  </a:lnTo>
                  <a:lnTo>
                    <a:pt x="303" y="74"/>
                  </a:lnTo>
                  <a:lnTo>
                    <a:pt x="303" y="58"/>
                  </a:lnTo>
                  <a:lnTo>
                    <a:pt x="303" y="58"/>
                  </a:lnTo>
                  <a:lnTo>
                    <a:pt x="272" y="56"/>
                  </a:lnTo>
                  <a:lnTo>
                    <a:pt x="244" y="51"/>
                  </a:lnTo>
                  <a:lnTo>
                    <a:pt x="221" y="43"/>
                  </a:lnTo>
                  <a:lnTo>
                    <a:pt x="200" y="36"/>
                  </a:lnTo>
                  <a:lnTo>
                    <a:pt x="182" y="25"/>
                  </a:lnTo>
                  <a:lnTo>
                    <a:pt x="169" y="16"/>
                  </a:lnTo>
                  <a:lnTo>
                    <a:pt x="151" y="0"/>
                  </a:lnTo>
                  <a:lnTo>
                    <a:pt x="151" y="0"/>
                  </a:lnTo>
                  <a:lnTo>
                    <a:pt x="135" y="16"/>
                  </a:lnTo>
                  <a:lnTo>
                    <a:pt x="120" y="25"/>
                  </a:lnTo>
                  <a:lnTo>
                    <a:pt x="104" y="34"/>
                  </a:lnTo>
                  <a:lnTo>
                    <a:pt x="85" y="43"/>
                  </a:lnTo>
                  <a:lnTo>
                    <a:pt x="62" y="51"/>
                  </a:lnTo>
                  <a:lnTo>
                    <a:pt x="34" y="56"/>
                  </a:lnTo>
                  <a:lnTo>
                    <a:pt x="5" y="58"/>
                  </a:lnTo>
                  <a:lnTo>
                    <a:pt x="5" y="58"/>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9" name="Freeform 114">
              <a:extLst>
                <a:ext uri="{FF2B5EF4-FFF2-40B4-BE49-F238E27FC236}">
                  <a16:creationId xmlns="" xmlns:a16="http://schemas.microsoft.com/office/drawing/2014/main" id="{6983B2D2-9CEC-4413-B34B-C90414AD0106}"/>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0" name="Freeform 115">
              <a:extLst>
                <a:ext uri="{FF2B5EF4-FFF2-40B4-BE49-F238E27FC236}">
                  <a16:creationId xmlns="" xmlns:a16="http://schemas.microsoft.com/office/drawing/2014/main" id="{0655AE46-AD1F-4843-9E4B-875ED6CD5888}"/>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1" name="Freeform 116">
              <a:extLst>
                <a:ext uri="{FF2B5EF4-FFF2-40B4-BE49-F238E27FC236}">
                  <a16:creationId xmlns="" xmlns:a16="http://schemas.microsoft.com/office/drawing/2014/main" id="{0400ADED-B050-4580-8DC8-24A1DEAC74EF}"/>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2" name="Freeform 117">
              <a:extLst>
                <a:ext uri="{FF2B5EF4-FFF2-40B4-BE49-F238E27FC236}">
                  <a16:creationId xmlns="" xmlns:a16="http://schemas.microsoft.com/office/drawing/2014/main" id="{87697570-3C49-4592-AC6B-6DC29CA847B8}"/>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3" name="Freeform 118">
              <a:extLst>
                <a:ext uri="{FF2B5EF4-FFF2-40B4-BE49-F238E27FC236}">
                  <a16:creationId xmlns="" xmlns:a16="http://schemas.microsoft.com/office/drawing/2014/main" id="{124FF098-B699-4929-B6A8-C44963515211}"/>
                </a:ext>
              </a:extLst>
            </p:cNvPr>
            <p:cNvSpPr>
              <a:spLocks noEditPoints="1"/>
            </p:cNvSpPr>
            <p:nvPr/>
          </p:nvSpPr>
          <p:spPr bwMode="auto">
            <a:xfrm>
              <a:off x="5983288" y="3995739"/>
              <a:ext cx="144463" cy="174625"/>
            </a:xfrm>
            <a:custGeom>
              <a:avLst/>
              <a:gdLst>
                <a:gd name="T0" fmla="*/ 45 w 91"/>
                <a:gd name="T1" fmla="*/ 16 h 110"/>
                <a:gd name="T2" fmla="*/ 58 w 91"/>
                <a:gd name="T3" fmla="*/ 18 h 110"/>
                <a:gd name="T4" fmla="*/ 67 w 91"/>
                <a:gd name="T5" fmla="*/ 26 h 110"/>
                <a:gd name="T6" fmla="*/ 71 w 91"/>
                <a:gd name="T7" fmla="*/ 31 h 110"/>
                <a:gd name="T8" fmla="*/ 76 w 91"/>
                <a:gd name="T9" fmla="*/ 47 h 110"/>
                <a:gd name="T10" fmla="*/ 76 w 91"/>
                <a:gd name="T11" fmla="*/ 64 h 110"/>
                <a:gd name="T12" fmla="*/ 71 w 91"/>
                <a:gd name="T13" fmla="*/ 80 h 110"/>
                <a:gd name="T14" fmla="*/ 67 w 91"/>
                <a:gd name="T15" fmla="*/ 84 h 110"/>
                <a:gd name="T16" fmla="*/ 58 w 91"/>
                <a:gd name="T17" fmla="*/ 91 h 110"/>
                <a:gd name="T18" fmla="*/ 45 w 91"/>
                <a:gd name="T19" fmla="*/ 95 h 110"/>
                <a:gd name="T20" fmla="*/ 40 w 91"/>
                <a:gd name="T21" fmla="*/ 93 h 110"/>
                <a:gd name="T22" fmla="*/ 29 w 91"/>
                <a:gd name="T23" fmla="*/ 88 h 110"/>
                <a:gd name="T24" fmla="*/ 23 w 91"/>
                <a:gd name="T25" fmla="*/ 84 h 110"/>
                <a:gd name="T26" fmla="*/ 18 w 91"/>
                <a:gd name="T27" fmla="*/ 75 h 110"/>
                <a:gd name="T28" fmla="*/ 16 w 91"/>
                <a:gd name="T29" fmla="*/ 47 h 110"/>
                <a:gd name="T30" fmla="*/ 18 w 91"/>
                <a:gd name="T31" fmla="*/ 37 h 110"/>
                <a:gd name="T32" fmla="*/ 23 w 91"/>
                <a:gd name="T33" fmla="*/ 26 h 110"/>
                <a:gd name="T34" fmla="*/ 29 w 91"/>
                <a:gd name="T35" fmla="*/ 22 h 110"/>
                <a:gd name="T36" fmla="*/ 40 w 91"/>
                <a:gd name="T37" fmla="*/ 16 h 110"/>
                <a:gd name="T38" fmla="*/ 45 w 91"/>
                <a:gd name="T39" fmla="*/ 0 h 110"/>
                <a:gd name="T40" fmla="*/ 36 w 91"/>
                <a:gd name="T41" fmla="*/ 2 h 110"/>
                <a:gd name="T42" fmla="*/ 20 w 91"/>
                <a:gd name="T43" fmla="*/ 7 h 110"/>
                <a:gd name="T44" fmla="*/ 9 w 91"/>
                <a:gd name="T45" fmla="*/ 20 h 110"/>
                <a:gd name="T46" fmla="*/ 1 w 91"/>
                <a:gd name="T47" fmla="*/ 37 h 110"/>
                <a:gd name="T48" fmla="*/ 0 w 91"/>
                <a:gd name="T49" fmla="*/ 64 h 110"/>
                <a:gd name="T50" fmla="*/ 1 w 91"/>
                <a:gd name="T51" fmla="*/ 73 h 110"/>
                <a:gd name="T52" fmla="*/ 9 w 91"/>
                <a:gd name="T53" fmla="*/ 89 h 110"/>
                <a:gd name="T54" fmla="*/ 20 w 91"/>
                <a:gd name="T55" fmla="*/ 102 h 110"/>
                <a:gd name="T56" fmla="*/ 36 w 91"/>
                <a:gd name="T57" fmla="*/ 110 h 110"/>
                <a:gd name="T58" fmla="*/ 45 w 91"/>
                <a:gd name="T59" fmla="*/ 110 h 110"/>
                <a:gd name="T60" fmla="*/ 63 w 91"/>
                <a:gd name="T61" fmla="*/ 106 h 110"/>
                <a:gd name="T62" fmla="*/ 78 w 91"/>
                <a:gd name="T63" fmla="*/ 97 h 110"/>
                <a:gd name="T64" fmla="*/ 87 w 91"/>
                <a:gd name="T65" fmla="*/ 82 h 110"/>
                <a:gd name="T66" fmla="*/ 91 w 91"/>
                <a:gd name="T67" fmla="*/ 64 h 110"/>
                <a:gd name="T68" fmla="*/ 91 w 91"/>
                <a:gd name="T69" fmla="*/ 46 h 110"/>
                <a:gd name="T70" fmla="*/ 87 w 91"/>
                <a:gd name="T71" fmla="*/ 27 h 110"/>
                <a:gd name="T72" fmla="*/ 78 w 91"/>
                <a:gd name="T73" fmla="*/ 15 h 110"/>
                <a:gd name="T74" fmla="*/ 63 w 91"/>
                <a:gd name="T75" fmla="*/ 4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16"/>
                  </a:moveTo>
                  <a:lnTo>
                    <a:pt x="45" y="16"/>
                  </a:lnTo>
                  <a:lnTo>
                    <a:pt x="52" y="16"/>
                  </a:lnTo>
                  <a:lnTo>
                    <a:pt x="58" y="18"/>
                  </a:lnTo>
                  <a:lnTo>
                    <a:pt x="63" y="22"/>
                  </a:lnTo>
                  <a:lnTo>
                    <a:pt x="67" y="26"/>
                  </a:lnTo>
                  <a:lnTo>
                    <a:pt x="67" y="26"/>
                  </a:lnTo>
                  <a:lnTo>
                    <a:pt x="71" y="31"/>
                  </a:lnTo>
                  <a:lnTo>
                    <a:pt x="74" y="37"/>
                  </a:lnTo>
                  <a:lnTo>
                    <a:pt x="76" y="47"/>
                  </a:lnTo>
                  <a:lnTo>
                    <a:pt x="76" y="64"/>
                  </a:lnTo>
                  <a:lnTo>
                    <a:pt x="76" y="64"/>
                  </a:lnTo>
                  <a:lnTo>
                    <a:pt x="74" y="75"/>
                  </a:lnTo>
                  <a:lnTo>
                    <a:pt x="71" y="80"/>
                  </a:lnTo>
                  <a:lnTo>
                    <a:pt x="67" y="84"/>
                  </a:lnTo>
                  <a:lnTo>
                    <a:pt x="67" y="84"/>
                  </a:lnTo>
                  <a:lnTo>
                    <a:pt x="63" y="88"/>
                  </a:lnTo>
                  <a:lnTo>
                    <a:pt x="58" y="91"/>
                  </a:lnTo>
                  <a:lnTo>
                    <a:pt x="52" y="93"/>
                  </a:lnTo>
                  <a:lnTo>
                    <a:pt x="45" y="95"/>
                  </a:lnTo>
                  <a:lnTo>
                    <a:pt x="45" y="95"/>
                  </a:lnTo>
                  <a:lnTo>
                    <a:pt x="40" y="93"/>
                  </a:lnTo>
                  <a:lnTo>
                    <a:pt x="34" y="91"/>
                  </a:lnTo>
                  <a:lnTo>
                    <a:pt x="29" y="88"/>
                  </a:lnTo>
                  <a:lnTo>
                    <a:pt x="23" y="84"/>
                  </a:lnTo>
                  <a:lnTo>
                    <a:pt x="23" y="84"/>
                  </a:lnTo>
                  <a:lnTo>
                    <a:pt x="20" y="80"/>
                  </a:lnTo>
                  <a:lnTo>
                    <a:pt x="18" y="75"/>
                  </a:lnTo>
                  <a:lnTo>
                    <a:pt x="16" y="64"/>
                  </a:lnTo>
                  <a:lnTo>
                    <a:pt x="16" y="47"/>
                  </a:lnTo>
                  <a:lnTo>
                    <a:pt x="16" y="47"/>
                  </a:lnTo>
                  <a:lnTo>
                    <a:pt x="18" y="37"/>
                  </a:lnTo>
                  <a:lnTo>
                    <a:pt x="20" y="31"/>
                  </a:lnTo>
                  <a:lnTo>
                    <a:pt x="23" y="26"/>
                  </a:lnTo>
                  <a:lnTo>
                    <a:pt x="23" y="26"/>
                  </a:lnTo>
                  <a:lnTo>
                    <a:pt x="29" y="22"/>
                  </a:lnTo>
                  <a:lnTo>
                    <a:pt x="34" y="18"/>
                  </a:lnTo>
                  <a:lnTo>
                    <a:pt x="40" y="16"/>
                  </a:lnTo>
                  <a:lnTo>
                    <a:pt x="45" y="16"/>
                  </a:lnTo>
                  <a:close/>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4" name="Freeform 119">
              <a:extLst>
                <a:ext uri="{FF2B5EF4-FFF2-40B4-BE49-F238E27FC236}">
                  <a16:creationId xmlns="" xmlns:a16="http://schemas.microsoft.com/office/drawing/2014/main" id="{9B013C68-51A4-490D-91DE-D7841F970F10}"/>
                </a:ext>
              </a:extLst>
            </p:cNvPr>
            <p:cNvSpPr>
              <a:spLocks/>
            </p:cNvSpPr>
            <p:nvPr/>
          </p:nvSpPr>
          <p:spPr bwMode="auto">
            <a:xfrm>
              <a:off x="6008688" y="4021139"/>
              <a:ext cx="95250" cy="125413"/>
            </a:xfrm>
            <a:custGeom>
              <a:avLst/>
              <a:gdLst>
                <a:gd name="T0" fmla="*/ 29 w 60"/>
                <a:gd name="T1" fmla="*/ 0 h 79"/>
                <a:gd name="T2" fmla="*/ 29 w 60"/>
                <a:gd name="T3" fmla="*/ 0 h 79"/>
                <a:gd name="T4" fmla="*/ 36 w 60"/>
                <a:gd name="T5" fmla="*/ 0 h 79"/>
                <a:gd name="T6" fmla="*/ 42 w 60"/>
                <a:gd name="T7" fmla="*/ 2 h 79"/>
                <a:gd name="T8" fmla="*/ 47 w 60"/>
                <a:gd name="T9" fmla="*/ 6 h 79"/>
                <a:gd name="T10" fmla="*/ 51 w 60"/>
                <a:gd name="T11" fmla="*/ 10 h 79"/>
                <a:gd name="T12" fmla="*/ 51 w 60"/>
                <a:gd name="T13" fmla="*/ 10 h 79"/>
                <a:gd name="T14" fmla="*/ 55 w 60"/>
                <a:gd name="T15" fmla="*/ 15 h 79"/>
                <a:gd name="T16" fmla="*/ 58 w 60"/>
                <a:gd name="T17" fmla="*/ 21 h 79"/>
                <a:gd name="T18" fmla="*/ 60 w 60"/>
                <a:gd name="T19" fmla="*/ 31 h 79"/>
                <a:gd name="T20" fmla="*/ 60 w 60"/>
                <a:gd name="T21" fmla="*/ 48 h 79"/>
                <a:gd name="T22" fmla="*/ 60 w 60"/>
                <a:gd name="T23" fmla="*/ 48 h 79"/>
                <a:gd name="T24" fmla="*/ 58 w 60"/>
                <a:gd name="T25" fmla="*/ 59 h 79"/>
                <a:gd name="T26" fmla="*/ 55 w 60"/>
                <a:gd name="T27" fmla="*/ 64 h 79"/>
                <a:gd name="T28" fmla="*/ 51 w 60"/>
                <a:gd name="T29" fmla="*/ 68 h 79"/>
                <a:gd name="T30" fmla="*/ 51 w 60"/>
                <a:gd name="T31" fmla="*/ 68 h 79"/>
                <a:gd name="T32" fmla="*/ 47 w 60"/>
                <a:gd name="T33" fmla="*/ 72 h 79"/>
                <a:gd name="T34" fmla="*/ 42 w 60"/>
                <a:gd name="T35" fmla="*/ 75 h 79"/>
                <a:gd name="T36" fmla="*/ 36 w 60"/>
                <a:gd name="T37" fmla="*/ 77 h 79"/>
                <a:gd name="T38" fmla="*/ 29 w 60"/>
                <a:gd name="T39" fmla="*/ 79 h 79"/>
                <a:gd name="T40" fmla="*/ 29 w 60"/>
                <a:gd name="T41" fmla="*/ 79 h 79"/>
                <a:gd name="T42" fmla="*/ 24 w 60"/>
                <a:gd name="T43" fmla="*/ 77 h 79"/>
                <a:gd name="T44" fmla="*/ 18 w 60"/>
                <a:gd name="T45" fmla="*/ 75 h 79"/>
                <a:gd name="T46" fmla="*/ 13 w 60"/>
                <a:gd name="T47" fmla="*/ 72 h 79"/>
                <a:gd name="T48" fmla="*/ 7 w 60"/>
                <a:gd name="T49" fmla="*/ 68 h 79"/>
                <a:gd name="T50" fmla="*/ 7 w 60"/>
                <a:gd name="T51" fmla="*/ 68 h 79"/>
                <a:gd name="T52" fmla="*/ 4 w 60"/>
                <a:gd name="T53" fmla="*/ 64 h 79"/>
                <a:gd name="T54" fmla="*/ 2 w 60"/>
                <a:gd name="T55" fmla="*/ 59 h 79"/>
                <a:gd name="T56" fmla="*/ 0 w 60"/>
                <a:gd name="T57" fmla="*/ 48 h 79"/>
                <a:gd name="T58" fmla="*/ 0 w 60"/>
                <a:gd name="T59" fmla="*/ 31 h 79"/>
                <a:gd name="T60" fmla="*/ 0 w 60"/>
                <a:gd name="T61" fmla="*/ 31 h 79"/>
                <a:gd name="T62" fmla="*/ 2 w 60"/>
                <a:gd name="T63" fmla="*/ 21 h 79"/>
                <a:gd name="T64" fmla="*/ 4 w 60"/>
                <a:gd name="T65" fmla="*/ 15 h 79"/>
                <a:gd name="T66" fmla="*/ 7 w 60"/>
                <a:gd name="T67" fmla="*/ 10 h 79"/>
                <a:gd name="T68" fmla="*/ 7 w 60"/>
                <a:gd name="T69" fmla="*/ 10 h 79"/>
                <a:gd name="T70" fmla="*/ 13 w 60"/>
                <a:gd name="T71" fmla="*/ 6 h 79"/>
                <a:gd name="T72" fmla="*/ 18 w 60"/>
                <a:gd name="T73" fmla="*/ 2 h 79"/>
                <a:gd name="T74" fmla="*/ 24 w 60"/>
                <a:gd name="T75" fmla="*/ 0 h 79"/>
                <a:gd name="T76" fmla="*/ 29 w 60"/>
                <a:gd name="T7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29" y="0"/>
                  </a:moveTo>
                  <a:lnTo>
                    <a:pt x="29" y="0"/>
                  </a:lnTo>
                  <a:lnTo>
                    <a:pt x="36" y="0"/>
                  </a:lnTo>
                  <a:lnTo>
                    <a:pt x="42" y="2"/>
                  </a:lnTo>
                  <a:lnTo>
                    <a:pt x="47" y="6"/>
                  </a:lnTo>
                  <a:lnTo>
                    <a:pt x="51" y="10"/>
                  </a:lnTo>
                  <a:lnTo>
                    <a:pt x="51" y="10"/>
                  </a:lnTo>
                  <a:lnTo>
                    <a:pt x="55" y="15"/>
                  </a:lnTo>
                  <a:lnTo>
                    <a:pt x="58" y="21"/>
                  </a:lnTo>
                  <a:lnTo>
                    <a:pt x="60" y="31"/>
                  </a:lnTo>
                  <a:lnTo>
                    <a:pt x="60" y="48"/>
                  </a:lnTo>
                  <a:lnTo>
                    <a:pt x="60" y="48"/>
                  </a:lnTo>
                  <a:lnTo>
                    <a:pt x="58" y="59"/>
                  </a:lnTo>
                  <a:lnTo>
                    <a:pt x="55" y="64"/>
                  </a:lnTo>
                  <a:lnTo>
                    <a:pt x="51" y="68"/>
                  </a:lnTo>
                  <a:lnTo>
                    <a:pt x="51" y="68"/>
                  </a:lnTo>
                  <a:lnTo>
                    <a:pt x="47" y="72"/>
                  </a:lnTo>
                  <a:lnTo>
                    <a:pt x="42" y="75"/>
                  </a:lnTo>
                  <a:lnTo>
                    <a:pt x="36" y="77"/>
                  </a:lnTo>
                  <a:lnTo>
                    <a:pt x="29" y="79"/>
                  </a:lnTo>
                  <a:lnTo>
                    <a:pt x="29" y="79"/>
                  </a:lnTo>
                  <a:lnTo>
                    <a:pt x="24" y="77"/>
                  </a:lnTo>
                  <a:lnTo>
                    <a:pt x="18" y="75"/>
                  </a:lnTo>
                  <a:lnTo>
                    <a:pt x="13" y="72"/>
                  </a:lnTo>
                  <a:lnTo>
                    <a:pt x="7" y="68"/>
                  </a:lnTo>
                  <a:lnTo>
                    <a:pt x="7" y="68"/>
                  </a:lnTo>
                  <a:lnTo>
                    <a:pt x="4" y="64"/>
                  </a:lnTo>
                  <a:lnTo>
                    <a:pt x="2" y="59"/>
                  </a:lnTo>
                  <a:lnTo>
                    <a:pt x="0" y="48"/>
                  </a:lnTo>
                  <a:lnTo>
                    <a:pt x="0" y="31"/>
                  </a:lnTo>
                  <a:lnTo>
                    <a:pt x="0" y="31"/>
                  </a:lnTo>
                  <a:lnTo>
                    <a:pt x="2" y="21"/>
                  </a:lnTo>
                  <a:lnTo>
                    <a:pt x="4" y="15"/>
                  </a:lnTo>
                  <a:lnTo>
                    <a:pt x="7" y="10"/>
                  </a:lnTo>
                  <a:lnTo>
                    <a:pt x="7" y="10"/>
                  </a:lnTo>
                  <a:lnTo>
                    <a:pt x="13" y="6"/>
                  </a:lnTo>
                  <a:lnTo>
                    <a:pt x="18" y="2"/>
                  </a:lnTo>
                  <a:lnTo>
                    <a:pt x="24"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5" name="Freeform 120">
              <a:extLst>
                <a:ext uri="{FF2B5EF4-FFF2-40B4-BE49-F238E27FC236}">
                  <a16:creationId xmlns="" xmlns:a16="http://schemas.microsoft.com/office/drawing/2014/main" id="{F5E630F0-F3A9-4726-AA7C-AA394FED33D5}"/>
                </a:ext>
              </a:extLst>
            </p:cNvPr>
            <p:cNvSpPr>
              <a:spLocks/>
            </p:cNvSpPr>
            <p:nvPr/>
          </p:nvSpPr>
          <p:spPr bwMode="auto">
            <a:xfrm>
              <a:off x="5983288" y="3995739"/>
              <a:ext cx="144463" cy="174625"/>
            </a:xfrm>
            <a:custGeom>
              <a:avLst/>
              <a:gdLst>
                <a:gd name="T0" fmla="*/ 45 w 91"/>
                <a:gd name="T1" fmla="*/ 0 h 110"/>
                <a:gd name="T2" fmla="*/ 45 w 91"/>
                <a:gd name="T3" fmla="*/ 0 h 110"/>
                <a:gd name="T4" fmla="*/ 36 w 91"/>
                <a:gd name="T5" fmla="*/ 2 h 110"/>
                <a:gd name="T6" fmla="*/ 29 w 91"/>
                <a:gd name="T7" fmla="*/ 4 h 110"/>
                <a:gd name="T8" fmla="*/ 20 w 91"/>
                <a:gd name="T9" fmla="*/ 7 h 110"/>
                <a:gd name="T10" fmla="*/ 14 w 91"/>
                <a:gd name="T11" fmla="*/ 15 h 110"/>
                <a:gd name="T12" fmla="*/ 9 w 91"/>
                <a:gd name="T13" fmla="*/ 20 h 110"/>
                <a:gd name="T14" fmla="*/ 3 w 91"/>
                <a:gd name="T15" fmla="*/ 27 h 110"/>
                <a:gd name="T16" fmla="*/ 1 w 91"/>
                <a:gd name="T17" fmla="*/ 37 h 110"/>
                <a:gd name="T18" fmla="*/ 0 w 91"/>
                <a:gd name="T19" fmla="*/ 46 h 110"/>
                <a:gd name="T20" fmla="*/ 0 w 91"/>
                <a:gd name="T21" fmla="*/ 64 h 110"/>
                <a:gd name="T22" fmla="*/ 0 w 91"/>
                <a:gd name="T23" fmla="*/ 64 h 110"/>
                <a:gd name="T24" fmla="*/ 1 w 91"/>
                <a:gd name="T25" fmla="*/ 73 h 110"/>
                <a:gd name="T26" fmla="*/ 3 w 91"/>
                <a:gd name="T27" fmla="*/ 82 h 110"/>
                <a:gd name="T28" fmla="*/ 9 w 91"/>
                <a:gd name="T29" fmla="*/ 89 h 110"/>
                <a:gd name="T30" fmla="*/ 14 w 91"/>
                <a:gd name="T31" fmla="*/ 97 h 110"/>
                <a:gd name="T32" fmla="*/ 20 w 91"/>
                <a:gd name="T33" fmla="*/ 102 h 110"/>
                <a:gd name="T34" fmla="*/ 29 w 91"/>
                <a:gd name="T35" fmla="*/ 106 h 110"/>
                <a:gd name="T36" fmla="*/ 36 w 91"/>
                <a:gd name="T37" fmla="*/ 110 h 110"/>
                <a:gd name="T38" fmla="*/ 45 w 91"/>
                <a:gd name="T39" fmla="*/ 110 h 110"/>
                <a:gd name="T40" fmla="*/ 45 w 91"/>
                <a:gd name="T41" fmla="*/ 110 h 110"/>
                <a:gd name="T42" fmla="*/ 54 w 91"/>
                <a:gd name="T43" fmla="*/ 110 h 110"/>
                <a:gd name="T44" fmla="*/ 63 w 91"/>
                <a:gd name="T45" fmla="*/ 106 h 110"/>
                <a:gd name="T46" fmla="*/ 71 w 91"/>
                <a:gd name="T47" fmla="*/ 102 h 110"/>
                <a:gd name="T48" fmla="*/ 78 w 91"/>
                <a:gd name="T49" fmla="*/ 97 h 110"/>
                <a:gd name="T50" fmla="*/ 84 w 91"/>
                <a:gd name="T51" fmla="*/ 89 h 110"/>
                <a:gd name="T52" fmla="*/ 87 w 91"/>
                <a:gd name="T53" fmla="*/ 82 h 110"/>
                <a:gd name="T54" fmla="*/ 91 w 91"/>
                <a:gd name="T55" fmla="*/ 73 h 110"/>
                <a:gd name="T56" fmla="*/ 91 w 91"/>
                <a:gd name="T57" fmla="*/ 64 h 110"/>
                <a:gd name="T58" fmla="*/ 91 w 91"/>
                <a:gd name="T59" fmla="*/ 46 h 110"/>
                <a:gd name="T60" fmla="*/ 91 w 91"/>
                <a:gd name="T61" fmla="*/ 46 h 110"/>
                <a:gd name="T62" fmla="*/ 91 w 91"/>
                <a:gd name="T63" fmla="*/ 37 h 110"/>
                <a:gd name="T64" fmla="*/ 87 w 91"/>
                <a:gd name="T65" fmla="*/ 27 h 110"/>
                <a:gd name="T66" fmla="*/ 84 w 91"/>
                <a:gd name="T67" fmla="*/ 20 h 110"/>
                <a:gd name="T68" fmla="*/ 78 w 91"/>
                <a:gd name="T69" fmla="*/ 15 h 110"/>
                <a:gd name="T70" fmla="*/ 71 w 91"/>
                <a:gd name="T71" fmla="*/ 7 h 110"/>
                <a:gd name="T72" fmla="*/ 63 w 91"/>
                <a:gd name="T73" fmla="*/ 4 h 110"/>
                <a:gd name="T74" fmla="*/ 54 w 91"/>
                <a:gd name="T75" fmla="*/ 2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6" name="Freeform 121">
              <a:extLst>
                <a:ext uri="{FF2B5EF4-FFF2-40B4-BE49-F238E27FC236}">
                  <a16:creationId xmlns="" xmlns:a16="http://schemas.microsoft.com/office/drawing/2014/main" id="{3EA3E878-AB50-42D6-9ACE-4B88FFA7250B}"/>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7" name="Freeform 122">
              <a:extLst>
                <a:ext uri="{FF2B5EF4-FFF2-40B4-BE49-F238E27FC236}">
                  <a16:creationId xmlns="" xmlns:a16="http://schemas.microsoft.com/office/drawing/2014/main" id="{E27BFB7E-4890-4499-B0A4-B52181720643}"/>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8" name="Freeform 123">
              <a:extLst>
                <a:ext uri="{FF2B5EF4-FFF2-40B4-BE49-F238E27FC236}">
                  <a16:creationId xmlns="" xmlns:a16="http://schemas.microsoft.com/office/drawing/2014/main" id="{40B2D557-F682-4169-AA7E-DCCF60438767}"/>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9" name="Freeform 124">
              <a:extLst>
                <a:ext uri="{FF2B5EF4-FFF2-40B4-BE49-F238E27FC236}">
                  <a16:creationId xmlns="" xmlns:a16="http://schemas.microsoft.com/office/drawing/2014/main" id="{00174903-5F1E-4E1D-AA2B-FF93B224A3A5}"/>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0" name="Freeform 125">
              <a:extLst>
                <a:ext uri="{FF2B5EF4-FFF2-40B4-BE49-F238E27FC236}">
                  <a16:creationId xmlns="" xmlns:a16="http://schemas.microsoft.com/office/drawing/2014/main" id="{E53CB040-97E8-44E3-BF7F-4C94FA6705DD}"/>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close/>
                </a:path>
              </a:pathLst>
            </a:custGeom>
            <a:solidFill>
              <a:srgbClr val="FEC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1" name="Freeform 126">
              <a:extLst>
                <a:ext uri="{FF2B5EF4-FFF2-40B4-BE49-F238E27FC236}">
                  <a16:creationId xmlns="" xmlns:a16="http://schemas.microsoft.com/office/drawing/2014/main" id="{CE68C718-176E-449C-9598-64E262803900}"/>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2" name="Freeform 127">
              <a:extLst>
                <a:ext uri="{FF2B5EF4-FFF2-40B4-BE49-F238E27FC236}">
                  <a16:creationId xmlns="" xmlns:a16="http://schemas.microsoft.com/office/drawing/2014/main" id="{4341A7F8-DEF1-4F6C-9C41-F7FBF62ED76E}"/>
                </a:ext>
              </a:extLst>
            </p:cNvPr>
            <p:cNvSpPr>
              <a:spLocks/>
            </p:cNvSpPr>
            <p:nvPr/>
          </p:nvSpPr>
          <p:spPr bwMode="auto">
            <a:xfrm>
              <a:off x="6037263" y="4132264"/>
              <a:ext cx="34925" cy="60325"/>
            </a:xfrm>
            <a:custGeom>
              <a:avLst/>
              <a:gdLst>
                <a:gd name="T0" fmla="*/ 22 w 22"/>
                <a:gd name="T1" fmla="*/ 11 h 38"/>
                <a:gd name="T2" fmla="*/ 22 w 22"/>
                <a:gd name="T3" fmla="*/ 11 h 38"/>
                <a:gd name="T4" fmla="*/ 22 w 22"/>
                <a:gd name="T5" fmla="*/ 5 h 38"/>
                <a:gd name="T6" fmla="*/ 20 w 22"/>
                <a:gd name="T7" fmla="*/ 2 h 38"/>
                <a:gd name="T8" fmla="*/ 17 w 22"/>
                <a:gd name="T9" fmla="*/ 0 h 38"/>
                <a:gd name="T10" fmla="*/ 11 w 22"/>
                <a:gd name="T11" fmla="*/ 0 h 38"/>
                <a:gd name="T12" fmla="*/ 11 w 22"/>
                <a:gd name="T13" fmla="*/ 0 h 38"/>
                <a:gd name="T14" fmla="*/ 8 w 22"/>
                <a:gd name="T15" fmla="*/ 0 h 38"/>
                <a:gd name="T16" fmla="*/ 4 w 22"/>
                <a:gd name="T17" fmla="*/ 2 h 38"/>
                <a:gd name="T18" fmla="*/ 2 w 22"/>
                <a:gd name="T19" fmla="*/ 5 h 38"/>
                <a:gd name="T20" fmla="*/ 0 w 22"/>
                <a:gd name="T21" fmla="*/ 11 h 38"/>
                <a:gd name="T22" fmla="*/ 0 w 22"/>
                <a:gd name="T23" fmla="*/ 11 h 38"/>
                <a:gd name="T24" fmla="*/ 2 w 22"/>
                <a:gd name="T25" fmla="*/ 16 h 38"/>
                <a:gd name="T26" fmla="*/ 6 w 22"/>
                <a:gd name="T27" fmla="*/ 20 h 38"/>
                <a:gd name="T28" fmla="*/ 6 w 22"/>
                <a:gd name="T29" fmla="*/ 33 h 38"/>
                <a:gd name="T30" fmla="*/ 6 w 22"/>
                <a:gd name="T31" fmla="*/ 33 h 38"/>
                <a:gd name="T32" fmla="*/ 8 w 22"/>
                <a:gd name="T33" fmla="*/ 36 h 38"/>
                <a:gd name="T34" fmla="*/ 11 w 22"/>
                <a:gd name="T35" fmla="*/ 38 h 38"/>
                <a:gd name="T36" fmla="*/ 11 w 22"/>
                <a:gd name="T37" fmla="*/ 38 h 38"/>
                <a:gd name="T38" fmla="*/ 15 w 22"/>
                <a:gd name="T39" fmla="*/ 36 h 38"/>
                <a:gd name="T40" fmla="*/ 17 w 22"/>
                <a:gd name="T41" fmla="*/ 33 h 38"/>
                <a:gd name="T42" fmla="*/ 17 w 22"/>
                <a:gd name="T43" fmla="*/ 20 h 38"/>
                <a:gd name="T44" fmla="*/ 17 w 22"/>
                <a:gd name="T45" fmla="*/ 20 h 38"/>
                <a:gd name="T46" fmla="*/ 22 w 22"/>
                <a:gd name="T47" fmla="*/ 16 h 38"/>
                <a:gd name="T48" fmla="*/ 22 w 22"/>
                <a:gd name="T49" fmla="*/ 11 h 38"/>
                <a:gd name="T50" fmla="*/ 22 w 22"/>
                <a:gd name="T5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8">
                  <a:moveTo>
                    <a:pt x="22" y="11"/>
                  </a:moveTo>
                  <a:lnTo>
                    <a:pt x="22" y="11"/>
                  </a:lnTo>
                  <a:lnTo>
                    <a:pt x="22" y="5"/>
                  </a:lnTo>
                  <a:lnTo>
                    <a:pt x="20" y="2"/>
                  </a:lnTo>
                  <a:lnTo>
                    <a:pt x="17" y="0"/>
                  </a:lnTo>
                  <a:lnTo>
                    <a:pt x="11" y="0"/>
                  </a:lnTo>
                  <a:lnTo>
                    <a:pt x="11" y="0"/>
                  </a:lnTo>
                  <a:lnTo>
                    <a:pt x="8" y="0"/>
                  </a:lnTo>
                  <a:lnTo>
                    <a:pt x="4" y="2"/>
                  </a:lnTo>
                  <a:lnTo>
                    <a:pt x="2" y="5"/>
                  </a:lnTo>
                  <a:lnTo>
                    <a:pt x="0" y="11"/>
                  </a:lnTo>
                  <a:lnTo>
                    <a:pt x="0" y="11"/>
                  </a:lnTo>
                  <a:lnTo>
                    <a:pt x="2" y="16"/>
                  </a:lnTo>
                  <a:lnTo>
                    <a:pt x="6" y="20"/>
                  </a:lnTo>
                  <a:lnTo>
                    <a:pt x="6" y="33"/>
                  </a:lnTo>
                  <a:lnTo>
                    <a:pt x="6" y="33"/>
                  </a:lnTo>
                  <a:lnTo>
                    <a:pt x="8" y="36"/>
                  </a:lnTo>
                  <a:lnTo>
                    <a:pt x="11" y="38"/>
                  </a:lnTo>
                  <a:lnTo>
                    <a:pt x="11" y="38"/>
                  </a:lnTo>
                  <a:lnTo>
                    <a:pt x="15" y="36"/>
                  </a:lnTo>
                  <a:lnTo>
                    <a:pt x="17" y="33"/>
                  </a:lnTo>
                  <a:lnTo>
                    <a:pt x="17" y="20"/>
                  </a:lnTo>
                  <a:lnTo>
                    <a:pt x="17" y="20"/>
                  </a:lnTo>
                  <a:lnTo>
                    <a:pt x="22" y="16"/>
                  </a:lnTo>
                  <a:lnTo>
                    <a:pt x="22" y="11"/>
                  </a:lnTo>
                  <a:lnTo>
                    <a:pt x="22" y="1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3" name="Freeform 128">
              <a:extLst>
                <a:ext uri="{FF2B5EF4-FFF2-40B4-BE49-F238E27FC236}">
                  <a16:creationId xmlns="" xmlns:a16="http://schemas.microsoft.com/office/drawing/2014/main" id="{0F731975-AEED-4B2B-BB9B-A2CEE6B7E642}"/>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4" name="Freeform 129">
              <a:extLst>
                <a:ext uri="{FF2B5EF4-FFF2-40B4-BE49-F238E27FC236}">
                  <a16:creationId xmlns="" xmlns:a16="http://schemas.microsoft.com/office/drawing/2014/main" id="{B46E8D63-F81F-4920-BDEF-C6F9A7C4E9FF}"/>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5" name="Freeform 130">
              <a:extLst>
                <a:ext uri="{FF2B5EF4-FFF2-40B4-BE49-F238E27FC236}">
                  <a16:creationId xmlns="" xmlns:a16="http://schemas.microsoft.com/office/drawing/2014/main" id="{F8602731-5AEB-4AF5-9307-243E3B2D2A9F}"/>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close/>
                </a:path>
              </a:pathLst>
            </a:custGeom>
            <a:solidFill>
              <a:srgbClr val="DC5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6" name="Freeform 131">
              <a:extLst>
                <a:ext uri="{FF2B5EF4-FFF2-40B4-BE49-F238E27FC236}">
                  <a16:creationId xmlns="" xmlns:a16="http://schemas.microsoft.com/office/drawing/2014/main" id="{B4E667F2-FBF8-418A-9B51-B29EB8292715}"/>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7" name="Freeform 132">
              <a:extLst>
                <a:ext uri="{FF2B5EF4-FFF2-40B4-BE49-F238E27FC236}">
                  <a16:creationId xmlns="" xmlns:a16="http://schemas.microsoft.com/office/drawing/2014/main" id="{31CC732C-7AED-49A0-B4EB-E93F3F6196D0}"/>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8" name="Freeform 133">
              <a:extLst>
                <a:ext uri="{FF2B5EF4-FFF2-40B4-BE49-F238E27FC236}">
                  <a16:creationId xmlns="" xmlns:a16="http://schemas.microsoft.com/office/drawing/2014/main" id="{BC04830F-4B6C-440A-A4D8-AF57DFA203D9}"/>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9" name="Freeform 134">
              <a:extLst>
                <a:ext uri="{FF2B5EF4-FFF2-40B4-BE49-F238E27FC236}">
                  <a16:creationId xmlns="" xmlns:a16="http://schemas.microsoft.com/office/drawing/2014/main" id="{101F705D-1D26-4753-ABF7-3C361217105A}"/>
                </a:ext>
              </a:extLst>
            </p:cNvPr>
            <p:cNvSpPr>
              <a:spLocks noEditPoints="1"/>
            </p:cNvSpPr>
            <p:nvPr/>
          </p:nvSpPr>
          <p:spPr bwMode="auto">
            <a:xfrm>
              <a:off x="4579938" y="2795589"/>
              <a:ext cx="446088" cy="1223963"/>
            </a:xfrm>
            <a:custGeom>
              <a:avLst/>
              <a:gdLst>
                <a:gd name="T0" fmla="*/ 170 w 281"/>
                <a:gd name="T1" fmla="*/ 175 h 771"/>
                <a:gd name="T2" fmla="*/ 139 w 281"/>
                <a:gd name="T3" fmla="*/ 163 h 771"/>
                <a:gd name="T4" fmla="*/ 131 w 281"/>
                <a:gd name="T5" fmla="*/ 321 h 771"/>
                <a:gd name="T6" fmla="*/ 120 w 281"/>
                <a:gd name="T7" fmla="*/ 440 h 771"/>
                <a:gd name="T8" fmla="*/ 97 w 281"/>
                <a:gd name="T9" fmla="*/ 555 h 771"/>
                <a:gd name="T10" fmla="*/ 80 w 281"/>
                <a:gd name="T11" fmla="*/ 610 h 771"/>
                <a:gd name="T12" fmla="*/ 55 w 281"/>
                <a:gd name="T13" fmla="*/ 668 h 771"/>
                <a:gd name="T14" fmla="*/ 14 w 281"/>
                <a:gd name="T15" fmla="*/ 747 h 771"/>
                <a:gd name="T16" fmla="*/ 0 w 281"/>
                <a:gd name="T17" fmla="*/ 771 h 771"/>
                <a:gd name="T18" fmla="*/ 33 w 281"/>
                <a:gd name="T19" fmla="*/ 751 h 771"/>
                <a:gd name="T20" fmla="*/ 64 w 281"/>
                <a:gd name="T21" fmla="*/ 721 h 771"/>
                <a:gd name="T22" fmla="*/ 93 w 281"/>
                <a:gd name="T23" fmla="*/ 685 h 771"/>
                <a:gd name="T24" fmla="*/ 119 w 281"/>
                <a:gd name="T25" fmla="*/ 637 h 771"/>
                <a:gd name="T26" fmla="*/ 135 w 281"/>
                <a:gd name="T27" fmla="*/ 595 h 771"/>
                <a:gd name="T28" fmla="*/ 175 w 281"/>
                <a:gd name="T29" fmla="*/ 462 h 771"/>
                <a:gd name="T30" fmla="*/ 173 w 281"/>
                <a:gd name="T31" fmla="*/ 436 h 771"/>
                <a:gd name="T32" fmla="*/ 175 w 281"/>
                <a:gd name="T33" fmla="*/ 389 h 771"/>
                <a:gd name="T34" fmla="*/ 179 w 281"/>
                <a:gd name="T35" fmla="*/ 367 h 771"/>
                <a:gd name="T36" fmla="*/ 188 w 281"/>
                <a:gd name="T37" fmla="*/ 342 h 771"/>
                <a:gd name="T38" fmla="*/ 190 w 281"/>
                <a:gd name="T39" fmla="*/ 340 h 771"/>
                <a:gd name="T40" fmla="*/ 190 w 281"/>
                <a:gd name="T41" fmla="*/ 338 h 771"/>
                <a:gd name="T42" fmla="*/ 190 w 281"/>
                <a:gd name="T43" fmla="*/ 338 h 771"/>
                <a:gd name="T44" fmla="*/ 217 w 281"/>
                <a:gd name="T45" fmla="*/ 261 h 771"/>
                <a:gd name="T46" fmla="*/ 219 w 281"/>
                <a:gd name="T47" fmla="*/ 248 h 771"/>
                <a:gd name="T48" fmla="*/ 219 w 281"/>
                <a:gd name="T49" fmla="*/ 237 h 771"/>
                <a:gd name="T50" fmla="*/ 217 w 281"/>
                <a:gd name="T51" fmla="*/ 212 h 771"/>
                <a:gd name="T52" fmla="*/ 206 w 281"/>
                <a:gd name="T53" fmla="*/ 177 h 771"/>
                <a:gd name="T54" fmla="*/ 192 w 281"/>
                <a:gd name="T55" fmla="*/ 144 h 771"/>
                <a:gd name="T56" fmla="*/ 230 w 281"/>
                <a:gd name="T57" fmla="*/ 0 h 771"/>
                <a:gd name="T58" fmla="*/ 224 w 281"/>
                <a:gd name="T59" fmla="*/ 0 h 771"/>
                <a:gd name="T60" fmla="*/ 223 w 281"/>
                <a:gd name="T61" fmla="*/ 2 h 771"/>
                <a:gd name="T62" fmla="*/ 215 w 281"/>
                <a:gd name="T63" fmla="*/ 0 h 771"/>
                <a:gd name="T64" fmla="*/ 212 w 281"/>
                <a:gd name="T65" fmla="*/ 0 h 771"/>
                <a:gd name="T66" fmla="*/ 210 w 281"/>
                <a:gd name="T67" fmla="*/ 2 h 771"/>
                <a:gd name="T68" fmla="*/ 190 w 281"/>
                <a:gd name="T69" fmla="*/ 7 h 771"/>
                <a:gd name="T70" fmla="*/ 173 w 281"/>
                <a:gd name="T71" fmla="*/ 18 h 771"/>
                <a:gd name="T72" fmla="*/ 159 w 281"/>
                <a:gd name="T73" fmla="*/ 37 h 771"/>
                <a:gd name="T74" fmla="*/ 153 w 281"/>
                <a:gd name="T75" fmla="*/ 49 h 771"/>
                <a:gd name="T76" fmla="*/ 144 w 281"/>
                <a:gd name="T77" fmla="*/ 91 h 771"/>
                <a:gd name="T78" fmla="*/ 170 w 281"/>
                <a:gd name="T79" fmla="*/ 40 h 771"/>
                <a:gd name="T80" fmla="*/ 175 w 281"/>
                <a:gd name="T81" fmla="*/ 31 h 771"/>
                <a:gd name="T82" fmla="*/ 197 w 281"/>
                <a:gd name="T83" fmla="*/ 17 h 771"/>
                <a:gd name="T84" fmla="*/ 232 w 281"/>
                <a:gd name="T85" fmla="*/ 6 h 771"/>
                <a:gd name="T86" fmla="*/ 281 w 281"/>
                <a:gd name="T87" fmla="*/ 40 h 771"/>
                <a:gd name="T88" fmla="*/ 279 w 281"/>
                <a:gd name="T89" fmla="*/ 31 h 771"/>
                <a:gd name="T90" fmla="*/ 279 w 281"/>
                <a:gd name="T91" fmla="*/ 31 h 771"/>
                <a:gd name="T92" fmla="*/ 270 w 281"/>
                <a:gd name="T93" fmla="*/ 22 h 771"/>
                <a:gd name="T94" fmla="*/ 246 w 281"/>
                <a:gd name="T95" fmla="*/ 4 h 771"/>
                <a:gd name="T96" fmla="*/ 230 w 281"/>
                <a:gd name="T9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1" h="771">
                  <a:moveTo>
                    <a:pt x="192" y="144"/>
                  </a:moveTo>
                  <a:lnTo>
                    <a:pt x="170" y="175"/>
                  </a:lnTo>
                  <a:lnTo>
                    <a:pt x="139" y="163"/>
                  </a:lnTo>
                  <a:lnTo>
                    <a:pt x="139" y="163"/>
                  </a:lnTo>
                  <a:lnTo>
                    <a:pt x="135" y="265"/>
                  </a:lnTo>
                  <a:lnTo>
                    <a:pt x="131" y="321"/>
                  </a:lnTo>
                  <a:lnTo>
                    <a:pt x="126" y="380"/>
                  </a:lnTo>
                  <a:lnTo>
                    <a:pt x="120" y="440"/>
                  </a:lnTo>
                  <a:lnTo>
                    <a:pt x="109" y="499"/>
                  </a:lnTo>
                  <a:lnTo>
                    <a:pt x="97" y="555"/>
                  </a:lnTo>
                  <a:lnTo>
                    <a:pt x="89" y="583"/>
                  </a:lnTo>
                  <a:lnTo>
                    <a:pt x="80" y="610"/>
                  </a:lnTo>
                  <a:lnTo>
                    <a:pt x="80" y="610"/>
                  </a:lnTo>
                  <a:lnTo>
                    <a:pt x="55" y="668"/>
                  </a:lnTo>
                  <a:lnTo>
                    <a:pt x="29" y="721"/>
                  </a:lnTo>
                  <a:lnTo>
                    <a:pt x="14" y="747"/>
                  </a:lnTo>
                  <a:lnTo>
                    <a:pt x="0" y="771"/>
                  </a:lnTo>
                  <a:lnTo>
                    <a:pt x="0" y="771"/>
                  </a:lnTo>
                  <a:lnTo>
                    <a:pt x="16" y="761"/>
                  </a:lnTo>
                  <a:lnTo>
                    <a:pt x="33" y="751"/>
                  </a:lnTo>
                  <a:lnTo>
                    <a:pt x="49" y="736"/>
                  </a:lnTo>
                  <a:lnTo>
                    <a:pt x="64" y="721"/>
                  </a:lnTo>
                  <a:lnTo>
                    <a:pt x="80" y="703"/>
                  </a:lnTo>
                  <a:lnTo>
                    <a:pt x="93" y="685"/>
                  </a:lnTo>
                  <a:lnTo>
                    <a:pt x="106" y="661"/>
                  </a:lnTo>
                  <a:lnTo>
                    <a:pt x="119" y="637"/>
                  </a:lnTo>
                  <a:lnTo>
                    <a:pt x="119" y="637"/>
                  </a:lnTo>
                  <a:lnTo>
                    <a:pt x="135" y="595"/>
                  </a:lnTo>
                  <a:lnTo>
                    <a:pt x="150" y="552"/>
                  </a:lnTo>
                  <a:lnTo>
                    <a:pt x="175" y="462"/>
                  </a:lnTo>
                  <a:lnTo>
                    <a:pt x="175" y="462"/>
                  </a:lnTo>
                  <a:lnTo>
                    <a:pt x="173" y="436"/>
                  </a:lnTo>
                  <a:lnTo>
                    <a:pt x="173" y="411"/>
                  </a:lnTo>
                  <a:lnTo>
                    <a:pt x="175" y="389"/>
                  </a:lnTo>
                  <a:lnTo>
                    <a:pt x="179" y="367"/>
                  </a:lnTo>
                  <a:lnTo>
                    <a:pt x="179" y="367"/>
                  </a:lnTo>
                  <a:lnTo>
                    <a:pt x="188" y="342"/>
                  </a:lnTo>
                  <a:lnTo>
                    <a:pt x="188" y="342"/>
                  </a:lnTo>
                  <a:lnTo>
                    <a:pt x="188" y="342"/>
                  </a:lnTo>
                  <a:lnTo>
                    <a:pt x="190" y="340"/>
                  </a:lnTo>
                  <a:lnTo>
                    <a:pt x="190" y="340"/>
                  </a:lnTo>
                  <a:lnTo>
                    <a:pt x="190" y="338"/>
                  </a:lnTo>
                  <a:lnTo>
                    <a:pt x="190" y="338"/>
                  </a:lnTo>
                  <a:lnTo>
                    <a:pt x="190" y="338"/>
                  </a:lnTo>
                  <a:lnTo>
                    <a:pt x="188" y="338"/>
                  </a:lnTo>
                  <a:lnTo>
                    <a:pt x="217" y="261"/>
                  </a:lnTo>
                  <a:lnTo>
                    <a:pt x="217" y="261"/>
                  </a:lnTo>
                  <a:lnTo>
                    <a:pt x="219" y="248"/>
                  </a:lnTo>
                  <a:lnTo>
                    <a:pt x="219" y="237"/>
                  </a:lnTo>
                  <a:lnTo>
                    <a:pt x="219" y="237"/>
                  </a:lnTo>
                  <a:lnTo>
                    <a:pt x="219" y="225"/>
                  </a:lnTo>
                  <a:lnTo>
                    <a:pt x="217" y="212"/>
                  </a:lnTo>
                  <a:lnTo>
                    <a:pt x="212" y="192"/>
                  </a:lnTo>
                  <a:lnTo>
                    <a:pt x="206" y="177"/>
                  </a:lnTo>
                  <a:lnTo>
                    <a:pt x="204" y="172"/>
                  </a:lnTo>
                  <a:lnTo>
                    <a:pt x="192" y="144"/>
                  </a:lnTo>
                  <a:close/>
                  <a:moveTo>
                    <a:pt x="230" y="0"/>
                  </a:moveTo>
                  <a:lnTo>
                    <a:pt x="230" y="0"/>
                  </a:lnTo>
                  <a:lnTo>
                    <a:pt x="224" y="0"/>
                  </a:lnTo>
                  <a:lnTo>
                    <a:pt x="224" y="0"/>
                  </a:lnTo>
                  <a:lnTo>
                    <a:pt x="223" y="2"/>
                  </a:lnTo>
                  <a:lnTo>
                    <a:pt x="223" y="2"/>
                  </a:lnTo>
                  <a:lnTo>
                    <a:pt x="215" y="0"/>
                  </a:lnTo>
                  <a:lnTo>
                    <a:pt x="215" y="0"/>
                  </a:lnTo>
                  <a:lnTo>
                    <a:pt x="212" y="0"/>
                  </a:lnTo>
                  <a:lnTo>
                    <a:pt x="212" y="0"/>
                  </a:lnTo>
                  <a:lnTo>
                    <a:pt x="210" y="2"/>
                  </a:lnTo>
                  <a:lnTo>
                    <a:pt x="210" y="2"/>
                  </a:lnTo>
                  <a:lnTo>
                    <a:pt x="197" y="4"/>
                  </a:lnTo>
                  <a:lnTo>
                    <a:pt x="190" y="7"/>
                  </a:lnTo>
                  <a:lnTo>
                    <a:pt x="182" y="11"/>
                  </a:lnTo>
                  <a:lnTo>
                    <a:pt x="173" y="18"/>
                  </a:lnTo>
                  <a:lnTo>
                    <a:pt x="166" y="26"/>
                  </a:lnTo>
                  <a:lnTo>
                    <a:pt x="159" y="37"/>
                  </a:lnTo>
                  <a:lnTo>
                    <a:pt x="153" y="49"/>
                  </a:lnTo>
                  <a:lnTo>
                    <a:pt x="153" y="49"/>
                  </a:lnTo>
                  <a:lnTo>
                    <a:pt x="148" y="66"/>
                  </a:lnTo>
                  <a:lnTo>
                    <a:pt x="144" y="91"/>
                  </a:lnTo>
                  <a:lnTo>
                    <a:pt x="144" y="91"/>
                  </a:lnTo>
                  <a:lnTo>
                    <a:pt x="170" y="40"/>
                  </a:lnTo>
                  <a:lnTo>
                    <a:pt x="170" y="40"/>
                  </a:lnTo>
                  <a:lnTo>
                    <a:pt x="175" y="31"/>
                  </a:lnTo>
                  <a:lnTo>
                    <a:pt x="186" y="24"/>
                  </a:lnTo>
                  <a:lnTo>
                    <a:pt x="197" y="17"/>
                  </a:lnTo>
                  <a:lnTo>
                    <a:pt x="210" y="11"/>
                  </a:lnTo>
                  <a:lnTo>
                    <a:pt x="232" y="6"/>
                  </a:lnTo>
                  <a:lnTo>
                    <a:pt x="241" y="2"/>
                  </a:lnTo>
                  <a:lnTo>
                    <a:pt x="281" y="40"/>
                  </a:lnTo>
                  <a:lnTo>
                    <a:pt x="281" y="40"/>
                  </a:lnTo>
                  <a:lnTo>
                    <a:pt x="279" y="31"/>
                  </a:lnTo>
                  <a:lnTo>
                    <a:pt x="279" y="31"/>
                  </a:lnTo>
                  <a:lnTo>
                    <a:pt x="279" y="31"/>
                  </a:lnTo>
                  <a:lnTo>
                    <a:pt x="270" y="22"/>
                  </a:lnTo>
                  <a:lnTo>
                    <a:pt x="270" y="22"/>
                  </a:lnTo>
                  <a:lnTo>
                    <a:pt x="257" y="11"/>
                  </a:lnTo>
                  <a:lnTo>
                    <a:pt x="246" y="4"/>
                  </a:lnTo>
                  <a:lnTo>
                    <a:pt x="237" y="0"/>
                  </a:lnTo>
                  <a:lnTo>
                    <a:pt x="230" y="0"/>
                  </a:lnTo>
                  <a:close/>
                </a:path>
              </a:pathLst>
            </a:custGeom>
            <a:solidFill>
              <a:srgbClr val="9B0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0" name="Freeform 135">
              <a:extLst>
                <a:ext uri="{FF2B5EF4-FFF2-40B4-BE49-F238E27FC236}">
                  <a16:creationId xmlns="" xmlns:a16="http://schemas.microsoft.com/office/drawing/2014/main" id="{6169F866-7292-4F8D-BCA1-ECF3E4851BA0}"/>
                </a:ext>
              </a:extLst>
            </p:cNvPr>
            <p:cNvSpPr>
              <a:spLocks/>
            </p:cNvSpPr>
            <p:nvPr/>
          </p:nvSpPr>
          <p:spPr bwMode="auto">
            <a:xfrm>
              <a:off x="4579938" y="3024189"/>
              <a:ext cx="347663" cy="995363"/>
            </a:xfrm>
            <a:custGeom>
              <a:avLst/>
              <a:gdLst>
                <a:gd name="T0" fmla="*/ 192 w 219"/>
                <a:gd name="T1" fmla="*/ 0 h 627"/>
                <a:gd name="T2" fmla="*/ 170 w 219"/>
                <a:gd name="T3" fmla="*/ 31 h 627"/>
                <a:gd name="T4" fmla="*/ 139 w 219"/>
                <a:gd name="T5" fmla="*/ 19 h 627"/>
                <a:gd name="T6" fmla="*/ 139 w 219"/>
                <a:gd name="T7" fmla="*/ 19 h 627"/>
                <a:gd name="T8" fmla="*/ 135 w 219"/>
                <a:gd name="T9" fmla="*/ 121 h 627"/>
                <a:gd name="T10" fmla="*/ 131 w 219"/>
                <a:gd name="T11" fmla="*/ 177 h 627"/>
                <a:gd name="T12" fmla="*/ 126 w 219"/>
                <a:gd name="T13" fmla="*/ 236 h 627"/>
                <a:gd name="T14" fmla="*/ 120 w 219"/>
                <a:gd name="T15" fmla="*/ 296 h 627"/>
                <a:gd name="T16" fmla="*/ 109 w 219"/>
                <a:gd name="T17" fmla="*/ 355 h 627"/>
                <a:gd name="T18" fmla="*/ 97 w 219"/>
                <a:gd name="T19" fmla="*/ 411 h 627"/>
                <a:gd name="T20" fmla="*/ 89 w 219"/>
                <a:gd name="T21" fmla="*/ 439 h 627"/>
                <a:gd name="T22" fmla="*/ 80 w 219"/>
                <a:gd name="T23" fmla="*/ 466 h 627"/>
                <a:gd name="T24" fmla="*/ 80 w 219"/>
                <a:gd name="T25" fmla="*/ 466 h 627"/>
                <a:gd name="T26" fmla="*/ 55 w 219"/>
                <a:gd name="T27" fmla="*/ 524 h 627"/>
                <a:gd name="T28" fmla="*/ 29 w 219"/>
                <a:gd name="T29" fmla="*/ 577 h 627"/>
                <a:gd name="T30" fmla="*/ 14 w 219"/>
                <a:gd name="T31" fmla="*/ 603 h 627"/>
                <a:gd name="T32" fmla="*/ 0 w 219"/>
                <a:gd name="T33" fmla="*/ 627 h 627"/>
                <a:gd name="T34" fmla="*/ 0 w 219"/>
                <a:gd name="T35" fmla="*/ 627 h 627"/>
                <a:gd name="T36" fmla="*/ 16 w 219"/>
                <a:gd name="T37" fmla="*/ 617 h 627"/>
                <a:gd name="T38" fmla="*/ 33 w 219"/>
                <a:gd name="T39" fmla="*/ 607 h 627"/>
                <a:gd name="T40" fmla="*/ 49 w 219"/>
                <a:gd name="T41" fmla="*/ 592 h 627"/>
                <a:gd name="T42" fmla="*/ 64 w 219"/>
                <a:gd name="T43" fmla="*/ 577 h 627"/>
                <a:gd name="T44" fmla="*/ 80 w 219"/>
                <a:gd name="T45" fmla="*/ 559 h 627"/>
                <a:gd name="T46" fmla="*/ 93 w 219"/>
                <a:gd name="T47" fmla="*/ 541 h 627"/>
                <a:gd name="T48" fmla="*/ 106 w 219"/>
                <a:gd name="T49" fmla="*/ 517 h 627"/>
                <a:gd name="T50" fmla="*/ 119 w 219"/>
                <a:gd name="T51" fmla="*/ 493 h 627"/>
                <a:gd name="T52" fmla="*/ 119 w 219"/>
                <a:gd name="T53" fmla="*/ 493 h 627"/>
                <a:gd name="T54" fmla="*/ 135 w 219"/>
                <a:gd name="T55" fmla="*/ 451 h 627"/>
                <a:gd name="T56" fmla="*/ 150 w 219"/>
                <a:gd name="T57" fmla="*/ 408 h 627"/>
                <a:gd name="T58" fmla="*/ 175 w 219"/>
                <a:gd name="T59" fmla="*/ 318 h 627"/>
                <a:gd name="T60" fmla="*/ 175 w 219"/>
                <a:gd name="T61" fmla="*/ 318 h 627"/>
                <a:gd name="T62" fmla="*/ 173 w 219"/>
                <a:gd name="T63" fmla="*/ 292 h 627"/>
                <a:gd name="T64" fmla="*/ 173 w 219"/>
                <a:gd name="T65" fmla="*/ 267 h 627"/>
                <a:gd name="T66" fmla="*/ 175 w 219"/>
                <a:gd name="T67" fmla="*/ 245 h 627"/>
                <a:gd name="T68" fmla="*/ 179 w 219"/>
                <a:gd name="T69" fmla="*/ 223 h 627"/>
                <a:gd name="T70" fmla="*/ 179 w 219"/>
                <a:gd name="T71" fmla="*/ 223 h 627"/>
                <a:gd name="T72" fmla="*/ 188 w 219"/>
                <a:gd name="T73" fmla="*/ 198 h 627"/>
                <a:gd name="T74" fmla="*/ 188 w 219"/>
                <a:gd name="T75" fmla="*/ 198 h 627"/>
                <a:gd name="T76" fmla="*/ 188 w 219"/>
                <a:gd name="T77" fmla="*/ 198 h 627"/>
                <a:gd name="T78" fmla="*/ 190 w 219"/>
                <a:gd name="T79" fmla="*/ 196 h 627"/>
                <a:gd name="T80" fmla="*/ 190 w 219"/>
                <a:gd name="T81" fmla="*/ 196 h 627"/>
                <a:gd name="T82" fmla="*/ 190 w 219"/>
                <a:gd name="T83" fmla="*/ 194 h 627"/>
                <a:gd name="T84" fmla="*/ 190 w 219"/>
                <a:gd name="T85" fmla="*/ 194 h 627"/>
                <a:gd name="T86" fmla="*/ 190 w 219"/>
                <a:gd name="T87" fmla="*/ 194 h 627"/>
                <a:gd name="T88" fmla="*/ 188 w 219"/>
                <a:gd name="T89" fmla="*/ 194 h 627"/>
                <a:gd name="T90" fmla="*/ 217 w 219"/>
                <a:gd name="T91" fmla="*/ 117 h 627"/>
                <a:gd name="T92" fmla="*/ 217 w 219"/>
                <a:gd name="T93" fmla="*/ 117 h 627"/>
                <a:gd name="T94" fmla="*/ 219 w 219"/>
                <a:gd name="T95" fmla="*/ 104 h 627"/>
                <a:gd name="T96" fmla="*/ 219 w 219"/>
                <a:gd name="T97" fmla="*/ 93 h 627"/>
                <a:gd name="T98" fmla="*/ 219 w 219"/>
                <a:gd name="T99" fmla="*/ 93 h 627"/>
                <a:gd name="T100" fmla="*/ 219 w 219"/>
                <a:gd name="T101" fmla="*/ 81 h 627"/>
                <a:gd name="T102" fmla="*/ 217 w 219"/>
                <a:gd name="T103" fmla="*/ 68 h 627"/>
                <a:gd name="T104" fmla="*/ 212 w 219"/>
                <a:gd name="T105" fmla="*/ 48 h 627"/>
                <a:gd name="T106" fmla="*/ 206 w 219"/>
                <a:gd name="T107" fmla="*/ 33 h 627"/>
                <a:gd name="T108" fmla="*/ 204 w 219"/>
                <a:gd name="T109" fmla="*/ 28 h 627"/>
                <a:gd name="T110" fmla="*/ 192 w 219"/>
                <a:gd name="T11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9" h="627">
                  <a:moveTo>
                    <a:pt x="192" y="0"/>
                  </a:moveTo>
                  <a:lnTo>
                    <a:pt x="170" y="31"/>
                  </a:lnTo>
                  <a:lnTo>
                    <a:pt x="139" y="19"/>
                  </a:lnTo>
                  <a:lnTo>
                    <a:pt x="139" y="19"/>
                  </a:lnTo>
                  <a:lnTo>
                    <a:pt x="135" y="121"/>
                  </a:lnTo>
                  <a:lnTo>
                    <a:pt x="131" y="177"/>
                  </a:lnTo>
                  <a:lnTo>
                    <a:pt x="126" y="236"/>
                  </a:lnTo>
                  <a:lnTo>
                    <a:pt x="120" y="296"/>
                  </a:lnTo>
                  <a:lnTo>
                    <a:pt x="109" y="355"/>
                  </a:lnTo>
                  <a:lnTo>
                    <a:pt x="97" y="411"/>
                  </a:lnTo>
                  <a:lnTo>
                    <a:pt x="89" y="439"/>
                  </a:lnTo>
                  <a:lnTo>
                    <a:pt x="80" y="466"/>
                  </a:lnTo>
                  <a:lnTo>
                    <a:pt x="80" y="466"/>
                  </a:lnTo>
                  <a:lnTo>
                    <a:pt x="55" y="524"/>
                  </a:lnTo>
                  <a:lnTo>
                    <a:pt x="29" y="577"/>
                  </a:lnTo>
                  <a:lnTo>
                    <a:pt x="14" y="603"/>
                  </a:lnTo>
                  <a:lnTo>
                    <a:pt x="0" y="627"/>
                  </a:lnTo>
                  <a:lnTo>
                    <a:pt x="0" y="627"/>
                  </a:lnTo>
                  <a:lnTo>
                    <a:pt x="16" y="617"/>
                  </a:lnTo>
                  <a:lnTo>
                    <a:pt x="33" y="607"/>
                  </a:lnTo>
                  <a:lnTo>
                    <a:pt x="49" y="592"/>
                  </a:lnTo>
                  <a:lnTo>
                    <a:pt x="64" y="577"/>
                  </a:lnTo>
                  <a:lnTo>
                    <a:pt x="80" y="559"/>
                  </a:lnTo>
                  <a:lnTo>
                    <a:pt x="93" y="541"/>
                  </a:lnTo>
                  <a:lnTo>
                    <a:pt x="106" y="517"/>
                  </a:lnTo>
                  <a:lnTo>
                    <a:pt x="119" y="493"/>
                  </a:lnTo>
                  <a:lnTo>
                    <a:pt x="119" y="493"/>
                  </a:lnTo>
                  <a:lnTo>
                    <a:pt x="135" y="451"/>
                  </a:lnTo>
                  <a:lnTo>
                    <a:pt x="150" y="408"/>
                  </a:lnTo>
                  <a:lnTo>
                    <a:pt x="175" y="318"/>
                  </a:lnTo>
                  <a:lnTo>
                    <a:pt x="175" y="318"/>
                  </a:lnTo>
                  <a:lnTo>
                    <a:pt x="173" y="292"/>
                  </a:lnTo>
                  <a:lnTo>
                    <a:pt x="173" y="267"/>
                  </a:lnTo>
                  <a:lnTo>
                    <a:pt x="175" y="245"/>
                  </a:lnTo>
                  <a:lnTo>
                    <a:pt x="179" y="223"/>
                  </a:lnTo>
                  <a:lnTo>
                    <a:pt x="179" y="223"/>
                  </a:lnTo>
                  <a:lnTo>
                    <a:pt x="188" y="198"/>
                  </a:lnTo>
                  <a:lnTo>
                    <a:pt x="188" y="198"/>
                  </a:lnTo>
                  <a:lnTo>
                    <a:pt x="188" y="198"/>
                  </a:lnTo>
                  <a:lnTo>
                    <a:pt x="190" y="196"/>
                  </a:lnTo>
                  <a:lnTo>
                    <a:pt x="190" y="196"/>
                  </a:lnTo>
                  <a:lnTo>
                    <a:pt x="190" y="194"/>
                  </a:lnTo>
                  <a:lnTo>
                    <a:pt x="190" y="194"/>
                  </a:lnTo>
                  <a:lnTo>
                    <a:pt x="190" y="194"/>
                  </a:lnTo>
                  <a:lnTo>
                    <a:pt x="188" y="194"/>
                  </a:lnTo>
                  <a:lnTo>
                    <a:pt x="217" y="117"/>
                  </a:lnTo>
                  <a:lnTo>
                    <a:pt x="217" y="117"/>
                  </a:lnTo>
                  <a:lnTo>
                    <a:pt x="219" y="104"/>
                  </a:lnTo>
                  <a:lnTo>
                    <a:pt x="219" y="93"/>
                  </a:lnTo>
                  <a:lnTo>
                    <a:pt x="219" y="93"/>
                  </a:lnTo>
                  <a:lnTo>
                    <a:pt x="219" y="81"/>
                  </a:lnTo>
                  <a:lnTo>
                    <a:pt x="217" y="68"/>
                  </a:lnTo>
                  <a:lnTo>
                    <a:pt x="212" y="48"/>
                  </a:lnTo>
                  <a:lnTo>
                    <a:pt x="206" y="33"/>
                  </a:lnTo>
                  <a:lnTo>
                    <a:pt x="204" y="2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1" name="Freeform 136">
              <a:extLst>
                <a:ext uri="{FF2B5EF4-FFF2-40B4-BE49-F238E27FC236}">
                  <a16:creationId xmlns="" xmlns:a16="http://schemas.microsoft.com/office/drawing/2014/main" id="{C2129D03-4F7F-498E-BEAA-59185E53203B}"/>
                </a:ext>
              </a:extLst>
            </p:cNvPr>
            <p:cNvSpPr>
              <a:spLocks/>
            </p:cNvSpPr>
            <p:nvPr/>
          </p:nvSpPr>
          <p:spPr bwMode="auto">
            <a:xfrm>
              <a:off x="4808538" y="2795589"/>
              <a:ext cx="217488" cy="144463"/>
            </a:xfrm>
            <a:custGeom>
              <a:avLst/>
              <a:gdLst>
                <a:gd name="T0" fmla="*/ 86 w 137"/>
                <a:gd name="T1" fmla="*/ 0 h 91"/>
                <a:gd name="T2" fmla="*/ 86 w 137"/>
                <a:gd name="T3" fmla="*/ 0 h 91"/>
                <a:gd name="T4" fmla="*/ 80 w 137"/>
                <a:gd name="T5" fmla="*/ 0 h 91"/>
                <a:gd name="T6" fmla="*/ 80 w 137"/>
                <a:gd name="T7" fmla="*/ 0 h 91"/>
                <a:gd name="T8" fmla="*/ 79 w 137"/>
                <a:gd name="T9" fmla="*/ 2 h 91"/>
                <a:gd name="T10" fmla="*/ 79 w 137"/>
                <a:gd name="T11" fmla="*/ 2 h 91"/>
                <a:gd name="T12" fmla="*/ 71 w 137"/>
                <a:gd name="T13" fmla="*/ 0 h 91"/>
                <a:gd name="T14" fmla="*/ 71 w 137"/>
                <a:gd name="T15" fmla="*/ 0 h 91"/>
                <a:gd name="T16" fmla="*/ 68 w 137"/>
                <a:gd name="T17" fmla="*/ 0 h 91"/>
                <a:gd name="T18" fmla="*/ 68 w 137"/>
                <a:gd name="T19" fmla="*/ 0 h 91"/>
                <a:gd name="T20" fmla="*/ 66 w 137"/>
                <a:gd name="T21" fmla="*/ 2 h 91"/>
                <a:gd name="T22" fmla="*/ 66 w 137"/>
                <a:gd name="T23" fmla="*/ 2 h 91"/>
                <a:gd name="T24" fmla="*/ 53 w 137"/>
                <a:gd name="T25" fmla="*/ 4 h 91"/>
                <a:gd name="T26" fmla="*/ 46 w 137"/>
                <a:gd name="T27" fmla="*/ 7 h 91"/>
                <a:gd name="T28" fmla="*/ 38 w 137"/>
                <a:gd name="T29" fmla="*/ 11 h 91"/>
                <a:gd name="T30" fmla="*/ 29 w 137"/>
                <a:gd name="T31" fmla="*/ 18 h 91"/>
                <a:gd name="T32" fmla="*/ 22 w 137"/>
                <a:gd name="T33" fmla="*/ 26 h 91"/>
                <a:gd name="T34" fmla="*/ 15 w 137"/>
                <a:gd name="T35" fmla="*/ 37 h 91"/>
                <a:gd name="T36" fmla="*/ 9 w 137"/>
                <a:gd name="T37" fmla="*/ 49 h 91"/>
                <a:gd name="T38" fmla="*/ 9 w 137"/>
                <a:gd name="T39" fmla="*/ 49 h 91"/>
                <a:gd name="T40" fmla="*/ 4 w 137"/>
                <a:gd name="T41" fmla="*/ 66 h 91"/>
                <a:gd name="T42" fmla="*/ 0 w 137"/>
                <a:gd name="T43" fmla="*/ 91 h 91"/>
                <a:gd name="T44" fmla="*/ 0 w 137"/>
                <a:gd name="T45" fmla="*/ 91 h 91"/>
                <a:gd name="T46" fmla="*/ 26 w 137"/>
                <a:gd name="T47" fmla="*/ 40 h 91"/>
                <a:gd name="T48" fmla="*/ 26 w 137"/>
                <a:gd name="T49" fmla="*/ 40 h 91"/>
                <a:gd name="T50" fmla="*/ 31 w 137"/>
                <a:gd name="T51" fmla="*/ 31 h 91"/>
                <a:gd name="T52" fmla="*/ 42 w 137"/>
                <a:gd name="T53" fmla="*/ 24 h 91"/>
                <a:gd name="T54" fmla="*/ 53 w 137"/>
                <a:gd name="T55" fmla="*/ 17 h 91"/>
                <a:gd name="T56" fmla="*/ 66 w 137"/>
                <a:gd name="T57" fmla="*/ 11 h 91"/>
                <a:gd name="T58" fmla="*/ 88 w 137"/>
                <a:gd name="T59" fmla="*/ 6 h 91"/>
                <a:gd name="T60" fmla="*/ 97 w 137"/>
                <a:gd name="T61" fmla="*/ 2 h 91"/>
                <a:gd name="T62" fmla="*/ 137 w 137"/>
                <a:gd name="T63" fmla="*/ 40 h 91"/>
                <a:gd name="T64" fmla="*/ 137 w 137"/>
                <a:gd name="T65" fmla="*/ 40 h 91"/>
                <a:gd name="T66" fmla="*/ 135 w 137"/>
                <a:gd name="T67" fmla="*/ 31 h 91"/>
                <a:gd name="T68" fmla="*/ 135 w 137"/>
                <a:gd name="T69" fmla="*/ 31 h 91"/>
                <a:gd name="T70" fmla="*/ 135 w 137"/>
                <a:gd name="T71" fmla="*/ 31 h 91"/>
                <a:gd name="T72" fmla="*/ 126 w 137"/>
                <a:gd name="T73" fmla="*/ 22 h 91"/>
                <a:gd name="T74" fmla="*/ 126 w 137"/>
                <a:gd name="T75" fmla="*/ 22 h 91"/>
                <a:gd name="T76" fmla="*/ 113 w 137"/>
                <a:gd name="T77" fmla="*/ 11 h 91"/>
                <a:gd name="T78" fmla="*/ 102 w 137"/>
                <a:gd name="T79" fmla="*/ 4 h 91"/>
                <a:gd name="T80" fmla="*/ 93 w 137"/>
                <a:gd name="T81" fmla="*/ 0 h 91"/>
                <a:gd name="T82" fmla="*/ 86 w 137"/>
                <a:gd name="T8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91">
                  <a:moveTo>
                    <a:pt x="86" y="0"/>
                  </a:moveTo>
                  <a:lnTo>
                    <a:pt x="86" y="0"/>
                  </a:lnTo>
                  <a:lnTo>
                    <a:pt x="80" y="0"/>
                  </a:lnTo>
                  <a:lnTo>
                    <a:pt x="80" y="0"/>
                  </a:lnTo>
                  <a:lnTo>
                    <a:pt x="79" y="2"/>
                  </a:lnTo>
                  <a:lnTo>
                    <a:pt x="79" y="2"/>
                  </a:lnTo>
                  <a:lnTo>
                    <a:pt x="71" y="0"/>
                  </a:lnTo>
                  <a:lnTo>
                    <a:pt x="71" y="0"/>
                  </a:lnTo>
                  <a:lnTo>
                    <a:pt x="68" y="0"/>
                  </a:lnTo>
                  <a:lnTo>
                    <a:pt x="68" y="0"/>
                  </a:lnTo>
                  <a:lnTo>
                    <a:pt x="66" y="2"/>
                  </a:lnTo>
                  <a:lnTo>
                    <a:pt x="66" y="2"/>
                  </a:lnTo>
                  <a:lnTo>
                    <a:pt x="53" y="4"/>
                  </a:lnTo>
                  <a:lnTo>
                    <a:pt x="46" y="7"/>
                  </a:lnTo>
                  <a:lnTo>
                    <a:pt x="38" y="11"/>
                  </a:lnTo>
                  <a:lnTo>
                    <a:pt x="29" y="18"/>
                  </a:lnTo>
                  <a:lnTo>
                    <a:pt x="22" y="26"/>
                  </a:lnTo>
                  <a:lnTo>
                    <a:pt x="15" y="37"/>
                  </a:lnTo>
                  <a:lnTo>
                    <a:pt x="9" y="49"/>
                  </a:lnTo>
                  <a:lnTo>
                    <a:pt x="9" y="49"/>
                  </a:lnTo>
                  <a:lnTo>
                    <a:pt x="4" y="66"/>
                  </a:lnTo>
                  <a:lnTo>
                    <a:pt x="0" y="91"/>
                  </a:lnTo>
                  <a:lnTo>
                    <a:pt x="0" y="91"/>
                  </a:lnTo>
                  <a:lnTo>
                    <a:pt x="26" y="40"/>
                  </a:lnTo>
                  <a:lnTo>
                    <a:pt x="26" y="40"/>
                  </a:lnTo>
                  <a:lnTo>
                    <a:pt x="31" y="31"/>
                  </a:lnTo>
                  <a:lnTo>
                    <a:pt x="42" y="24"/>
                  </a:lnTo>
                  <a:lnTo>
                    <a:pt x="53" y="17"/>
                  </a:lnTo>
                  <a:lnTo>
                    <a:pt x="66" y="11"/>
                  </a:lnTo>
                  <a:lnTo>
                    <a:pt x="88" y="6"/>
                  </a:lnTo>
                  <a:lnTo>
                    <a:pt x="97" y="2"/>
                  </a:lnTo>
                  <a:lnTo>
                    <a:pt x="137" y="40"/>
                  </a:lnTo>
                  <a:lnTo>
                    <a:pt x="137" y="40"/>
                  </a:lnTo>
                  <a:lnTo>
                    <a:pt x="135" y="31"/>
                  </a:lnTo>
                  <a:lnTo>
                    <a:pt x="135" y="31"/>
                  </a:lnTo>
                  <a:lnTo>
                    <a:pt x="135" y="31"/>
                  </a:lnTo>
                  <a:lnTo>
                    <a:pt x="126" y="22"/>
                  </a:lnTo>
                  <a:lnTo>
                    <a:pt x="126" y="22"/>
                  </a:lnTo>
                  <a:lnTo>
                    <a:pt x="113" y="11"/>
                  </a:lnTo>
                  <a:lnTo>
                    <a:pt x="102" y="4"/>
                  </a:lnTo>
                  <a:lnTo>
                    <a:pt x="93" y="0"/>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2" name="Freeform 137">
              <a:extLst>
                <a:ext uri="{FF2B5EF4-FFF2-40B4-BE49-F238E27FC236}">
                  <a16:creationId xmlns="" xmlns:a16="http://schemas.microsoft.com/office/drawing/2014/main" id="{A18FBA3F-B982-4D2F-8EB7-D7FB8B66227C}"/>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3" name="Freeform 138">
              <a:extLst>
                <a:ext uri="{FF2B5EF4-FFF2-40B4-BE49-F238E27FC236}">
                  <a16:creationId xmlns="" xmlns:a16="http://schemas.microsoft.com/office/drawing/2014/main" id="{11794506-9F01-476C-BF52-6B19EE439AD3}"/>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4" name="Freeform 139">
              <a:extLst>
                <a:ext uri="{FF2B5EF4-FFF2-40B4-BE49-F238E27FC236}">
                  <a16:creationId xmlns="" xmlns:a16="http://schemas.microsoft.com/office/drawing/2014/main" id="{912EE040-1434-4C30-9BCD-B4811C0976CB}"/>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5" name="Freeform 140">
              <a:extLst>
                <a:ext uri="{FF2B5EF4-FFF2-40B4-BE49-F238E27FC236}">
                  <a16:creationId xmlns="" xmlns:a16="http://schemas.microsoft.com/office/drawing/2014/main" id="{7AE6A5E0-2639-4A4C-B7A7-023954E59290}"/>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6" name="Freeform 141">
              <a:extLst>
                <a:ext uri="{FF2B5EF4-FFF2-40B4-BE49-F238E27FC236}">
                  <a16:creationId xmlns="" xmlns:a16="http://schemas.microsoft.com/office/drawing/2014/main" id="{E8EF43FF-BD02-4E7C-B890-2C0D4E5D544B}"/>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7" name="Freeform 142">
              <a:extLst>
                <a:ext uri="{FF2B5EF4-FFF2-40B4-BE49-F238E27FC236}">
                  <a16:creationId xmlns="" xmlns:a16="http://schemas.microsoft.com/office/drawing/2014/main" id="{68CB8A2C-080C-4804-A70E-3214D3FA0788}"/>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8" name="Freeform 143">
              <a:extLst>
                <a:ext uri="{FF2B5EF4-FFF2-40B4-BE49-F238E27FC236}">
                  <a16:creationId xmlns="" xmlns:a16="http://schemas.microsoft.com/office/drawing/2014/main" id="{886CD837-818A-4C72-9669-52019C484B42}"/>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9" name="Freeform 144">
              <a:extLst>
                <a:ext uri="{FF2B5EF4-FFF2-40B4-BE49-F238E27FC236}">
                  <a16:creationId xmlns="" xmlns:a16="http://schemas.microsoft.com/office/drawing/2014/main" id="{97DFB33D-E255-49A0-8467-73B35B84FF3C}"/>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0" name="Freeform 145">
              <a:extLst>
                <a:ext uri="{FF2B5EF4-FFF2-40B4-BE49-F238E27FC236}">
                  <a16:creationId xmlns="" xmlns:a16="http://schemas.microsoft.com/office/drawing/2014/main" id="{148212B4-1409-4264-9285-AC25C1129F4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1" name="Freeform 146">
              <a:extLst>
                <a:ext uri="{FF2B5EF4-FFF2-40B4-BE49-F238E27FC236}">
                  <a16:creationId xmlns="" xmlns:a16="http://schemas.microsoft.com/office/drawing/2014/main" id="{9A568AF0-160C-48DC-8817-DB65203B826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2" name="Freeform 147">
              <a:extLst>
                <a:ext uri="{FF2B5EF4-FFF2-40B4-BE49-F238E27FC236}">
                  <a16:creationId xmlns="" xmlns:a16="http://schemas.microsoft.com/office/drawing/2014/main" id="{22B368C6-1A44-4CAC-800C-A981A08A22BC}"/>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close/>
                </a:path>
              </a:pathLst>
            </a:custGeom>
            <a:solidFill>
              <a:srgbClr val="AC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3" name="Freeform 148">
              <a:extLst>
                <a:ext uri="{FF2B5EF4-FFF2-40B4-BE49-F238E27FC236}">
                  <a16:creationId xmlns="" xmlns:a16="http://schemas.microsoft.com/office/drawing/2014/main" id="{C3AC1480-2580-49D7-B8E4-615F8FD1DBEF}"/>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4" name="Freeform 149">
              <a:extLst>
                <a:ext uri="{FF2B5EF4-FFF2-40B4-BE49-F238E27FC236}">
                  <a16:creationId xmlns="" xmlns:a16="http://schemas.microsoft.com/office/drawing/2014/main" id="{636A24C5-F6E2-48F3-86AD-AB86E2F43ADB}"/>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5" name="Freeform 150">
              <a:extLst>
                <a:ext uri="{FF2B5EF4-FFF2-40B4-BE49-F238E27FC236}">
                  <a16:creationId xmlns="" xmlns:a16="http://schemas.microsoft.com/office/drawing/2014/main" id="{60CCF643-5F50-4034-9B9D-07CA2CD321DC}"/>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6" name="Freeform 151">
              <a:extLst>
                <a:ext uri="{FF2B5EF4-FFF2-40B4-BE49-F238E27FC236}">
                  <a16:creationId xmlns="" xmlns:a16="http://schemas.microsoft.com/office/drawing/2014/main" id="{4FB9B74A-0279-4138-A6CE-F8657D55B440}"/>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7" name="Freeform 152">
              <a:extLst>
                <a:ext uri="{FF2B5EF4-FFF2-40B4-BE49-F238E27FC236}">
                  <a16:creationId xmlns="" xmlns:a16="http://schemas.microsoft.com/office/drawing/2014/main" id="{CE8BF2D4-434A-48EA-9E00-9502EAF4B387}"/>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8" name="Freeform 153">
              <a:extLst>
                <a:ext uri="{FF2B5EF4-FFF2-40B4-BE49-F238E27FC236}">
                  <a16:creationId xmlns="" xmlns:a16="http://schemas.microsoft.com/office/drawing/2014/main" id="{E6700C2A-5C3D-416D-8FBC-B4D73395B43D}"/>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9" name="Freeform 154">
              <a:extLst>
                <a:ext uri="{FF2B5EF4-FFF2-40B4-BE49-F238E27FC236}">
                  <a16:creationId xmlns="" xmlns:a16="http://schemas.microsoft.com/office/drawing/2014/main" id="{2CD6E979-2A6D-46DD-8D3F-CB3151823741}"/>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0" name="Freeform 155">
              <a:extLst>
                <a:ext uri="{FF2B5EF4-FFF2-40B4-BE49-F238E27FC236}">
                  <a16:creationId xmlns="" xmlns:a16="http://schemas.microsoft.com/office/drawing/2014/main" id="{7986CE2B-5964-4942-A921-14152F5FBE29}"/>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close/>
                </a:path>
              </a:pathLst>
            </a:custGeom>
            <a:solidFill>
              <a:srgbClr val="740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1" name="Freeform 156">
              <a:extLst>
                <a:ext uri="{FF2B5EF4-FFF2-40B4-BE49-F238E27FC236}">
                  <a16:creationId xmlns="" xmlns:a16="http://schemas.microsoft.com/office/drawing/2014/main" id="{13C7A06A-810E-4205-9898-13EE48B4AAB6}"/>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2" name="Freeform 157">
              <a:extLst>
                <a:ext uri="{FF2B5EF4-FFF2-40B4-BE49-F238E27FC236}">
                  <a16:creationId xmlns="" xmlns:a16="http://schemas.microsoft.com/office/drawing/2014/main" id="{950D9572-8031-46BD-ADAF-F10F465580FB}"/>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3" name="Freeform 158">
              <a:extLst>
                <a:ext uri="{FF2B5EF4-FFF2-40B4-BE49-F238E27FC236}">
                  <a16:creationId xmlns="" xmlns:a16="http://schemas.microsoft.com/office/drawing/2014/main" id="{1218EE44-CDD6-425D-BDB4-5E577C953187}"/>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4" name="Freeform 159">
              <a:extLst>
                <a:ext uri="{FF2B5EF4-FFF2-40B4-BE49-F238E27FC236}">
                  <a16:creationId xmlns="" xmlns:a16="http://schemas.microsoft.com/office/drawing/2014/main" id="{3E80D22E-0ACC-4166-9A3D-58D0E7C238B2}"/>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5" name="Freeform 160">
              <a:extLst>
                <a:ext uri="{FF2B5EF4-FFF2-40B4-BE49-F238E27FC236}">
                  <a16:creationId xmlns="" xmlns:a16="http://schemas.microsoft.com/office/drawing/2014/main" id="{01F235B2-A65D-4B74-97C2-B57009AFE044}"/>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6" name="Freeform 161">
              <a:extLst>
                <a:ext uri="{FF2B5EF4-FFF2-40B4-BE49-F238E27FC236}">
                  <a16:creationId xmlns="" xmlns:a16="http://schemas.microsoft.com/office/drawing/2014/main" id="{37ACE1CF-1423-4A99-B00B-983E32E106D8}"/>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7" name="Freeform 162">
              <a:extLst>
                <a:ext uri="{FF2B5EF4-FFF2-40B4-BE49-F238E27FC236}">
                  <a16:creationId xmlns="" xmlns:a16="http://schemas.microsoft.com/office/drawing/2014/main" id="{F6507335-265D-4F9B-967F-3398B45C441B}"/>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8" name="Freeform 163">
              <a:extLst>
                <a:ext uri="{FF2B5EF4-FFF2-40B4-BE49-F238E27FC236}">
                  <a16:creationId xmlns="" xmlns:a16="http://schemas.microsoft.com/office/drawing/2014/main" id="{83B1327E-15EA-4677-A45D-CF32F794866F}"/>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9" name="Freeform 164">
              <a:extLst>
                <a:ext uri="{FF2B5EF4-FFF2-40B4-BE49-F238E27FC236}">
                  <a16:creationId xmlns="" xmlns:a16="http://schemas.microsoft.com/office/drawing/2014/main" id="{2F92C20E-EA60-479C-86A0-4C22A1F7619A}"/>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0" name="Freeform 165">
              <a:extLst>
                <a:ext uri="{FF2B5EF4-FFF2-40B4-BE49-F238E27FC236}">
                  <a16:creationId xmlns="" xmlns:a16="http://schemas.microsoft.com/office/drawing/2014/main" id="{0CB56ABC-F040-46F0-AC8E-6F46B2B19C85}"/>
                </a:ext>
              </a:extLst>
            </p:cNvPr>
            <p:cNvSpPr>
              <a:spLocks/>
            </p:cNvSpPr>
            <p:nvPr/>
          </p:nvSpPr>
          <p:spPr bwMode="auto">
            <a:xfrm>
              <a:off x="4962526" y="2795589"/>
              <a:ext cx="155575" cy="150813"/>
            </a:xfrm>
            <a:custGeom>
              <a:avLst/>
              <a:gdLst>
                <a:gd name="T0" fmla="*/ 98 w 98"/>
                <a:gd name="T1" fmla="*/ 95 h 95"/>
                <a:gd name="T2" fmla="*/ 98 w 98"/>
                <a:gd name="T3" fmla="*/ 95 h 95"/>
                <a:gd name="T4" fmla="*/ 53 w 98"/>
                <a:gd name="T5" fmla="*/ 27 h 95"/>
                <a:gd name="T6" fmla="*/ 53 w 98"/>
                <a:gd name="T7" fmla="*/ 27 h 95"/>
                <a:gd name="T8" fmla="*/ 44 w 98"/>
                <a:gd name="T9" fmla="*/ 20 h 95"/>
                <a:gd name="T10" fmla="*/ 29 w 98"/>
                <a:gd name="T11" fmla="*/ 11 h 95"/>
                <a:gd name="T12" fmla="*/ 9 w 98"/>
                <a:gd name="T13" fmla="*/ 0 h 95"/>
                <a:gd name="T14" fmla="*/ 0 w 98"/>
                <a:gd name="T15" fmla="*/ 2 h 95"/>
                <a:gd name="T16" fmla="*/ 25 w 98"/>
                <a:gd name="T17" fmla="*/ 57 h 95"/>
                <a:gd name="T18" fmla="*/ 40 w 98"/>
                <a:gd name="T19" fmla="*/ 42 h 95"/>
                <a:gd name="T20" fmla="*/ 98 w 9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95">
                  <a:moveTo>
                    <a:pt x="98" y="95"/>
                  </a:moveTo>
                  <a:lnTo>
                    <a:pt x="98" y="95"/>
                  </a:lnTo>
                  <a:lnTo>
                    <a:pt x="53" y="27"/>
                  </a:lnTo>
                  <a:lnTo>
                    <a:pt x="53" y="27"/>
                  </a:lnTo>
                  <a:lnTo>
                    <a:pt x="44" y="20"/>
                  </a:lnTo>
                  <a:lnTo>
                    <a:pt x="29" y="11"/>
                  </a:lnTo>
                  <a:lnTo>
                    <a:pt x="9" y="0"/>
                  </a:lnTo>
                  <a:lnTo>
                    <a:pt x="0" y="2"/>
                  </a:lnTo>
                  <a:lnTo>
                    <a:pt x="25" y="57"/>
                  </a:lnTo>
                  <a:lnTo>
                    <a:pt x="40" y="42"/>
                  </a:lnTo>
                  <a:lnTo>
                    <a:pt x="98" y="95"/>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1" name="Freeform 166">
              <a:extLst>
                <a:ext uri="{FF2B5EF4-FFF2-40B4-BE49-F238E27FC236}">
                  <a16:creationId xmlns="" xmlns:a16="http://schemas.microsoft.com/office/drawing/2014/main" id="{EEA5E70A-55B7-47A4-8AC6-8890F5F14008}"/>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2" name="Freeform 167">
              <a:extLst>
                <a:ext uri="{FF2B5EF4-FFF2-40B4-BE49-F238E27FC236}">
                  <a16:creationId xmlns="" xmlns:a16="http://schemas.microsoft.com/office/drawing/2014/main" id="{99A34E4D-37BD-4E1A-AD82-8D3267540D19}"/>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3" name="Freeform 168">
              <a:extLst>
                <a:ext uri="{FF2B5EF4-FFF2-40B4-BE49-F238E27FC236}">
                  <a16:creationId xmlns="" xmlns:a16="http://schemas.microsoft.com/office/drawing/2014/main" id="{83C66B4F-34AE-4FBF-AB3D-FE0F4C383266}"/>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4" name="Freeform 169">
              <a:extLst>
                <a:ext uri="{FF2B5EF4-FFF2-40B4-BE49-F238E27FC236}">
                  <a16:creationId xmlns="" xmlns:a16="http://schemas.microsoft.com/office/drawing/2014/main" id="{D1CC110D-350B-4F19-A44D-C677920F479D}"/>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5" name="Freeform 170">
              <a:extLst>
                <a:ext uri="{FF2B5EF4-FFF2-40B4-BE49-F238E27FC236}">
                  <a16:creationId xmlns="" xmlns:a16="http://schemas.microsoft.com/office/drawing/2014/main" id="{D39610CB-6A4F-46AF-B8FF-E5695A41FD8A}"/>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6" name="Freeform 171">
              <a:extLst>
                <a:ext uri="{FF2B5EF4-FFF2-40B4-BE49-F238E27FC236}">
                  <a16:creationId xmlns="" xmlns:a16="http://schemas.microsoft.com/office/drawing/2014/main" id="{EE85FEB4-AC74-42E7-BA49-212087D940D7}"/>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7" name="Freeform 172">
              <a:extLst>
                <a:ext uri="{FF2B5EF4-FFF2-40B4-BE49-F238E27FC236}">
                  <a16:creationId xmlns="" xmlns:a16="http://schemas.microsoft.com/office/drawing/2014/main" id="{C142F175-605B-48B3-A0DD-0096B98B9C26}"/>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8" name="Freeform 173">
              <a:extLst>
                <a:ext uri="{FF2B5EF4-FFF2-40B4-BE49-F238E27FC236}">
                  <a16:creationId xmlns="" xmlns:a16="http://schemas.microsoft.com/office/drawing/2014/main" id="{6C890F29-CE49-4D44-AEE2-D57E4AA47440}"/>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9" name="Freeform 174">
              <a:extLst>
                <a:ext uri="{FF2B5EF4-FFF2-40B4-BE49-F238E27FC236}">
                  <a16:creationId xmlns="" xmlns:a16="http://schemas.microsoft.com/office/drawing/2014/main" id="{F0D77B00-0C42-4DFE-8679-24EA19EC8881}"/>
                </a:ext>
              </a:extLst>
            </p:cNvPr>
            <p:cNvSpPr>
              <a:spLocks noEditPoints="1"/>
            </p:cNvSpPr>
            <p:nvPr/>
          </p:nvSpPr>
          <p:spPr bwMode="auto">
            <a:xfrm>
              <a:off x="5081588" y="3922714"/>
              <a:ext cx="3175" cy="6350"/>
            </a:xfrm>
            <a:custGeom>
              <a:avLst/>
              <a:gdLst>
                <a:gd name="T0" fmla="*/ 2 w 2"/>
                <a:gd name="T1" fmla="*/ 2 h 4"/>
                <a:gd name="T2" fmla="*/ 2 w 2"/>
                <a:gd name="T3" fmla="*/ 2 h 4"/>
                <a:gd name="T4" fmla="*/ 0 w 2"/>
                <a:gd name="T5" fmla="*/ 4 h 4"/>
                <a:gd name="T6" fmla="*/ 0 w 2"/>
                <a:gd name="T7" fmla="*/ 4 h 4"/>
                <a:gd name="T8" fmla="*/ 2 w 2"/>
                <a:gd name="T9" fmla="*/ 2 h 4"/>
                <a:gd name="T10" fmla="*/ 2 w 2"/>
                <a:gd name="T11" fmla="*/ 0 h 4"/>
                <a:gd name="T12" fmla="*/ 2 w 2"/>
                <a:gd name="T13" fmla="*/ 0 h 4"/>
                <a:gd name="T14" fmla="*/ 2 w 2"/>
                <a:gd name="T15" fmla="*/ 0 h 4"/>
                <a:gd name="T16" fmla="*/ 2 w 2"/>
                <a:gd name="T17" fmla="*/ 0 h 4"/>
                <a:gd name="T18" fmla="*/ 2 w 2"/>
                <a:gd name="T19" fmla="*/ 0 h 4"/>
                <a:gd name="T20" fmla="*/ 2 w 2"/>
                <a:gd name="T21" fmla="*/ 2 h 4"/>
                <a:gd name="T22" fmla="*/ 2 w 2"/>
                <a:gd name="T23" fmla="*/ 2 h 4"/>
                <a:gd name="T24" fmla="*/ 2 w 2"/>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2"/>
                  </a:moveTo>
                  <a:lnTo>
                    <a:pt x="2" y="2"/>
                  </a:lnTo>
                  <a:lnTo>
                    <a:pt x="0" y="4"/>
                  </a:lnTo>
                  <a:lnTo>
                    <a:pt x="0" y="4"/>
                  </a:lnTo>
                  <a:lnTo>
                    <a:pt x="2" y="2"/>
                  </a:lnTo>
                  <a:close/>
                  <a:moveTo>
                    <a:pt x="2" y="0"/>
                  </a:moveTo>
                  <a:lnTo>
                    <a:pt x="2" y="0"/>
                  </a:lnTo>
                  <a:lnTo>
                    <a:pt x="2" y="0"/>
                  </a:lnTo>
                  <a:lnTo>
                    <a:pt x="2" y="0"/>
                  </a:lnTo>
                  <a:lnTo>
                    <a:pt x="2" y="0"/>
                  </a:lnTo>
                  <a:lnTo>
                    <a:pt x="2" y="2"/>
                  </a:lnTo>
                  <a:lnTo>
                    <a:pt x="2" y="2"/>
                  </a:lnTo>
                  <a:lnTo>
                    <a:pt x="2" y="0"/>
                  </a:lnTo>
                  <a:close/>
                </a:path>
              </a:pathLst>
            </a:custGeom>
            <a:solidFill>
              <a:srgbClr val="A00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0" name="Freeform 175">
              <a:extLst>
                <a:ext uri="{FF2B5EF4-FFF2-40B4-BE49-F238E27FC236}">
                  <a16:creationId xmlns="" xmlns:a16="http://schemas.microsoft.com/office/drawing/2014/main" id="{91194E0E-9A27-49AC-A94D-EF4E508B373F}"/>
                </a:ext>
              </a:extLst>
            </p:cNvPr>
            <p:cNvSpPr>
              <a:spLocks/>
            </p:cNvSpPr>
            <p:nvPr/>
          </p:nvSpPr>
          <p:spPr bwMode="auto">
            <a:xfrm>
              <a:off x="5081588" y="3925889"/>
              <a:ext cx="3175" cy="3175"/>
            </a:xfrm>
            <a:custGeom>
              <a:avLst/>
              <a:gdLst>
                <a:gd name="T0" fmla="*/ 2 w 2"/>
                <a:gd name="T1" fmla="*/ 0 h 2"/>
                <a:gd name="T2" fmla="*/ 2 w 2"/>
                <a:gd name="T3" fmla="*/ 0 h 2"/>
                <a:gd name="T4" fmla="*/ 0 w 2"/>
                <a:gd name="T5" fmla="*/ 2 h 2"/>
                <a:gd name="T6" fmla="*/ 0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1" name="Freeform 176">
              <a:extLst>
                <a:ext uri="{FF2B5EF4-FFF2-40B4-BE49-F238E27FC236}">
                  <a16:creationId xmlns="" xmlns:a16="http://schemas.microsoft.com/office/drawing/2014/main" id="{34389D4F-9D07-45D1-96A7-AA3CF5D9CF27}"/>
                </a:ext>
              </a:extLst>
            </p:cNvPr>
            <p:cNvSpPr>
              <a:spLocks/>
            </p:cNvSpPr>
            <p:nvPr/>
          </p:nvSpPr>
          <p:spPr bwMode="auto">
            <a:xfrm>
              <a:off x="5084763" y="3922714"/>
              <a:ext cx="0" cy="3175"/>
            </a:xfrm>
            <a:custGeom>
              <a:avLst/>
              <a:gdLst>
                <a:gd name="T0" fmla="*/ 0 h 2"/>
                <a:gd name="T1" fmla="*/ 0 h 2"/>
                <a:gd name="T2" fmla="*/ 0 h 2"/>
                <a:gd name="T3" fmla="*/ 0 h 2"/>
                <a:gd name="T4" fmla="*/ 0 h 2"/>
                <a:gd name="T5" fmla="*/ 2 h 2"/>
                <a:gd name="T6" fmla="*/ 2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0"/>
                  </a:lnTo>
                  <a:lnTo>
                    <a:pt x="0" y="0"/>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2" name="Freeform 177">
              <a:extLst>
                <a:ext uri="{FF2B5EF4-FFF2-40B4-BE49-F238E27FC236}">
                  <a16:creationId xmlns="" xmlns:a16="http://schemas.microsoft.com/office/drawing/2014/main" id="{95C7DCC2-0587-44FC-B2AF-37C4DF373355}"/>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3" name="Freeform 178">
              <a:extLst>
                <a:ext uri="{FF2B5EF4-FFF2-40B4-BE49-F238E27FC236}">
                  <a16:creationId xmlns="" xmlns:a16="http://schemas.microsoft.com/office/drawing/2014/main" id="{9E951D84-AE14-4E0A-BB5E-DA0FF39FA219}"/>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4" name="Freeform 179">
              <a:extLst>
                <a:ext uri="{FF2B5EF4-FFF2-40B4-BE49-F238E27FC236}">
                  <a16:creationId xmlns="" xmlns:a16="http://schemas.microsoft.com/office/drawing/2014/main" id="{E026D15B-7C22-43DC-87C5-8EAE327B478A}"/>
                </a:ext>
              </a:extLst>
            </p:cNvPr>
            <p:cNvSpPr>
              <a:spLocks noEditPoints="1"/>
            </p:cNvSpPr>
            <p:nvPr/>
          </p:nvSpPr>
          <p:spPr bwMode="auto">
            <a:xfrm>
              <a:off x="5005388" y="3922714"/>
              <a:ext cx="79375" cy="279400"/>
            </a:xfrm>
            <a:custGeom>
              <a:avLst/>
              <a:gdLst>
                <a:gd name="T0" fmla="*/ 0 w 50"/>
                <a:gd name="T1" fmla="*/ 176 h 176"/>
                <a:gd name="T2" fmla="*/ 0 w 50"/>
                <a:gd name="T3" fmla="*/ 176 h 176"/>
                <a:gd name="T4" fmla="*/ 0 w 50"/>
                <a:gd name="T5" fmla="*/ 176 h 176"/>
                <a:gd name="T6" fmla="*/ 0 w 50"/>
                <a:gd name="T7" fmla="*/ 176 h 176"/>
                <a:gd name="T8" fmla="*/ 0 w 50"/>
                <a:gd name="T9" fmla="*/ 176 h 176"/>
                <a:gd name="T10" fmla="*/ 0 w 50"/>
                <a:gd name="T11" fmla="*/ 176 h 176"/>
                <a:gd name="T12" fmla="*/ 0 w 50"/>
                <a:gd name="T13" fmla="*/ 176 h 176"/>
                <a:gd name="T14" fmla="*/ 0 w 50"/>
                <a:gd name="T15" fmla="*/ 176 h 176"/>
                <a:gd name="T16" fmla="*/ 50 w 50"/>
                <a:gd name="T17" fmla="*/ 0 h 176"/>
                <a:gd name="T18" fmla="*/ 50 w 50"/>
                <a:gd name="T19" fmla="*/ 0 h 176"/>
                <a:gd name="T20" fmla="*/ 50 w 50"/>
                <a:gd name="T21" fmla="*/ 2 h 176"/>
                <a:gd name="T22" fmla="*/ 50 w 50"/>
                <a:gd name="T23" fmla="*/ 2 h 176"/>
                <a:gd name="T24" fmla="*/ 44 w 50"/>
                <a:gd name="T25" fmla="*/ 17 h 176"/>
                <a:gd name="T26" fmla="*/ 37 w 50"/>
                <a:gd name="T27" fmla="*/ 41 h 176"/>
                <a:gd name="T28" fmla="*/ 20 w 50"/>
                <a:gd name="T29" fmla="*/ 99 h 176"/>
                <a:gd name="T30" fmla="*/ 0 w 50"/>
                <a:gd name="T31" fmla="*/ 176 h 176"/>
                <a:gd name="T32" fmla="*/ 0 w 50"/>
                <a:gd name="T33" fmla="*/ 176 h 176"/>
                <a:gd name="T34" fmla="*/ 0 w 50"/>
                <a:gd name="T35" fmla="*/ 176 h 176"/>
                <a:gd name="T36" fmla="*/ 0 w 50"/>
                <a:gd name="T37" fmla="*/ 176 h 176"/>
                <a:gd name="T38" fmla="*/ 18 w 50"/>
                <a:gd name="T39" fmla="*/ 103 h 176"/>
                <a:gd name="T40" fmla="*/ 35 w 50"/>
                <a:gd name="T41" fmla="*/ 46 h 176"/>
                <a:gd name="T42" fmla="*/ 42 w 50"/>
                <a:gd name="T43" fmla="*/ 22 h 176"/>
                <a:gd name="T44" fmla="*/ 48 w 50"/>
                <a:gd name="T45" fmla="*/ 4 h 176"/>
                <a:gd name="T46" fmla="*/ 48 w 50"/>
                <a:gd name="T47" fmla="*/ 4 h 176"/>
                <a:gd name="T48" fmla="*/ 50 w 50"/>
                <a:gd name="T49" fmla="*/ 2 h 176"/>
                <a:gd name="T50" fmla="*/ 50 w 50"/>
                <a:gd name="T51" fmla="*/ 2 h 176"/>
                <a:gd name="T52" fmla="*/ 50 w 50"/>
                <a:gd name="T53" fmla="*/ 2 h 176"/>
                <a:gd name="T54" fmla="*/ 50 w 50"/>
                <a:gd name="T55" fmla="*/ 2 h 176"/>
                <a:gd name="T56" fmla="*/ 50 w 50"/>
                <a:gd name="T57" fmla="*/ 2 h 176"/>
                <a:gd name="T58" fmla="*/ 50 w 50"/>
                <a:gd name="T59" fmla="*/ 2 h 176"/>
                <a:gd name="T60" fmla="*/ 50 w 50"/>
                <a:gd name="T61" fmla="*/ 0 h 176"/>
                <a:gd name="T62" fmla="*/ 50 w 50"/>
                <a:gd name="T63" fmla="*/ 0 h 176"/>
                <a:gd name="T64" fmla="*/ 50 w 50"/>
                <a:gd name="T65" fmla="*/ 0 h 176"/>
                <a:gd name="T66" fmla="*/ 50 w 50"/>
                <a:gd name="T6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76">
                  <a:moveTo>
                    <a:pt x="0" y="176"/>
                  </a:moveTo>
                  <a:lnTo>
                    <a:pt x="0" y="176"/>
                  </a:lnTo>
                  <a:lnTo>
                    <a:pt x="0" y="176"/>
                  </a:lnTo>
                  <a:lnTo>
                    <a:pt x="0" y="176"/>
                  </a:lnTo>
                  <a:lnTo>
                    <a:pt x="0" y="176"/>
                  </a:lnTo>
                  <a:close/>
                  <a:moveTo>
                    <a:pt x="0" y="176"/>
                  </a:moveTo>
                  <a:lnTo>
                    <a:pt x="0" y="176"/>
                  </a:lnTo>
                  <a:lnTo>
                    <a:pt x="0" y="176"/>
                  </a:lnTo>
                  <a:close/>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5" name="Rectangle 180">
              <a:extLst>
                <a:ext uri="{FF2B5EF4-FFF2-40B4-BE49-F238E27FC236}">
                  <a16:creationId xmlns="" xmlns:a16="http://schemas.microsoft.com/office/drawing/2014/main" id="{A8BCAEFF-60AB-4EB5-9742-086ED8E8BBDD}"/>
                </a:ext>
              </a:extLst>
            </p:cNvPr>
            <p:cNvSpPr>
              <a:spLocks noChangeArrowheads="1"/>
            </p:cNvSpPr>
            <p:nvPr/>
          </p:nvSpPr>
          <p:spPr bwMode="auto">
            <a:xfrm>
              <a:off x="5005388" y="4202114"/>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6" name="Freeform 181">
              <a:extLst>
                <a:ext uri="{FF2B5EF4-FFF2-40B4-BE49-F238E27FC236}">
                  <a16:creationId xmlns="" xmlns:a16="http://schemas.microsoft.com/office/drawing/2014/main" id="{1F5E02F1-5412-4BDF-B141-65175EC17FD1}"/>
                </a:ext>
              </a:extLst>
            </p:cNvPr>
            <p:cNvSpPr>
              <a:spLocks/>
            </p:cNvSpPr>
            <p:nvPr/>
          </p:nvSpPr>
          <p:spPr bwMode="auto">
            <a:xfrm>
              <a:off x="5005388" y="420211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7" name="Freeform 182">
              <a:extLst>
                <a:ext uri="{FF2B5EF4-FFF2-40B4-BE49-F238E27FC236}">
                  <a16:creationId xmlns="" xmlns:a16="http://schemas.microsoft.com/office/drawing/2014/main" id="{BB72F01B-20A6-478B-BC27-F316156210F7}"/>
                </a:ext>
              </a:extLst>
            </p:cNvPr>
            <p:cNvSpPr>
              <a:spLocks/>
            </p:cNvSpPr>
            <p:nvPr/>
          </p:nvSpPr>
          <p:spPr bwMode="auto">
            <a:xfrm>
              <a:off x="5005388" y="3922714"/>
              <a:ext cx="79375" cy="279400"/>
            </a:xfrm>
            <a:custGeom>
              <a:avLst/>
              <a:gdLst>
                <a:gd name="T0" fmla="*/ 50 w 50"/>
                <a:gd name="T1" fmla="*/ 0 h 176"/>
                <a:gd name="T2" fmla="*/ 50 w 50"/>
                <a:gd name="T3" fmla="*/ 0 h 176"/>
                <a:gd name="T4" fmla="*/ 50 w 50"/>
                <a:gd name="T5" fmla="*/ 2 h 176"/>
                <a:gd name="T6" fmla="*/ 50 w 50"/>
                <a:gd name="T7" fmla="*/ 2 h 176"/>
                <a:gd name="T8" fmla="*/ 44 w 50"/>
                <a:gd name="T9" fmla="*/ 17 h 176"/>
                <a:gd name="T10" fmla="*/ 37 w 50"/>
                <a:gd name="T11" fmla="*/ 41 h 176"/>
                <a:gd name="T12" fmla="*/ 20 w 50"/>
                <a:gd name="T13" fmla="*/ 99 h 176"/>
                <a:gd name="T14" fmla="*/ 0 w 50"/>
                <a:gd name="T15" fmla="*/ 176 h 176"/>
                <a:gd name="T16" fmla="*/ 0 w 50"/>
                <a:gd name="T17" fmla="*/ 176 h 176"/>
                <a:gd name="T18" fmla="*/ 0 w 50"/>
                <a:gd name="T19" fmla="*/ 176 h 176"/>
                <a:gd name="T20" fmla="*/ 0 w 50"/>
                <a:gd name="T21" fmla="*/ 176 h 176"/>
                <a:gd name="T22" fmla="*/ 18 w 50"/>
                <a:gd name="T23" fmla="*/ 103 h 176"/>
                <a:gd name="T24" fmla="*/ 35 w 50"/>
                <a:gd name="T25" fmla="*/ 46 h 176"/>
                <a:gd name="T26" fmla="*/ 42 w 50"/>
                <a:gd name="T27" fmla="*/ 22 h 176"/>
                <a:gd name="T28" fmla="*/ 48 w 50"/>
                <a:gd name="T29" fmla="*/ 4 h 176"/>
                <a:gd name="T30" fmla="*/ 48 w 50"/>
                <a:gd name="T31" fmla="*/ 4 h 176"/>
                <a:gd name="T32" fmla="*/ 50 w 50"/>
                <a:gd name="T33" fmla="*/ 2 h 176"/>
                <a:gd name="T34" fmla="*/ 50 w 50"/>
                <a:gd name="T35" fmla="*/ 2 h 176"/>
                <a:gd name="T36" fmla="*/ 50 w 50"/>
                <a:gd name="T37" fmla="*/ 2 h 176"/>
                <a:gd name="T38" fmla="*/ 50 w 50"/>
                <a:gd name="T39" fmla="*/ 2 h 176"/>
                <a:gd name="T40" fmla="*/ 50 w 50"/>
                <a:gd name="T41" fmla="*/ 2 h 176"/>
                <a:gd name="T42" fmla="*/ 50 w 50"/>
                <a:gd name="T43" fmla="*/ 2 h 176"/>
                <a:gd name="T44" fmla="*/ 50 w 50"/>
                <a:gd name="T45" fmla="*/ 0 h 176"/>
                <a:gd name="T46" fmla="*/ 50 w 50"/>
                <a:gd name="T47" fmla="*/ 0 h 176"/>
                <a:gd name="T48" fmla="*/ 50 w 50"/>
                <a:gd name="T49" fmla="*/ 0 h 176"/>
                <a:gd name="T50" fmla="*/ 50 w 50"/>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76">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8" name="Freeform 183">
              <a:extLst>
                <a:ext uri="{FF2B5EF4-FFF2-40B4-BE49-F238E27FC236}">
                  <a16:creationId xmlns="" xmlns:a16="http://schemas.microsoft.com/office/drawing/2014/main" id="{3D28E0D1-E8EA-4797-97A0-898109736003}"/>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 name="T122" fmla="*/ 47 w 162"/>
                <a:gd name="T123"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lnTo>
                    <a:pt x="47" y="73"/>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9" name="Freeform 184">
              <a:extLst>
                <a:ext uri="{FF2B5EF4-FFF2-40B4-BE49-F238E27FC236}">
                  <a16:creationId xmlns="" xmlns:a16="http://schemas.microsoft.com/office/drawing/2014/main" id="{8E1226A7-69E9-476C-86E4-91EB13CDB427}"/>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0" name="Freeform 185">
              <a:extLst>
                <a:ext uri="{FF2B5EF4-FFF2-40B4-BE49-F238E27FC236}">
                  <a16:creationId xmlns="" xmlns:a16="http://schemas.microsoft.com/office/drawing/2014/main" id="{8116C290-BD8D-469D-8138-64EB328790ED}"/>
                </a:ext>
              </a:extLst>
            </p:cNvPr>
            <p:cNvSpPr>
              <a:spLocks/>
            </p:cNvSpPr>
            <p:nvPr/>
          </p:nvSpPr>
          <p:spPr bwMode="auto">
            <a:xfrm>
              <a:off x="4832351" y="3325814"/>
              <a:ext cx="53975" cy="34925"/>
            </a:xfrm>
            <a:custGeom>
              <a:avLst/>
              <a:gdLst>
                <a:gd name="T0" fmla="*/ 31 w 34"/>
                <a:gd name="T1" fmla="*/ 0 h 22"/>
                <a:gd name="T2" fmla="*/ 0 w 34"/>
                <a:gd name="T3" fmla="*/ 15 h 22"/>
                <a:gd name="T4" fmla="*/ 3 w 34"/>
                <a:gd name="T5" fmla="*/ 22 h 22"/>
                <a:gd name="T6" fmla="*/ 34 w 34"/>
                <a:gd name="T7" fmla="*/ 6 h 22"/>
                <a:gd name="T8" fmla="*/ 31 w 34"/>
                <a:gd name="T9" fmla="*/ 0 h 22"/>
              </a:gdLst>
              <a:ahLst/>
              <a:cxnLst>
                <a:cxn ang="0">
                  <a:pos x="T0" y="T1"/>
                </a:cxn>
                <a:cxn ang="0">
                  <a:pos x="T2" y="T3"/>
                </a:cxn>
                <a:cxn ang="0">
                  <a:pos x="T4" y="T5"/>
                </a:cxn>
                <a:cxn ang="0">
                  <a:pos x="T6" y="T7"/>
                </a:cxn>
                <a:cxn ang="0">
                  <a:pos x="T8" y="T9"/>
                </a:cxn>
              </a:cxnLst>
              <a:rect l="0" t="0" r="r" b="b"/>
              <a:pathLst>
                <a:path w="34" h="22">
                  <a:moveTo>
                    <a:pt x="31" y="0"/>
                  </a:moveTo>
                  <a:lnTo>
                    <a:pt x="0" y="15"/>
                  </a:lnTo>
                  <a:lnTo>
                    <a:pt x="3" y="22"/>
                  </a:lnTo>
                  <a:lnTo>
                    <a:pt x="34" y="6"/>
                  </a:lnTo>
                  <a:lnTo>
                    <a:pt x="31"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1" name="Freeform 186">
              <a:extLst>
                <a:ext uri="{FF2B5EF4-FFF2-40B4-BE49-F238E27FC236}">
                  <a16:creationId xmlns="" xmlns:a16="http://schemas.microsoft.com/office/drawing/2014/main" id="{377B605E-4689-4DF1-8420-68CA50883C26}"/>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2" name="Freeform 187">
              <a:extLst>
                <a:ext uri="{FF2B5EF4-FFF2-40B4-BE49-F238E27FC236}">
                  <a16:creationId xmlns="" xmlns:a16="http://schemas.microsoft.com/office/drawing/2014/main" id="{E1212AF3-DD1E-4758-B309-5589189BCD30}"/>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3" name="Freeform 188">
              <a:extLst>
                <a:ext uri="{FF2B5EF4-FFF2-40B4-BE49-F238E27FC236}">
                  <a16:creationId xmlns="" xmlns:a16="http://schemas.microsoft.com/office/drawing/2014/main" id="{A91877C6-38D4-4AB2-A084-03AF13AB21BF}"/>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4" name="Freeform 189">
              <a:extLst>
                <a:ext uri="{FF2B5EF4-FFF2-40B4-BE49-F238E27FC236}">
                  <a16:creationId xmlns="" xmlns:a16="http://schemas.microsoft.com/office/drawing/2014/main" id="{075277B2-8F70-4273-882B-0BAD5E0E116B}"/>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5" name="Freeform 190">
              <a:extLst>
                <a:ext uri="{FF2B5EF4-FFF2-40B4-BE49-F238E27FC236}">
                  <a16:creationId xmlns="" xmlns:a16="http://schemas.microsoft.com/office/drawing/2014/main" id="{91CFD5A2-9FE6-4449-A719-9C6C8BC71FB7}"/>
                </a:ext>
              </a:extLst>
            </p:cNvPr>
            <p:cNvSpPr>
              <a:spLocks/>
            </p:cNvSpPr>
            <p:nvPr/>
          </p:nvSpPr>
          <p:spPr bwMode="auto">
            <a:xfrm>
              <a:off x="4864101" y="3349626"/>
              <a:ext cx="158750" cy="207963"/>
            </a:xfrm>
            <a:custGeom>
              <a:avLst/>
              <a:gdLst>
                <a:gd name="T0" fmla="*/ 55 w 100"/>
                <a:gd name="T1" fmla="*/ 0 h 131"/>
                <a:gd name="T2" fmla="*/ 55 w 100"/>
                <a:gd name="T3" fmla="*/ 0 h 131"/>
                <a:gd name="T4" fmla="*/ 51 w 100"/>
                <a:gd name="T5" fmla="*/ 7 h 131"/>
                <a:gd name="T6" fmla="*/ 40 w 100"/>
                <a:gd name="T7" fmla="*/ 27 h 131"/>
                <a:gd name="T8" fmla="*/ 33 w 100"/>
                <a:gd name="T9" fmla="*/ 38 h 131"/>
                <a:gd name="T10" fmla="*/ 24 w 100"/>
                <a:gd name="T11" fmla="*/ 47 h 131"/>
                <a:gd name="T12" fmla="*/ 13 w 100"/>
                <a:gd name="T13" fmla="*/ 55 h 131"/>
                <a:gd name="T14" fmla="*/ 5 w 100"/>
                <a:gd name="T15" fmla="*/ 56 h 131"/>
                <a:gd name="T16" fmla="*/ 0 w 100"/>
                <a:gd name="T17" fmla="*/ 58 h 131"/>
                <a:gd name="T18" fmla="*/ 13 w 100"/>
                <a:gd name="T19" fmla="*/ 98 h 131"/>
                <a:gd name="T20" fmla="*/ 64 w 100"/>
                <a:gd name="T21" fmla="*/ 131 h 131"/>
                <a:gd name="T22" fmla="*/ 100 w 100"/>
                <a:gd name="T23" fmla="*/ 45 h 131"/>
                <a:gd name="T24" fmla="*/ 55 w 100"/>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31">
                  <a:moveTo>
                    <a:pt x="55" y="0"/>
                  </a:moveTo>
                  <a:lnTo>
                    <a:pt x="55" y="0"/>
                  </a:lnTo>
                  <a:lnTo>
                    <a:pt x="51" y="7"/>
                  </a:lnTo>
                  <a:lnTo>
                    <a:pt x="40" y="27"/>
                  </a:lnTo>
                  <a:lnTo>
                    <a:pt x="33" y="38"/>
                  </a:lnTo>
                  <a:lnTo>
                    <a:pt x="24" y="47"/>
                  </a:lnTo>
                  <a:lnTo>
                    <a:pt x="13" y="55"/>
                  </a:lnTo>
                  <a:lnTo>
                    <a:pt x="5" y="56"/>
                  </a:lnTo>
                  <a:lnTo>
                    <a:pt x="0" y="58"/>
                  </a:lnTo>
                  <a:lnTo>
                    <a:pt x="13" y="98"/>
                  </a:lnTo>
                  <a:lnTo>
                    <a:pt x="64" y="131"/>
                  </a:lnTo>
                  <a:lnTo>
                    <a:pt x="100" y="45"/>
                  </a:lnTo>
                  <a:lnTo>
                    <a:pt x="55"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6" name="Freeform 191">
              <a:extLst>
                <a:ext uri="{FF2B5EF4-FFF2-40B4-BE49-F238E27FC236}">
                  <a16:creationId xmlns="" xmlns:a16="http://schemas.microsoft.com/office/drawing/2014/main" id="{6B9E62E7-5A80-4DB6-A7C3-A398CD5E078D}"/>
                </a:ext>
              </a:extLst>
            </p:cNvPr>
            <p:cNvSpPr>
              <a:spLocks/>
            </p:cNvSpPr>
            <p:nvPr/>
          </p:nvSpPr>
          <p:spPr bwMode="auto">
            <a:xfrm>
              <a:off x="4945063" y="2514601"/>
              <a:ext cx="206375" cy="171450"/>
            </a:xfrm>
            <a:custGeom>
              <a:avLst/>
              <a:gdLst>
                <a:gd name="T0" fmla="*/ 97 w 130"/>
                <a:gd name="T1" fmla="*/ 66 h 108"/>
                <a:gd name="T2" fmla="*/ 91 w 130"/>
                <a:gd name="T3" fmla="*/ 64 h 108"/>
                <a:gd name="T4" fmla="*/ 89 w 130"/>
                <a:gd name="T5" fmla="*/ 66 h 108"/>
                <a:gd name="T6" fmla="*/ 86 w 130"/>
                <a:gd name="T7" fmla="*/ 69 h 108"/>
                <a:gd name="T8" fmla="*/ 82 w 130"/>
                <a:gd name="T9" fmla="*/ 66 h 108"/>
                <a:gd name="T10" fmla="*/ 77 w 130"/>
                <a:gd name="T11" fmla="*/ 64 h 108"/>
                <a:gd name="T12" fmla="*/ 75 w 130"/>
                <a:gd name="T13" fmla="*/ 66 h 108"/>
                <a:gd name="T14" fmla="*/ 73 w 130"/>
                <a:gd name="T15" fmla="*/ 68 h 108"/>
                <a:gd name="T16" fmla="*/ 66 w 130"/>
                <a:gd name="T17" fmla="*/ 69 h 108"/>
                <a:gd name="T18" fmla="*/ 60 w 130"/>
                <a:gd name="T19" fmla="*/ 66 h 108"/>
                <a:gd name="T20" fmla="*/ 58 w 130"/>
                <a:gd name="T21" fmla="*/ 62 h 108"/>
                <a:gd name="T22" fmla="*/ 55 w 130"/>
                <a:gd name="T23" fmla="*/ 62 h 108"/>
                <a:gd name="T24" fmla="*/ 53 w 130"/>
                <a:gd name="T25" fmla="*/ 66 h 108"/>
                <a:gd name="T26" fmla="*/ 49 w 130"/>
                <a:gd name="T27" fmla="*/ 69 h 108"/>
                <a:gd name="T28" fmla="*/ 46 w 130"/>
                <a:gd name="T29" fmla="*/ 69 h 108"/>
                <a:gd name="T30" fmla="*/ 38 w 130"/>
                <a:gd name="T31" fmla="*/ 66 h 108"/>
                <a:gd name="T32" fmla="*/ 35 w 130"/>
                <a:gd name="T33" fmla="*/ 66 h 108"/>
                <a:gd name="T34" fmla="*/ 27 w 130"/>
                <a:gd name="T35" fmla="*/ 71 h 108"/>
                <a:gd name="T36" fmla="*/ 18 w 130"/>
                <a:gd name="T37" fmla="*/ 82 h 108"/>
                <a:gd name="T38" fmla="*/ 9 w 130"/>
                <a:gd name="T39" fmla="*/ 108 h 108"/>
                <a:gd name="T40" fmla="*/ 5 w 130"/>
                <a:gd name="T41" fmla="*/ 99 h 108"/>
                <a:gd name="T42" fmla="*/ 0 w 130"/>
                <a:gd name="T43" fmla="*/ 69 h 108"/>
                <a:gd name="T44" fmla="*/ 4 w 130"/>
                <a:gd name="T45" fmla="*/ 42 h 108"/>
                <a:gd name="T46" fmla="*/ 7 w 130"/>
                <a:gd name="T47" fmla="*/ 33 h 108"/>
                <a:gd name="T48" fmla="*/ 22 w 130"/>
                <a:gd name="T49" fmla="*/ 16 h 108"/>
                <a:gd name="T50" fmla="*/ 47 w 130"/>
                <a:gd name="T51" fmla="*/ 4 h 108"/>
                <a:gd name="T52" fmla="*/ 75 w 130"/>
                <a:gd name="T53" fmla="*/ 2 h 108"/>
                <a:gd name="T54" fmla="*/ 89 w 130"/>
                <a:gd name="T55" fmla="*/ 9 h 108"/>
                <a:gd name="T56" fmla="*/ 95 w 130"/>
                <a:gd name="T57" fmla="*/ 13 h 108"/>
                <a:gd name="T58" fmla="*/ 106 w 130"/>
                <a:gd name="T59" fmla="*/ 16 h 108"/>
                <a:gd name="T60" fmla="*/ 115 w 130"/>
                <a:gd name="T61" fmla="*/ 26 h 108"/>
                <a:gd name="T62" fmla="*/ 122 w 130"/>
                <a:gd name="T63" fmla="*/ 37 h 108"/>
                <a:gd name="T64" fmla="*/ 126 w 130"/>
                <a:gd name="T65" fmla="*/ 49 h 108"/>
                <a:gd name="T66" fmla="*/ 128 w 130"/>
                <a:gd name="T67" fmla="*/ 77 h 108"/>
                <a:gd name="T68" fmla="*/ 124 w 130"/>
                <a:gd name="T69" fmla="*/ 106 h 108"/>
                <a:gd name="T70" fmla="*/ 122 w 130"/>
                <a:gd name="T71" fmla="*/ 104 h 108"/>
                <a:gd name="T72" fmla="*/ 122 w 130"/>
                <a:gd name="T73" fmla="*/ 102 h 108"/>
                <a:gd name="T74" fmla="*/ 120 w 130"/>
                <a:gd name="T75" fmla="*/ 97 h 108"/>
                <a:gd name="T76" fmla="*/ 115 w 130"/>
                <a:gd name="T77" fmla="*/ 86 h 108"/>
                <a:gd name="T78" fmla="*/ 109 w 130"/>
                <a:gd name="T79" fmla="*/ 77 h 108"/>
                <a:gd name="T80" fmla="*/ 98 w 130"/>
                <a:gd name="T81"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08">
                  <a:moveTo>
                    <a:pt x="97" y="66"/>
                  </a:moveTo>
                  <a:lnTo>
                    <a:pt x="97" y="66"/>
                  </a:lnTo>
                  <a:lnTo>
                    <a:pt x="95" y="64"/>
                  </a:lnTo>
                  <a:lnTo>
                    <a:pt x="91" y="64"/>
                  </a:lnTo>
                  <a:lnTo>
                    <a:pt x="91" y="64"/>
                  </a:lnTo>
                  <a:lnTo>
                    <a:pt x="89" y="66"/>
                  </a:lnTo>
                  <a:lnTo>
                    <a:pt x="86" y="69"/>
                  </a:lnTo>
                  <a:lnTo>
                    <a:pt x="86" y="69"/>
                  </a:lnTo>
                  <a:lnTo>
                    <a:pt x="84" y="68"/>
                  </a:lnTo>
                  <a:lnTo>
                    <a:pt x="82" y="66"/>
                  </a:lnTo>
                  <a:lnTo>
                    <a:pt x="80" y="64"/>
                  </a:lnTo>
                  <a:lnTo>
                    <a:pt x="77" y="64"/>
                  </a:lnTo>
                  <a:lnTo>
                    <a:pt x="77" y="64"/>
                  </a:lnTo>
                  <a:lnTo>
                    <a:pt x="75" y="66"/>
                  </a:lnTo>
                  <a:lnTo>
                    <a:pt x="73" y="68"/>
                  </a:lnTo>
                  <a:lnTo>
                    <a:pt x="73" y="68"/>
                  </a:lnTo>
                  <a:lnTo>
                    <a:pt x="71" y="69"/>
                  </a:lnTo>
                  <a:lnTo>
                    <a:pt x="66" y="69"/>
                  </a:lnTo>
                  <a:lnTo>
                    <a:pt x="62" y="68"/>
                  </a:lnTo>
                  <a:lnTo>
                    <a:pt x="60" y="66"/>
                  </a:lnTo>
                  <a:lnTo>
                    <a:pt x="60" y="66"/>
                  </a:lnTo>
                  <a:lnTo>
                    <a:pt x="58" y="62"/>
                  </a:lnTo>
                  <a:lnTo>
                    <a:pt x="58" y="62"/>
                  </a:lnTo>
                  <a:lnTo>
                    <a:pt x="55" y="62"/>
                  </a:lnTo>
                  <a:lnTo>
                    <a:pt x="53" y="66"/>
                  </a:lnTo>
                  <a:lnTo>
                    <a:pt x="53" y="66"/>
                  </a:lnTo>
                  <a:lnTo>
                    <a:pt x="51" y="68"/>
                  </a:lnTo>
                  <a:lnTo>
                    <a:pt x="49" y="69"/>
                  </a:lnTo>
                  <a:lnTo>
                    <a:pt x="49" y="69"/>
                  </a:lnTo>
                  <a:lnTo>
                    <a:pt x="46" y="69"/>
                  </a:lnTo>
                  <a:lnTo>
                    <a:pt x="44" y="69"/>
                  </a:lnTo>
                  <a:lnTo>
                    <a:pt x="38" y="66"/>
                  </a:lnTo>
                  <a:lnTo>
                    <a:pt x="38" y="66"/>
                  </a:lnTo>
                  <a:lnTo>
                    <a:pt x="35" y="66"/>
                  </a:lnTo>
                  <a:lnTo>
                    <a:pt x="33" y="68"/>
                  </a:lnTo>
                  <a:lnTo>
                    <a:pt x="27" y="71"/>
                  </a:lnTo>
                  <a:lnTo>
                    <a:pt x="18" y="82"/>
                  </a:lnTo>
                  <a:lnTo>
                    <a:pt x="18" y="82"/>
                  </a:lnTo>
                  <a:lnTo>
                    <a:pt x="13" y="95"/>
                  </a:lnTo>
                  <a:lnTo>
                    <a:pt x="9" y="108"/>
                  </a:lnTo>
                  <a:lnTo>
                    <a:pt x="9" y="108"/>
                  </a:lnTo>
                  <a:lnTo>
                    <a:pt x="5" y="99"/>
                  </a:lnTo>
                  <a:lnTo>
                    <a:pt x="2" y="88"/>
                  </a:lnTo>
                  <a:lnTo>
                    <a:pt x="0" y="69"/>
                  </a:lnTo>
                  <a:lnTo>
                    <a:pt x="2" y="53"/>
                  </a:lnTo>
                  <a:lnTo>
                    <a:pt x="4" y="42"/>
                  </a:lnTo>
                  <a:lnTo>
                    <a:pt x="4" y="42"/>
                  </a:lnTo>
                  <a:lnTo>
                    <a:pt x="7" y="33"/>
                  </a:lnTo>
                  <a:lnTo>
                    <a:pt x="11" y="27"/>
                  </a:lnTo>
                  <a:lnTo>
                    <a:pt x="22" y="16"/>
                  </a:lnTo>
                  <a:lnTo>
                    <a:pt x="35" y="7"/>
                  </a:lnTo>
                  <a:lnTo>
                    <a:pt x="47" y="4"/>
                  </a:lnTo>
                  <a:lnTo>
                    <a:pt x="62" y="0"/>
                  </a:lnTo>
                  <a:lnTo>
                    <a:pt x="75" y="2"/>
                  </a:lnTo>
                  <a:lnTo>
                    <a:pt x="86" y="5"/>
                  </a:lnTo>
                  <a:lnTo>
                    <a:pt x="89" y="9"/>
                  </a:lnTo>
                  <a:lnTo>
                    <a:pt x="95" y="13"/>
                  </a:lnTo>
                  <a:lnTo>
                    <a:pt x="95" y="13"/>
                  </a:lnTo>
                  <a:lnTo>
                    <a:pt x="100" y="15"/>
                  </a:lnTo>
                  <a:lnTo>
                    <a:pt x="106" y="16"/>
                  </a:lnTo>
                  <a:lnTo>
                    <a:pt x="106" y="16"/>
                  </a:lnTo>
                  <a:lnTo>
                    <a:pt x="115" y="26"/>
                  </a:lnTo>
                  <a:lnTo>
                    <a:pt x="115" y="26"/>
                  </a:lnTo>
                  <a:lnTo>
                    <a:pt x="122" y="37"/>
                  </a:lnTo>
                  <a:lnTo>
                    <a:pt x="126" y="49"/>
                  </a:lnTo>
                  <a:lnTo>
                    <a:pt x="126" y="49"/>
                  </a:lnTo>
                  <a:lnTo>
                    <a:pt x="130" y="64"/>
                  </a:lnTo>
                  <a:lnTo>
                    <a:pt x="128" y="77"/>
                  </a:lnTo>
                  <a:lnTo>
                    <a:pt x="124" y="106"/>
                  </a:lnTo>
                  <a:lnTo>
                    <a:pt x="124" y="106"/>
                  </a:lnTo>
                  <a:lnTo>
                    <a:pt x="122" y="106"/>
                  </a:lnTo>
                  <a:lnTo>
                    <a:pt x="122" y="104"/>
                  </a:lnTo>
                  <a:lnTo>
                    <a:pt x="122" y="104"/>
                  </a:lnTo>
                  <a:lnTo>
                    <a:pt x="122" y="102"/>
                  </a:lnTo>
                  <a:lnTo>
                    <a:pt x="122" y="102"/>
                  </a:lnTo>
                  <a:lnTo>
                    <a:pt x="120" y="97"/>
                  </a:lnTo>
                  <a:lnTo>
                    <a:pt x="120" y="97"/>
                  </a:lnTo>
                  <a:lnTo>
                    <a:pt x="115" y="86"/>
                  </a:lnTo>
                  <a:lnTo>
                    <a:pt x="109" y="77"/>
                  </a:lnTo>
                  <a:lnTo>
                    <a:pt x="109" y="77"/>
                  </a:lnTo>
                  <a:lnTo>
                    <a:pt x="104" y="73"/>
                  </a:lnTo>
                  <a:lnTo>
                    <a:pt x="98" y="66"/>
                  </a:lnTo>
                  <a:lnTo>
                    <a:pt x="97" y="6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318" name="Group 317"/>
          <p:cNvGrpSpPr/>
          <p:nvPr/>
        </p:nvGrpSpPr>
        <p:grpSpPr>
          <a:xfrm>
            <a:off x="998400" y="1330126"/>
            <a:ext cx="3335474" cy="1286363"/>
            <a:chOff x="998400" y="1330126"/>
            <a:chExt cx="3335474" cy="1286363"/>
          </a:xfrm>
        </p:grpSpPr>
        <p:sp>
          <p:nvSpPr>
            <p:cNvPr id="188" name="Rectangle 313">
              <a:extLst>
                <a:ext uri="{FF2B5EF4-FFF2-40B4-BE49-F238E27FC236}">
                  <a16:creationId xmlns="" xmlns:a16="http://schemas.microsoft.com/office/drawing/2014/main" id="{A8D7A6EB-BAC6-4170-9F01-779B158170A1}"/>
                </a:ext>
              </a:extLst>
            </p:cNvPr>
            <p:cNvSpPr>
              <a:spLocks noChangeArrowheads="1"/>
            </p:cNvSpPr>
            <p:nvPr/>
          </p:nvSpPr>
          <p:spPr bwMode="auto">
            <a:xfrm>
              <a:off x="1428049" y="1572418"/>
              <a:ext cx="2905825" cy="104407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Assess and design for multi-cloud</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Many organizations have multiple platforms; select and evaluate 3rd party tools and or native platform capabilities that can cover other platforms/that cover multi-platform and vendor requirements; IAM Governance, Monitoring, Configuration mgmt., etc.</a:t>
              </a:r>
              <a:endParaRPr kumimoji="0" lang="en-US" altLang="en-US" sz="900" b="0" i="0" u="none" strike="noStrike" cap="none" normalizeH="0" dirty="0">
                <a:ln>
                  <a:noFill/>
                </a:ln>
                <a:effectLst/>
                <a:latin typeface="+mn-lt"/>
              </a:endParaRPr>
            </a:p>
          </p:txBody>
        </p:sp>
        <p:grpSp>
          <p:nvGrpSpPr>
            <p:cNvPr id="255" name="Group 254"/>
            <p:cNvGrpSpPr/>
            <p:nvPr/>
          </p:nvGrpSpPr>
          <p:grpSpPr>
            <a:xfrm>
              <a:off x="998400" y="1330126"/>
              <a:ext cx="585788" cy="585788"/>
              <a:chOff x="998400" y="1330126"/>
              <a:chExt cx="585788" cy="585788"/>
            </a:xfrm>
          </p:grpSpPr>
          <p:sp>
            <p:nvSpPr>
              <p:cNvPr id="189" name="Freeform 316">
                <a:extLst>
                  <a:ext uri="{FF2B5EF4-FFF2-40B4-BE49-F238E27FC236}">
                    <a16:creationId xmlns="" xmlns:a16="http://schemas.microsoft.com/office/drawing/2014/main" id="{D8D0550D-0FE8-4537-A9E5-3C97B7901B38}"/>
                  </a:ext>
                </a:extLst>
              </p:cNvPr>
              <p:cNvSpPr>
                <a:spLocks/>
              </p:cNvSpPr>
              <p:nvPr/>
            </p:nvSpPr>
            <p:spPr bwMode="auto">
              <a:xfrm>
                <a:off x="998400"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190" name="Group 189">
                <a:extLst>
                  <a:ext uri="{FF2B5EF4-FFF2-40B4-BE49-F238E27FC236}">
                    <a16:creationId xmlns="" xmlns:a16="http://schemas.microsoft.com/office/drawing/2014/main" id="{512A56F0-015C-4FEA-9E65-4D6945C062C5}"/>
                  </a:ext>
                </a:extLst>
              </p:cNvPr>
              <p:cNvGrpSpPr/>
              <p:nvPr/>
            </p:nvGrpSpPr>
            <p:grpSpPr>
              <a:xfrm>
                <a:off x="1101588" y="1447601"/>
                <a:ext cx="379413" cy="350838"/>
                <a:chOff x="1087438" y="1543050"/>
                <a:chExt cx="379413" cy="350838"/>
              </a:xfrm>
            </p:grpSpPr>
            <p:sp>
              <p:nvSpPr>
                <p:cNvPr id="191" name="Freeform 317">
                  <a:extLst>
                    <a:ext uri="{FF2B5EF4-FFF2-40B4-BE49-F238E27FC236}">
                      <a16:creationId xmlns="" xmlns:a16="http://schemas.microsoft.com/office/drawing/2014/main" id="{C4362AB8-90C3-4BF0-9458-A23F421C8F4C}"/>
                    </a:ext>
                  </a:extLst>
                </p:cNvPr>
                <p:cNvSpPr>
                  <a:spLocks/>
                </p:cNvSpPr>
                <p:nvPr/>
              </p:nvSpPr>
              <p:spPr bwMode="auto">
                <a:xfrm>
                  <a:off x="1087438" y="1543050"/>
                  <a:ext cx="306388" cy="252413"/>
                </a:xfrm>
                <a:custGeom>
                  <a:avLst/>
                  <a:gdLst>
                    <a:gd name="T0" fmla="*/ 149 w 193"/>
                    <a:gd name="T1" fmla="*/ 0 h 159"/>
                    <a:gd name="T2" fmla="*/ 129 w 193"/>
                    <a:gd name="T3" fmla="*/ 6 h 159"/>
                    <a:gd name="T4" fmla="*/ 115 w 193"/>
                    <a:gd name="T5" fmla="*/ 19 h 159"/>
                    <a:gd name="T6" fmla="*/ 109 w 193"/>
                    <a:gd name="T7" fmla="*/ 13 h 159"/>
                    <a:gd name="T8" fmla="*/ 95 w 193"/>
                    <a:gd name="T9" fmla="*/ 9 h 159"/>
                    <a:gd name="T10" fmla="*/ 87 w 193"/>
                    <a:gd name="T11" fmla="*/ 9 h 159"/>
                    <a:gd name="T12" fmla="*/ 71 w 193"/>
                    <a:gd name="T13" fmla="*/ 11 h 159"/>
                    <a:gd name="T14" fmla="*/ 58 w 193"/>
                    <a:gd name="T15" fmla="*/ 20 h 159"/>
                    <a:gd name="T16" fmla="*/ 49 w 193"/>
                    <a:gd name="T17" fmla="*/ 35 h 159"/>
                    <a:gd name="T18" fmla="*/ 45 w 193"/>
                    <a:gd name="T19" fmla="*/ 51 h 159"/>
                    <a:gd name="T20" fmla="*/ 45 w 193"/>
                    <a:gd name="T21" fmla="*/ 53 h 159"/>
                    <a:gd name="T22" fmla="*/ 36 w 193"/>
                    <a:gd name="T23" fmla="*/ 55 h 159"/>
                    <a:gd name="T24" fmla="*/ 20 w 193"/>
                    <a:gd name="T25" fmla="*/ 64 h 159"/>
                    <a:gd name="T26" fmla="*/ 7 w 193"/>
                    <a:gd name="T27" fmla="*/ 79 h 159"/>
                    <a:gd name="T28" fmla="*/ 0 w 193"/>
                    <a:gd name="T29" fmla="*/ 95 h 159"/>
                    <a:gd name="T30" fmla="*/ 0 w 193"/>
                    <a:gd name="T31" fmla="*/ 106 h 159"/>
                    <a:gd name="T32" fmla="*/ 3 w 193"/>
                    <a:gd name="T33" fmla="*/ 126 h 159"/>
                    <a:gd name="T34" fmla="*/ 14 w 193"/>
                    <a:gd name="T35" fmla="*/ 143 h 159"/>
                    <a:gd name="T36" fmla="*/ 31 w 193"/>
                    <a:gd name="T37" fmla="*/ 154 h 159"/>
                    <a:gd name="T38" fmla="*/ 53 w 193"/>
                    <a:gd name="T39" fmla="*/ 159 h 159"/>
                    <a:gd name="T40" fmla="*/ 62 w 193"/>
                    <a:gd name="T41" fmla="*/ 157 h 159"/>
                    <a:gd name="T42" fmla="*/ 71 w 193"/>
                    <a:gd name="T43" fmla="*/ 156 h 159"/>
                    <a:gd name="T44" fmla="*/ 56 w 193"/>
                    <a:gd name="T45" fmla="*/ 141 h 159"/>
                    <a:gd name="T46" fmla="*/ 51 w 193"/>
                    <a:gd name="T47" fmla="*/ 119 h 159"/>
                    <a:gd name="T48" fmla="*/ 53 w 193"/>
                    <a:gd name="T49" fmla="*/ 110 h 159"/>
                    <a:gd name="T50" fmla="*/ 60 w 193"/>
                    <a:gd name="T51" fmla="*/ 93 h 159"/>
                    <a:gd name="T52" fmla="*/ 65 w 193"/>
                    <a:gd name="T53" fmla="*/ 86 h 159"/>
                    <a:gd name="T54" fmla="*/ 84 w 193"/>
                    <a:gd name="T55" fmla="*/ 77 h 159"/>
                    <a:gd name="T56" fmla="*/ 86 w 193"/>
                    <a:gd name="T57" fmla="*/ 66 h 159"/>
                    <a:gd name="T58" fmla="*/ 89 w 193"/>
                    <a:gd name="T59" fmla="*/ 59 h 159"/>
                    <a:gd name="T60" fmla="*/ 100 w 193"/>
                    <a:gd name="T61" fmla="*/ 48 h 159"/>
                    <a:gd name="T62" fmla="*/ 106 w 193"/>
                    <a:gd name="T63" fmla="*/ 44 h 159"/>
                    <a:gd name="T64" fmla="*/ 126 w 193"/>
                    <a:gd name="T65" fmla="*/ 39 h 159"/>
                    <a:gd name="T66" fmla="*/ 129 w 193"/>
                    <a:gd name="T67" fmla="*/ 39 h 159"/>
                    <a:gd name="T68" fmla="*/ 140 w 193"/>
                    <a:gd name="T69" fmla="*/ 42 h 159"/>
                    <a:gd name="T70" fmla="*/ 151 w 193"/>
                    <a:gd name="T71" fmla="*/ 48 h 159"/>
                    <a:gd name="T72" fmla="*/ 175 w 193"/>
                    <a:gd name="T73" fmla="*/ 39 h 159"/>
                    <a:gd name="T74" fmla="*/ 184 w 193"/>
                    <a:gd name="T75" fmla="*/ 40 h 159"/>
                    <a:gd name="T76" fmla="*/ 193 w 193"/>
                    <a:gd name="T77" fmla="*/ 42 h 159"/>
                    <a:gd name="T78" fmla="*/ 190 w 193"/>
                    <a:gd name="T79" fmla="*/ 26 h 159"/>
                    <a:gd name="T80" fmla="*/ 179 w 193"/>
                    <a:gd name="T81" fmla="*/ 13 h 159"/>
                    <a:gd name="T82" fmla="*/ 166 w 193"/>
                    <a:gd name="T83" fmla="*/ 4 h 159"/>
                    <a:gd name="T84" fmla="*/ 149 w 193"/>
                    <a:gd name="T8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59">
                      <a:moveTo>
                        <a:pt x="149" y="0"/>
                      </a:moveTo>
                      <a:lnTo>
                        <a:pt x="149" y="0"/>
                      </a:lnTo>
                      <a:lnTo>
                        <a:pt x="138" y="2"/>
                      </a:lnTo>
                      <a:lnTo>
                        <a:pt x="129" y="6"/>
                      </a:lnTo>
                      <a:lnTo>
                        <a:pt x="122" y="11"/>
                      </a:lnTo>
                      <a:lnTo>
                        <a:pt x="115" y="19"/>
                      </a:lnTo>
                      <a:lnTo>
                        <a:pt x="115" y="19"/>
                      </a:lnTo>
                      <a:lnTo>
                        <a:pt x="109" y="13"/>
                      </a:lnTo>
                      <a:lnTo>
                        <a:pt x="102" y="11"/>
                      </a:lnTo>
                      <a:lnTo>
                        <a:pt x="95" y="9"/>
                      </a:lnTo>
                      <a:lnTo>
                        <a:pt x="87" y="9"/>
                      </a:lnTo>
                      <a:lnTo>
                        <a:pt x="87" y="9"/>
                      </a:lnTo>
                      <a:lnTo>
                        <a:pt x="80" y="9"/>
                      </a:lnTo>
                      <a:lnTo>
                        <a:pt x="71" y="11"/>
                      </a:lnTo>
                      <a:lnTo>
                        <a:pt x="64" y="15"/>
                      </a:lnTo>
                      <a:lnTo>
                        <a:pt x="58" y="20"/>
                      </a:lnTo>
                      <a:lnTo>
                        <a:pt x="53" y="28"/>
                      </a:lnTo>
                      <a:lnTo>
                        <a:pt x="49" y="35"/>
                      </a:lnTo>
                      <a:lnTo>
                        <a:pt x="47" y="42"/>
                      </a:lnTo>
                      <a:lnTo>
                        <a:pt x="45" y="51"/>
                      </a:lnTo>
                      <a:lnTo>
                        <a:pt x="45" y="51"/>
                      </a:lnTo>
                      <a:lnTo>
                        <a:pt x="45" y="53"/>
                      </a:lnTo>
                      <a:lnTo>
                        <a:pt x="45" y="53"/>
                      </a:lnTo>
                      <a:lnTo>
                        <a:pt x="36" y="55"/>
                      </a:lnTo>
                      <a:lnTo>
                        <a:pt x="27" y="59"/>
                      </a:lnTo>
                      <a:lnTo>
                        <a:pt x="20" y="64"/>
                      </a:lnTo>
                      <a:lnTo>
                        <a:pt x="13" y="70"/>
                      </a:lnTo>
                      <a:lnTo>
                        <a:pt x="7" y="79"/>
                      </a:lnTo>
                      <a:lnTo>
                        <a:pt x="3" y="86"/>
                      </a:lnTo>
                      <a:lnTo>
                        <a:pt x="0" y="95"/>
                      </a:lnTo>
                      <a:lnTo>
                        <a:pt x="0" y="106"/>
                      </a:lnTo>
                      <a:lnTo>
                        <a:pt x="0" y="106"/>
                      </a:lnTo>
                      <a:lnTo>
                        <a:pt x="0" y="117"/>
                      </a:lnTo>
                      <a:lnTo>
                        <a:pt x="3" y="126"/>
                      </a:lnTo>
                      <a:lnTo>
                        <a:pt x="9" y="135"/>
                      </a:lnTo>
                      <a:lnTo>
                        <a:pt x="14" y="143"/>
                      </a:lnTo>
                      <a:lnTo>
                        <a:pt x="22" y="150"/>
                      </a:lnTo>
                      <a:lnTo>
                        <a:pt x="31" y="154"/>
                      </a:lnTo>
                      <a:lnTo>
                        <a:pt x="42" y="157"/>
                      </a:lnTo>
                      <a:lnTo>
                        <a:pt x="53" y="159"/>
                      </a:lnTo>
                      <a:lnTo>
                        <a:pt x="53" y="159"/>
                      </a:lnTo>
                      <a:lnTo>
                        <a:pt x="62" y="157"/>
                      </a:lnTo>
                      <a:lnTo>
                        <a:pt x="71" y="156"/>
                      </a:lnTo>
                      <a:lnTo>
                        <a:pt x="71" y="156"/>
                      </a:lnTo>
                      <a:lnTo>
                        <a:pt x="62" y="148"/>
                      </a:lnTo>
                      <a:lnTo>
                        <a:pt x="56" y="141"/>
                      </a:lnTo>
                      <a:lnTo>
                        <a:pt x="53" y="130"/>
                      </a:lnTo>
                      <a:lnTo>
                        <a:pt x="51" y="119"/>
                      </a:lnTo>
                      <a:lnTo>
                        <a:pt x="51" y="119"/>
                      </a:lnTo>
                      <a:lnTo>
                        <a:pt x="53" y="110"/>
                      </a:lnTo>
                      <a:lnTo>
                        <a:pt x="55" y="101"/>
                      </a:lnTo>
                      <a:lnTo>
                        <a:pt x="60" y="93"/>
                      </a:lnTo>
                      <a:lnTo>
                        <a:pt x="65" y="86"/>
                      </a:lnTo>
                      <a:lnTo>
                        <a:pt x="65" y="86"/>
                      </a:lnTo>
                      <a:lnTo>
                        <a:pt x="75" y="81"/>
                      </a:lnTo>
                      <a:lnTo>
                        <a:pt x="84" y="77"/>
                      </a:lnTo>
                      <a:lnTo>
                        <a:pt x="84" y="77"/>
                      </a:lnTo>
                      <a:lnTo>
                        <a:pt x="86" y="66"/>
                      </a:lnTo>
                      <a:lnTo>
                        <a:pt x="86" y="66"/>
                      </a:lnTo>
                      <a:lnTo>
                        <a:pt x="89" y="59"/>
                      </a:lnTo>
                      <a:lnTo>
                        <a:pt x="95" y="53"/>
                      </a:lnTo>
                      <a:lnTo>
                        <a:pt x="100" y="48"/>
                      </a:lnTo>
                      <a:lnTo>
                        <a:pt x="106" y="44"/>
                      </a:lnTo>
                      <a:lnTo>
                        <a:pt x="106" y="44"/>
                      </a:lnTo>
                      <a:lnTo>
                        <a:pt x="115" y="40"/>
                      </a:lnTo>
                      <a:lnTo>
                        <a:pt x="126" y="39"/>
                      </a:lnTo>
                      <a:lnTo>
                        <a:pt x="126" y="39"/>
                      </a:lnTo>
                      <a:lnTo>
                        <a:pt x="129" y="39"/>
                      </a:lnTo>
                      <a:lnTo>
                        <a:pt x="129" y="39"/>
                      </a:lnTo>
                      <a:lnTo>
                        <a:pt x="140" y="42"/>
                      </a:lnTo>
                      <a:lnTo>
                        <a:pt x="151" y="48"/>
                      </a:lnTo>
                      <a:lnTo>
                        <a:pt x="151" y="48"/>
                      </a:lnTo>
                      <a:lnTo>
                        <a:pt x="162" y="40"/>
                      </a:lnTo>
                      <a:lnTo>
                        <a:pt x="175" y="39"/>
                      </a:lnTo>
                      <a:lnTo>
                        <a:pt x="175" y="39"/>
                      </a:lnTo>
                      <a:lnTo>
                        <a:pt x="184" y="40"/>
                      </a:lnTo>
                      <a:lnTo>
                        <a:pt x="193" y="42"/>
                      </a:lnTo>
                      <a:lnTo>
                        <a:pt x="193" y="42"/>
                      </a:lnTo>
                      <a:lnTo>
                        <a:pt x="191" y="35"/>
                      </a:lnTo>
                      <a:lnTo>
                        <a:pt x="190" y="26"/>
                      </a:lnTo>
                      <a:lnTo>
                        <a:pt x="184" y="19"/>
                      </a:lnTo>
                      <a:lnTo>
                        <a:pt x="179" y="13"/>
                      </a:lnTo>
                      <a:lnTo>
                        <a:pt x="173" y="8"/>
                      </a:lnTo>
                      <a:lnTo>
                        <a:pt x="166" y="4"/>
                      </a:lnTo>
                      <a:lnTo>
                        <a:pt x="159" y="2"/>
                      </a:lnTo>
                      <a:lnTo>
                        <a:pt x="149" y="0"/>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2" name="Freeform 318">
                  <a:extLst>
                    <a:ext uri="{FF2B5EF4-FFF2-40B4-BE49-F238E27FC236}">
                      <a16:creationId xmlns="" xmlns:a16="http://schemas.microsoft.com/office/drawing/2014/main" id="{4FDBBAEF-9DC8-41BE-BFC1-9E1385A5FDE7}"/>
                    </a:ext>
                  </a:extLst>
                </p:cNvPr>
                <p:cNvSpPr>
                  <a:spLocks/>
                </p:cNvSpPr>
                <p:nvPr/>
              </p:nvSpPr>
              <p:spPr bwMode="auto">
                <a:xfrm>
                  <a:off x="1182688" y="1616075"/>
                  <a:ext cx="284163" cy="176213"/>
                </a:xfrm>
                <a:custGeom>
                  <a:avLst/>
                  <a:gdLst>
                    <a:gd name="T0" fmla="*/ 150 w 179"/>
                    <a:gd name="T1" fmla="*/ 36 h 111"/>
                    <a:gd name="T2" fmla="*/ 148 w 179"/>
                    <a:gd name="T3" fmla="*/ 29 h 111"/>
                    <a:gd name="T4" fmla="*/ 142 w 179"/>
                    <a:gd name="T5" fmla="*/ 16 h 111"/>
                    <a:gd name="T6" fmla="*/ 133 w 179"/>
                    <a:gd name="T7" fmla="*/ 5 h 111"/>
                    <a:gd name="T8" fmla="*/ 119 w 179"/>
                    <a:gd name="T9" fmla="*/ 0 h 111"/>
                    <a:gd name="T10" fmla="*/ 111 w 179"/>
                    <a:gd name="T11" fmla="*/ 0 h 111"/>
                    <a:gd name="T12" fmla="*/ 100 w 179"/>
                    <a:gd name="T13" fmla="*/ 2 h 111"/>
                    <a:gd name="T14" fmla="*/ 89 w 179"/>
                    <a:gd name="T15" fmla="*/ 7 h 111"/>
                    <a:gd name="T16" fmla="*/ 68 w 179"/>
                    <a:gd name="T17" fmla="*/ 0 h 111"/>
                    <a:gd name="T18" fmla="*/ 58 w 179"/>
                    <a:gd name="T19" fmla="*/ 0 h 111"/>
                    <a:gd name="T20" fmla="*/ 46 w 179"/>
                    <a:gd name="T21" fmla="*/ 7 h 111"/>
                    <a:gd name="T22" fmla="*/ 36 w 179"/>
                    <a:gd name="T23" fmla="*/ 16 h 111"/>
                    <a:gd name="T24" fmla="*/ 31 w 179"/>
                    <a:gd name="T25" fmla="*/ 29 h 111"/>
                    <a:gd name="T26" fmla="*/ 29 w 179"/>
                    <a:gd name="T27" fmla="*/ 38 h 111"/>
                    <a:gd name="T28" fmla="*/ 24 w 179"/>
                    <a:gd name="T29" fmla="*/ 40 h 111"/>
                    <a:gd name="T30" fmla="*/ 9 w 179"/>
                    <a:gd name="T31" fmla="*/ 51 h 111"/>
                    <a:gd name="T32" fmla="*/ 0 w 179"/>
                    <a:gd name="T33" fmla="*/ 68 h 111"/>
                    <a:gd name="T34" fmla="*/ 0 w 179"/>
                    <a:gd name="T35" fmla="*/ 75 h 111"/>
                    <a:gd name="T36" fmla="*/ 4 w 179"/>
                    <a:gd name="T37" fmla="*/ 88 h 111"/>
                    <a:gd name="T38" fmla="*/ 11 w 179"/>
                    <a:gd name="T39" fmla="*/ 100 h 111"/>
                    <a:gd name="T40" fmla="*/ 22 w 179"/>
                    <a:gd name="T41" fmla="*/ 108 h 111"/>
                    <a:gd name="T42" fmla="*/ 35 w 179"/>
                    <a:gd name="T43" fmla="*/ 111 h 111"/>
                    <a:gd name="T44" fmla="*/ 35 w 179"/>
                    <a:gd name="T45" fmla="*/ 104 h 111"/>
                    <a:gd name="T46" fmla="*/ 35 w 179"/>
                    <a:gd name="T47" fmla="*/ 93 h 111"/>
                    <a:gd name="T48" fmla="*/ 44 w 179"/>
                    <a:gd name="T49" fmla="*/ 73 h 111"/>
                    <a:gd name="T50" fmla="*/ 58 w 179"/>
                    <a:gd name="T51" fmla="*/ 58 h 111"/>
                    <a:gd name="T52" fmla="*/ 78 w 179"/>
                    <a:gd name="T53" fmla="*/ 51 h 111"/>
                    <a:gd name="T54" fmla="*/ 89 w 179"/>
                    <a:gd name="T55" fmla="*/ 49 h 111"/>
                    <a:gd name="T56" fmla="*/ 111 w 179"/>
                    <a:gd name="T57" fmla="*/ 53 h 111"/>
                    <a:gd name="T58" fmla="*/ 128 w 179"/>
                    <a:gd name="T59" fmla="*/ 66 h 111"/>
                    <a:gd name="T60" fmla="*/ 141 w 179"/>
                    <a:gd name="T61" fmla="*/ 82 h 111"/>
                    <a:gd name="T62" fmla="*/ 144 w 179"/>
                    <a:gd name="T63" fmla="*/ 104 h 111"/>
                    <a:gd name="T64" fmla="*/ 144 w 179"/>
                    <a:gd name="T65" fmla="*/ 111 h 111"/>
                    <a:gd name="T66" fmla="*/ 152 w 179"/>
                    <a:gd name="T67" fmla="*/ 110 h 111"/>
                    <a:gd name="T68" fmla="*/ 162 w 179"/>
                    <a:gd name="T69" fmla="*/ 104 h 111"/>
                    <a:gd name="T70" fmla="*/ 172 w 179"/>
                    <a:gd name="T71" fmla="*/ 95 h 111"/>
                    <a:gd name="T72" fmla="*/ 177 w 179"/>
                    <a:gd name="T73" fmla="*/ 82 h 111"/>
                    <a:gd name="T74" fmla="*/ 179 w 179"/>
                    <a:gd name="T75" fmla="*/ 75 h 111"/>
                    <a:gd name="T76" fmla="*/ 175 w 179"/>
                    <a:gd name="T77" fmla="*/ 62 h 111"/>
                    <a:gd name="T78" fmla="*/ 161 w 179"/>
                    <a:gd name="T79" fmla="*/ 42 h 111"/>
                    <a:gd name="T80" fmla="*/ 150 w 179"/>
                    <a:gd name="T8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111">
                      <a:moveTo>
                        <a:pt x="150" y="38"/>
                      </a:moveTo>
                      <a:lnTo>
                        <a:pt x="150" y="36"/>
                      </a:lnTo>
                      <a:lnTo>
                        <a:pt x="150" y="36"/>
                      </a:lnTo>
                      <a:lnTo>
                        <a:pt x="148" y="29"/>
                      </a:lnTo>
                      <a:lnTo>
                        <a:pt x="146" y="22"/>
                      </a:lnTo>
                      <a:lnTo>
                        <a:pt x="142" y="16"/>
                      </a:lnTo>
                      <a:lnTo>
                        <a:pt x="139" y="11"/>
                      </a:lnTo>
                      <a:lnTo>
                        <a:pt x="133" y="5"/>
                      </a:lnTo>
                      <a:lnTo>
                        <a:pt x="126" y="2"/>
                      </a:lnTo>
                      <a:lnTo>
                        <a:pt x="119" y="0"/>
                      </a:lnTo>
                      <a:lnTo>
                        <a:pt x="111" y="0"/>
                      </a:lnTo>
                      <a:lnTo>
                        <a:pt x="111" y="0"/>
                      </a:lnTo>
                      <a:lnTo>
                        <a:pt x="106" y="0"/>
                      </a:lnTo>
                      <a:lnTo>
                        <a:pt x="100" y="2"/>
                      </a:lnTo>
                      <a:lnTo>
                        <a:pt x="89" y="7"/>
                      </a:lnTo>
                      <a:lnTo>
                        <a:pt x="89" y="7"/>
                      </a:lnTo>
                      <a:lnTo>
                        <a:pt x="78" y="2"/>
                      </a:lnTo>
                      <a:lnTo>
                        <a:pt x="68" y="0"/>
                      </a:lnTo>
                      <a:lnTo>
                        <a:pt x="68" y="0"/>
                      </a:lnTo>
                      <a:lnTo>
                        <a:pt x="58" y="0"/>
                      </a:lnTo>
                      <a:lnTo>
                        <a:pt x="53" y="4"/>
                      </a:lnTo>
                      <a:lnTo>
                        <a:pt x="46" y="7"/>
                      </a:lnTo>
                      <a:lnTo>
                        <a:pt x="40" y="11"/>
                      </a:lnTo>
                      <a:lnTo>
                        <a:pt x="36" y="16"/>
                      </a:lnTo>
                      <a:lnTo>
                        <a:pt x="33" y="22"/>
                      </a:lnTo>
                      <a:lnTo>
                        <a:pt x="31" y="29"/>
                      </a:lnTo>
                      <a:lnTo>
                        <a:pt x="29" y="36"/>
                      </a:lnTo>
                      <a:lnTo>
                        <a:pt x="29" y="38"/>
                      </a:lnTo>
                      <a:lnTo>
                        <a:pt x="29" y="38"/>
                      </a:lnTo>
                      <a:lnTo>
                        <a:pt x="24" y="40"/>
                      </a:lnTo>
                      <a:lnTo>
                        <a:pt x="18" y="42"/>
                      </a:lnTo>
                      <a:lnTo>
                        <a:pt x="9" y="51"/>
                      </a:lnTo>
                      <a:lnTo>
                        <a:pt x="2" y="62"/>
                      </a:lnTo>
                      <a:lnTo>
                        <a:pt x="0" y="68"/>
                      </a:lnTo>
                      <a:lnTo>
                        <a:pt x="0" y="75"/>
                      </a:lnTo>
                      <a:lnTo>
                        <a:pt x="0" y="75"/>
                      </a:lnTo>
                      <a:lnTo>
                        <a:pt x="2" y="82"/>
                      </a:lnTo>
                      <a:lnTo>
                        <a:pt x="4" y="88"/>
                      </a:lnTo>
                      <a:lnTo>
                        <a:pt x="5" y="95"/>
                      </a:lnTo>
                      <a:lnTo>
                        <a:pt x="11" y="100"/>
                      </a:lnTo>
                      <a:lnTo>
                        <a:pt x="15" y="104"/>
                      </a:lnTo>
                      <a:lnTo>
                        <a:pt x="22" y="108"/>
                      </a:lnTo>
                      <a:lnTo>
                        <a:pt x="27" y="110"/>
                      </a:lnTo>
                      <a:lnTo>
                        <a:pt x="35" y="111"/>
                      </a:lnTo>
                      <a:lnTo>
                        <a:pt x="35" y="111"/>
                      </a:lnTo>
                      <a:lnTo>
                        <a:pt x="35" y="104"/>
                      </a:lnTo>
                      <a:lnTo>
                        <a:pt x="35" y="104"/>
                      </a:lnTo>
                      <a:lnTo>
                        <a:pt x="35" y="93"/>
                      </a:lnTo>
                      <a:lnTo>
                        <a:pt x="38" y="82"/>
                      </a:lnTo>
                      <a:lnTo>
                        <a:pt x="44" y="73"/>
                      </a:lnTo>
                      <a:lnTo>
                        <a:pt x="51" y="66"/>
                      </a:lnTo>
                      <a:lnTo>
                        <a:pt x="58" y="58"/>
                      </a:lnTo>
                      <a:lnTo>
                        <a:pt x="68" y="53"/>
                      </a:lnTo>
                      <a:lnTo>
                        <a:pt x="78" y="51"/>
                      </a:lnTo>
                      <a:lnTo>
                        <a:pt x="89" y="49"/>
                      </a:lnTo>
                      <a:lnTo>
                        <a:pt x="89" y="49"/>
                      </a:lnTo>
                      <a:lnTo>
                        <a:pt x="100" y="51"/>
                      </a:lnTo>
                      <a:lnTo>
                        <a:pt x="111" y="53"/>
                      </a:lnTo>
                      <a:lnTo>
                        <a:pt x="120" y="58"/>
                      </a:lnTo>
                      <a:lnTo>
                        <a:pt x="128" y="66"/>
                      </a:lnTo>
                      <a:lnTo>
                        <a:pt x="135" y="73"/>
                      </a:lnTo>
                      <a:lnTo>
                        <a:pt x="141" y="82"/>
                      </a:lnTo>
                      <a:lnTo>
                        <a:pt x="142" y="93"/>
                      </a:lnTo>
                      <a:lnTo>
                        <a:pt x="144" y="104"/>
                      </a:lnTo>
                      <a:lnTo>
                        <a:pt x="144" y="104"/>
                      </a:lnTo>
                      <a:lnTo>
                        <a:pt x="144" y="111"/>
                      </a:lnTo>
                      <a:lnTo>
                        <a:pt x="144" y="111"/>
                      </a:lnTo>
                      <a:lnTo>
                        <a:pt x="152" y="110"/>
                      </a:lnTo>
                      <a:lnTo>
                        <a:pt x="157" y="108"/>
                      </a:lnTo>
                      <a:lnTo>
                        <a:pt x="162" y="104"/>
                      </a:lnTo>
                      <a:lnTo>
                        <a:pt x="168" y="100"/>
                      </a:lnTo>
                      <a:lnTo>
                        <a:pt x="172" y="95"/>
                      </a:lnTo>
                      <a:lnTo>
                        <a:pt x="175" y="88"/>
                      </a:lnTo>
                      <a:lnTo>
                        <a:pt x="177" y="82"/>
                      </a:lnTo>
                      <a:lnTo>
                        <a:pt x="179" y="75"/>
                      </a:lnTo>
                      <a:lnTo>
                        <a:pt x="179" y="75"/>
                      </a:lnTo>
                      <a:lnTo>
                        <a:pt x="177" y="68"/>
                      </a:lnTo>
                      <a:lnTo>
                        <a:pt x="175" y="62"/>
                      </a:lnTo>
                      <a:lnTo>
                        <a:pt x="170" y="51"/>
                      </a:lnTo>
                      <a:lnTo>
                        <a:pt x="161" y="42"/>
                      </a:lnTo>
                      <a:lnTo>
                        <a:pt x="155" y="40"/>
                      </a:lnTo>
                      <a:lnTo>
                        <a:pt x="150" y="38"/>
                      </a:lnTo>
                      <a:lnTo>
                        <a:pt x="15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3" name="Freeform 319">
                  <a:extLst>
                    <a:ext uri="{FF2B5EF4-FFF2-40B4-BE49-F238E27FC236}">
                      <a16:creationId xmlns="" xmlns:a16="http://schemas.microsoft.com/office/drawing/2014/main" id="{B01650CE-DCFD-4143-AA33-4FA8A0043A87}"/>
                    </a:ext>
                  </a:extLst>
                </p:cNvPr>
                <p:cNvSpPr>
                  <a:spLocks noEditPoints="1"/>
                </p:cNvSpPr>
                <p:nvPr/>
              </p:nvSpPr>
              <p:spPr bwMode="auto">
                <a:xfrm>
                  <a:off x="1266826" y="1720850"/>
                  <a:ext cx="115888" cy="173038"/>
                </a:xfrm>
                <a:custGeom>
                  <a:avLst/>
                  <a:gdLst>
                    <a:gd name="T0" fmla="*/ 44 w 73"/>
                    <a:gd name="T1" fmla="*/ 56 h 109"/>
                    <a:gd name="T2" fmla="*/ 44 w 73"/>
                    <a:gd name="T3" fmla="*/ 33 h 109"/>
                    <a:gd name="T4" fmla="*/ 38 w 73"/>
                    <a:gd name="T5" fmla="*/ 25 h 109"/>
                    <a:gd name="T6" fmla="*/ 31 w 73"/>
                    <a:gd name="T7" fmla="*/ 25 h 109"/>
                    <a:gd name="T8" fmla="*/ 27 w 73"/>
                    <a:gd name="T9" fmla="*/ 33 h 109"/>
                    <a:gd name="T10" fmla="*/ 27 w 73"/>
                    <a:gd name="T11" fmla="*/ 80 h 109"/>
                    <a:gd name="T12" fmla="*/ 16 w 73"/>
                    <a:gd name="T13" fmla="*/ 69 h 109"/>
                    <a:gd name="T14" fmla="*/ 7 w 73"/>
                    <a:gd name="T15" fmla="*/ 69 h 109"/>
                    <a:gd name="T16" fmla="*/ 4 w 73"/>
                    <a:gd name="T17" fmla="*/ 75 h 109"/>
                    <a:gd name="T18" fmla="*/ 25 w 73"/>
                    <a:gd name="T19" fmla="*/ 109 h 109"/>
                    <a:gd name="T20" fmla="*/ 27 w 73"/>
                    <a:gd name="T21" fmla="*/ 109 h 109"/>
                    <a:gd name="T22" fmla="*/ 64 w 73"/>
                    <a:gd name="T23" fmla="*/ 107 h 109"/>
                    <a:gd name="T24" fmla="*/ 73 w 73"/>
                    <a:gd name="T25" fmla="*/ 75 h 109"/>
                    <a:gd name="T26" fmla="*/ 20 w 73"/>
                    <a:gd name="T27" fmla="*/ 20 h 109"/>
                    <a:gd name="T28" fmla="*/ 24 w 73"/>
                    <a:gd name="T29" fmla="*/ 20 h 109"/>
                    <a:gd name="T30" fmla="*/ 24 w 73"/>
                    <a:gd name="T31" fmla="*/ 18 h 109"/>
                    <a:gd name="T32" fmla="*/ 15 w 73"/>
                    <a:gd name="T33" fmla="*/ 7 h 109"/>
                    <a:gd name="T34" fmla="*/ 13 w 73"/>
                    <a:gd name="T35" fmla="*/ 7 h 109"/>
                    <a:gd name="T36" fmla="*/ 20 w 73"/>
                    <a:gd name="T37" fmla="*/ 20 h 109"/>
                    <a:gd name="T38" fmla="*/ 5 w 73"/>
                    <a:gd name="T39" fmla="*/ 47 h 109"/>
                    <a:gd name="T40" fmla="*/ 5 w 73"/>
                    <a:gd name="T41" fmla="*/ 51 h 109"/>
                    <a:gd name="T42" fmla="*/ 7 w 73"/>
                    <a:gd name="T43" fmla="*/ 51 h 109"/>
                    <a:gd name="T44" fmla="*/ 18 w 73"/>
                    <a:gd name="T45" fmla="*/ 45 h 109"/>
                    <a:gd name="T46" fmla="*/ 20 w 73"/>
                    <a:gd name="T47" fmla="*/ 42 h 109"/>
                    <a:gd name="T48" fmla="*/ 16 w 73"/>
                    <a:gd name="T49" fmla="*/ 42 h 109"/>
                    <a:gd name="T50" fmla="*/ 18 w 73"/>
                    <a:gd name="T51" fmla="*/ 31 h 109"/>
                    <a:gd name="T52" fmla="*/ 16 w 73"/>
                    <a:gd name="T53" fmla="*/ 27 h 109"/>
                    <a:gd name="T54" fmla="*/ 4 w 73"/>
                    <a:gd name="T55" fmla="*/ 25 h 109"/>
                    <a:gd name="T56" fmla="*/ 2 w 73"/>
                    <a:gd name="T57" fmla="*/ 31 h 109"/>
                    <a:gd name="T58" fmla="*/ 35 w 73"/>
                    <a:gd name="T59" fmla="*/ 16 h 109"/>
                    <a:gd name="T60" fmla="*/ 36 w 73"/>
                    <a:gd name="T61" fmla="*/ 14 h 109"/>
                    <a:gd name="T62" fmla="*/ 36 w 73"/>
                    <a:gd name="T63" fmla="*/ 0 h 109"/>
                    <a:gd name="T64" fmla="*/ 33 w 73"/>
                    <a:gd name="T65" fmla="*/ 0 h 109"/>
                    <a:gd name="T66" fmla="*/ 33 w 73"/>
                    <a:gd name="T67" fmla="*/ 14 h 109"/>
                    <a:gd name="T68" fmla="*/ 51 w 73"/>
                    <a:gd name="T69" fmla="*/ 31 h 109"/>
                    <a:gd name="T70" fmla="*/ 53 w 73"/>
                    <a:gd name="T71" fmla="*/ 33 h 109"/>
                    <a:gd name="T72" fmla="*/ 67 w 73"/>
                    <a:gd name="T73" fmla="*/ 31 h 109"/>
                    <a:gd name="T74" fmla="*/ 67 w 73"/>
                    <a:gd name="T75" fmla="*/ 27 h 109"/>
                    <a:gd name="T76" fmla="*/ 66 w 73"/>
                    <a:gd name="T77" fmla="*/ 25 h 109"/>
                    <a:gd name="T78" fmla="*/ 51 w 73"/>
                    <a:gd name="T79" fmla="*/ 31 h 109"/>
                    <a:gd name="T80" fmla="*/ 51 w 73"/>
                    <a:gd name="T81" fmla="*/ 40 h 109"/>
                    <a:gd name="T82" fmla="*/ 49 w 73"/>
                    <a:gd name="T83" fmla="*/ 44 h 109"/>
                    <a:gd name="T84" fmla="*/ 62 w 73"/>
                    <a:gd name="T85" fmla="*/ 51 h 109"/>
                    <a:gd name="T86" fmla="*/ 64 w 73"/>
                    <a:gd name="T87" fmla="*/ 51 h 109"/>
                    <a:gd name="T88" fmla="*/ 64 w 73"/>
                    <a:gd name="T89" fmla="*/ 49 h 109"/>
                    <a:gd name="T90" fmla="*/ 47 w 73"/>
                    <a:gd name="T91" fmla="*/ 22 h 109"/>
                    <a:gd name="T92" fmla="*/ 49 w 73"/>
                    <a:gd name="T93" fmla="*/ 20 h 109"/>
                    <a:gd name="T94" fmla="*/ 58 w 73"/>
                    <a:gd name="T95" fmla="*/ 9 h 109"/>
                    <a:gd name="T96" fmla="*/ 55 w 73"/>
                    <a:gd name="T97" fmla="*/ 7 h 109"/>
                    <a:gd name="T98" fmla="*/ 46 w 73"/>
                    <a:gd name="T99" fmla="*/ 18 h 109"/>
                    <a:gd name="T100" fmla="*/ 46 w 73"/>
                    <a:gd name="T101"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109">
                      <a:moveTo>
                        <a:pt x="71" y="73"/>
                      </a:moveTo>
                      <a:lnTo>
                        <a:pt x="71" y="73"/>
                      </a:lnTo>
                      <a:lnTo>
                        <a:pt x="44" y="56"/>
                      </a:lnTo>
                      <a:lnTo>
                        <a:pt x="44" y="56"/>
                      </a:lnTo>
                      <a:lnTo>
                        <a:pt x="44" y="33"/>
                      </a:lnTo>
                      <a:lnTo>
                        <a:pt x="44" y="33"/>
                      </a:lnTo>
                      <a:lnTo>
                        <a:pt x="42" y="29"/>
                      </a:lnTo>
                      <a:lnTo>
                        <a:pt x="40" y="27"/>
                      </a:lnTo>
                      <a:lnTo>
                        <a:pt x="38" y="25"/>
                      </a:lnTo>
                      <a:lnTo>
                        <a:pt x="35" y="25"/>
                      </a:lnTo>
                      <a:lnTo>
                        <a:pt x="35" y="25"/>
                      </a:lnTo>
                      <a:lnTo>
                        <a:pt x="31" y="25"/>
                      </a:lnTo>
                      <a:lnTo>
                        <a:pt x="29" y="27"/>
                      </a:lnTo>
                      <a:lnTo>
                        <a:pt x="27" y="29"/>
                      </a:lnTo>
                      <a:lnTo>
                        <a:pt x="27" y="33"/>
                      </a:lnTo>
                      <a:lnTo>
                        <a:pt x="27" y="33"/>
                      </a:lnTo>
                      <a:lnTo>
                        <a:pt x="27" y="80"/>
                      </a:lnTo>
                      <a:lnTo>
                        <a:pt x="27" y="80"/>
                      </a:lnTo>
                      <a:lnTo>
                        <a:pt x="18" y="71"/>
                      </a:lnTo>
                      <a:lnTo>
                        <a:pt x="18" y="71"/>
                      </a:lnTo>
                      <a:lnTo>
                        <a:pt x="16" y="69"/>
                      </a:lnTo>
                      <a:lnTo>
                        <a:pt x="13" y="67"/>
                      </a:lnTo>
                      <a:lnTo>
                        <a:pt x="11" y="67"/>
                      </a:lnTo>
                      <a:lnTo>
                        <a:pt x="7" y="69"/>
                      </a:lnTo>
                      <a:lnTo>
                        <a:pt x="7" y="69"/>
                      </a:lnTo>
                      <a:lnTo>
                        <a:pt x="5" y="71"/>
                      </a:lnTo>
                      <a:lnTo>
                        <a:pt x="4" y="75"/>
                      </a:lnTo>
                      <a:lnTo>
                        <a:pt x="4" y="80"/>
                      </a:lnTo>
                      <a:lnTo>
                        <a:pt x="4" y="80"/>
                      </a:lnTo>
                      <a:lnTo>
                        <a:pt x="25" y="109"/>
                      </a:lnTo>
                      <a:lnTo>
                        <a:pt x="25" y="109"/>
                      </a:lnTo>
                      <a:lnTo>
                        <a:pt x="27" y="109"/>
                      </a:lnTo>
                      <a:lnTo>
                        <a:pt x="27" y="109"/>
                      </a:lnTo>
                      <a:lnTo>
                        <a:pt x="62" y="109"/>
                      </a:lnTo>
                      <a:lnTo>
                        <a:pt x="62" y="109"/>
                      </a:lnTo>
                      <a:lnTo>
                        <a:pt x="64" y="107"/>
                      </a:lnTo>
                      <a:lnTo>
                        <a:pt x="64" y="107"/>
                      </a:lnTo>
                      <a:lnTo>
                        <a:pt x="73" y="75"/>
                      </a:lnTo>
                      <a:lnTo>
                        <a:pt x="73" y="75"/>
                      </a:lnTo>
                      <a:lnTo>
                        <a:pt x="71" y="73"/>
                      </a:lnTo>
                      <a:close/>
                      <a:moveTo>
                        <a:pt x="20" y="20"/>
                      </a:moveTo>
                      <a:lnTo>
                        <a:pt x="20" y="20"/>
                      </a:lnTo>
                      <a:lnTo>
                        <a:pt x="24" y="22"/>
                      </a:lnTo>
                      <a:lnTo>
                        <a:pt x="24" y="22"/>
                      </a:lnTo>
                      <a:lnTo>
                        <a:pt x="24" y="20"/>
                      </a:lnTo>
                      <a:lnTo>
                        <a:pt x="24" y="20"/>
                      </a:lnTo>
                      <a:lnTo>
                        <a:pt x="24" y="18"/>
                      </a:lnTo>
                      <a:lnTo>
                        <a:pt x="24" y="18"/>
                      </a:lnTo>
                      <a:lnTo>
                        <a:pt x="24" y="18"/>
                      </a:lnTo>
                      <a:lnTo>
                        <a:pt x="15" y="7"/>
                      </a:lnTo>
                      <a:lnTo>
                        <a:pt x="15" y="7"/>
                      </a:lnTo>
                      <a:lnTo>
                        <a:pt x="15" y="7"/>
                      </a:lnTo>
                      <a:lnTo>
                        <a:pt x="13" y="7"/>
                      </a:lnTo>
                      <a:lnTo>
                        <a:pt x="13" y="7"/>
                      </a:lnTo>
                      <a:lnTo>
                        <a:pt x="13" y="9"/>
                      </a:lnTo>
                      <a:lnTo>
                        <a:pt x="13" y="11"/>
                      </a:lnTo>
                      <a:lnTo>
                        <a:pt x="20" y="20"/>
                      </a:lnTo>
                      <a:close/>
                      <a:moveTo>
                        <a:pt x="16" y="42"/>
                      </a:moveTo>
                      <a:lnTo>
                        <a:pt x="16" y="42"/>
                      </a:lnTo>
                      <a:lnTo>
                        <a:pt x="5" y="47"/>
                      </a:lnTo>
                      <a:lnTo>
                        <a:pt x="5" y="47"/>
                      </a:lnTo>
                      <a:lnTo>
                        <a:pt x="5" y="49"/>
                      </a:lnTo>
                      <a:lnTo>
                        <a:pt x="5" y="51"/>
                      </a:lnTo>
                      <a:lnTo>
                        <a:pt x="5" y="51"/>
                      </a:lnTo>
                      <a:lnTo>
                        <a:pt x="5" y="51"/>
                      </a:lnTo>
                      <a:lnTo>
                        <a:pt x="7" y="51"/>
                      </a:lnTo>
                      <a:lnTo>
                        <a:pt x="7" y="51"/>
                      </a:lnTo>
                      <a:lnTo>
                        <a:pt x="7" y="51"/>
                      </a:lnTo>
                      <a:lnTo>
                        <a:pt x="18" y="45"/>
                      </a:lnTo>
                      <a:lnTo>
                        <a:pt x="18" y="45"/>
                      </a:lnTo>
                      <a:lnTo>
                        <a:pt x="20" y="44"/>
                      </a:lnTo>
                      <a:lnTo>
                        <a:pt x="20" y="42"/>
                      </a:lnTo>
                      <a:lnTo>
                        <a:pt x="20" y="42"/>
                      </a:lnTo>
                      <a:lnTo>
                        <a:pt x="18" y="40"/>
                      </a:lnTo>
                      <a:lnTo>
                        <a:pt x="16" y="42"/>
                      </a:lnTo>
                      <a:close/>
                      <a:moveTo>
                        <a:pt x="15" y="33"/>
                      </a:moveTo>
                      <a:lnTo>
                        <a:pt x="15" y="33"/>
                      </a:lnTo>
                      <a:lnTo>
                        <a:pt x="18" y="31"/>
                      </a:lnTo>
                      <a:lnTo>
                        <a:pt x="18" y="31"/>
                      </a:lnTo>
                      <a:lnTo>
                        <a:pt x="18" y="31"/>
                      </a:lnTo>
                      <a:lnTo>
                        <a:pt x="16" y="27"/>
                      </a:lnTo>
                      <a:lnTo>
                        <a:pt x="16" y="27"/>
                      </a:lnTo>
                      <a:lnTo>
                        <a:pt x="4" y="25"/>
                      </a:lnTo>
                      <a:lnTo>
                        <a:pt x="4" y="25"/>
                      </a:lnTo>
                      <a:lnTo>
                        <a:pt x="0" y="27"/>
                      </a:lnTo>
                      <a:lnTo>
                        <a:pt x="0" y="27"/>
                      </a:lnTo>
                      <a:lnTo>
                        <a:pt x="2" y="31"/>
                      </a:lnTo>
                      <a:lnTo>
                        <a:pt x="2" y="31"/>
                      </a:lnTo>
                      <a:lnTo>
                        <a:pt x="15" y="33"/>
                      </a:lnTo>
                      <a:close/>
                      <a:moveTo>
                        <a:pt x="35" y="16"/>
                      </a:moveTo>
                      <a:lnTo>
                        <a:pt x="35" y="16"/>
                      </a:lnTo>
                      <a:lnTo>
                        <a:pt x="36" y="14"/>
                      </a:lnTo>
                      <a:lnTo>
                        <a:pt x="36" y="14"/>
                      </a:lnTo>
                      <a:lnTo>
                        <a:pt x="36" y="2"/>
                      </a:lnTo>
                      <a:lnTo>
                        <a:pt x="36" y="2"/>
                      </a:lnTo>
                      <a:lnTo>
                        <a:pt x="36" y="0"/>
                      </a:lnTo>
                      <a:lnTo>
                        <a:pt x="35" y="0"/>
                      </a:lnTo>
                      <a:lnTo>
                        <a:pt x="35" y="0"/>
                      </a:lnTo>
                      <a:lnTo>
                        <a:pt x="33" y="0"/>
                      </a:lnTo>
                      <a:lnTo>
                        <a:pt x="33" y="2"/>
                      </a:lnTo>
                      <a:lnTo>
                        <a:pt x="33" y="2"/>
                      </a:lnTo>
                      <a:lnTo>
                        <a:pt x="33" y="14"/>
                      </a:lnTo>
                      <a:lnTo>
                        <a:pt x="33" y="14"/>
                      </a:lnTo>
                      <a:lnTo>
                        <a:pt x="35" y="16"/>
                      </a:lnTo>
                      <a:close/>
                      <a:moveTo>
                        <a:pt x="51" y="31"/>
                      </a:moveTo>
                      <a:lnTo>
                        <a:pt x="51" y="31"/>
                      </a:lnTo>
                      <a:lnTo>
                        <a:pt x="53" y="33"/>
                      </a:lnTo>
                      <a:lnTo>
                        <a:pt x="53" y="33"/>
                      </a:lnTo>
                      <a:lnTo>
                        <a:pt x="55" y="33"/>
                      </a:lnTo>
                      <a:lnTo>
                        <a:pt x="55" y="33"/>
                      </a:lnTo>
                      <a:lnTo>
                        <a:pt x="67" y="31"/>
                      </a:lnTo>
                      <a:lnTo>
                        <a:pt x="67" y="31"/>
                      </a:lnTo>
                      <a:lnTo>
                        <a:pt x="67" y="29"/>
                      </a:lnTo>
                      <a:lnTo>
                        <a:pt x="67" y="27"/>
                      </a:lnTo>
                      <a:lnTo>
                        <a:pt x="67" y="27"/>
                      </a:lnTo>
                      <a:lnTo>
                        <a:pt x="66" y="25"/>
                      </a:lnTo>
                      <a:lnTo>
                        <a:pt x="66" y="25"/>
                      </a:lnTo>
                      <a:lnTo>
                        <a:pt x="53" y="27"/>
                      </a:lnTo>
                      <a:lnTo>
                        <a:pt x="53" y="27"/>
                      </a:lnTo>
                      <a:lnTo>
                        <a:pt x="51" y="31"/>
                      </a:lnTo>
                      <a:close/>
                      <a:moveTo>
                        <a:pt x="53" y="42"/>
                      </a:moveTo>
                      <a:lnTo>
                        <a:pt x="53" y="42"/>
                      </a:lnTo>
                      <a:lnTo>
                        <a:pt x="51" y="40"/>
                      </a:lnTo>
                      <a:lnTo>
                        <a:pt x="49" y="42"/>
                      </a:lnTo>
                      <a:lnTo>
                        <a:pt x="49" y="42"/>
                      </a:lnTo>
                      <a:lnTo>
                        <a:pt x="49" y="44"/>
                      </a:lnTo>
                      <a:lnTo>
                        <a:pt x="51" y="45"/>
                      </a:lnTo>
                      <a:lnTo>
                        <a:pt x="51" y="45"/>
                      </a:lnTo>
                      <a:lnTo>
                        <a:pt x="62" y="51"/>
                      </a:lnTo>
                      <a:lnTo>
                        <a:pt x="62" y="51"/>
                      </a:lnTo>
                      <a:lnTo>
                        <a:pt x="62" y="51"/>
                      </a:lnTo>
                      <a:lnTo>
                        <a:pt x="64" y="51"/>
                      </a:lnTo>
                      <a:lnTo>
                        <a:pt x="64" y="51"/>
                      </a:lnTo>
                      <a:lnTo>
                        <a:pt x="64" y="51"/>
                      </a:lnTo>
                      <a:lnTo>
                        <a:pt x="64" y="49"/>
                      </a:lnTo>
                      <a:lnTo>
                        <a:pt x="64" y="47"/>
                      </a:lnTo>
                      <a:lnTo>
                        <a:pt x="53" y="42"/>
                      </a:lnTo>
                      <a:close/>
                      <a:moveTo>
                        <a:pt x="47" y="22"/>
                      </a:moveTo>
                      <a:lnTo>
                        <a:pt x="47" y="22"/>
                      </a:lnTo>
                      <a:lnTo>
                        <a:pt x="49" y="20"/>
                      </a:lnTo>
                      <a:lnTo>
                        <a:pt x="49" y="20"/>
                      </a:lnTo>
                      <a:lnTo>
                        <a:pt x="57" y="11"/>
                      </a:lnTo>
                      <a:lnTo>
                        <a:pt x="57" y="11"/>
                      </a:lnTo>
                      <a:lnTo>
                        <a:pt x="58" y="9"/>
                      </a:lnTo>
                      <a:lnTo>
                        <a:pt x="57" y="7"/>
                      </a:lnTo>
                      <a:lnTo>
                        <a:pt x="57" y="7"/>
                      </a:lnTo>
                      <a:lnTo>
                        <a:pt x="55" y="7"/>
                      </a:lnTo>
                      <a:lnTo>
                        <a:pt x="55" y="7"/>
                      </a:lnTo>
                      <a:lnTo>
                        <a:pt x="55" y="7"/>
                      </a:lnTo>
                      <a:lnTo>
                        <a:pt x="46" y="18"/>
                      </a:lnTo>
                      <a:lnTo>
                        <a:pt x="46" y="18"/>
                      </a:lnTo>
                      <a:lnTo>
                        <a:pt x="46" y="18"/>
                      </a:lnTo>
                      <a:lnTo>
                        <a:pt x="46" y="20"/>
                      </a:lnTo>
                      <a:lnTo>
                        <a:pt x="46" y="20"/>
                      </a:lnTo>
                      <a:lnTo>
                        <a:pt x="47" y="2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4" name="Freeform 320">
                  <a:extLst>
                    <a:ext uri="{FF2B5EF4-FFF2-40B4-BE49-F238E27FC236}">
                      <a16:creationId xmlns="" xmlns:a16="http://schemas.microsoft.com/office/drawing/2014/main" id="{2831B221-FD74-4A23-8D04-C15244E5BDB1}"/>
                    </a:ext>
                  </a:extLst>
                </p:cNvPr>
                <p:cNvSpPr>
                  <a:spLocks/>
                </p:cNvSpPr>
                <p:nvPr/>
              </p:nvSpPr>
              <p:spPr bwMode="auto">
                <a:xfrm>
                  <a:off x="1273176" y="1760538"/>
                  <a:ext cx="109538" cy="133350"/>
                </a:xfrm>
                <a:custGeom>
                  <a:avLst/>
                  <a:gdLst>
                    <a:gd name="T0" fmla="*/ 67 w 69"/>
                    <a:gd name="T1" fmla="*/ 48 h 84"/>
                    <a:gd name="T2" fmla="*/ 67 w 69"/>
                    <a:gd name="T3" fmla="*/ 48 h 84"/>
                    <a:gd name="T4" fmla="*/ 40 w 69"/>
                    <a:gd name="T5" fmla="*/ 31 h 84"/>
                    <a:gd name="T6" fmla="*/ 40 w 69"/>
                    <a:gd name="T7" fmla="*/ 31 h 84"/>
                    <a:gd name="T8" fmla="*/ 40 w 69"/>
                    <a:gd name="T9" fmla="*/ 8 h 84"/>
                    <a:gd name="T10" fmla="*/ 40 w 69"/>
                    <a:gd name="T11" fmla="*/ 8 h 84"/>
                    <a:gd name="T12" fmla="*/ 38 w 69"/>
                    <a:gd name="T13" fmla="*/ 4 h 84"/>
                    <a:gd name="T14" fmla="*/ 36 w 69"/>
                    <a:gd name="T15" fmla="*/ 2 h 84"/>
                    <a:gd name="T16" fmla="*/ 34 w 69"/>
                    <a:gd name="T17" fmla="*/ 0 h 84"/>
                    <a:gd name="T18" fmla="*/ 31 w 69"/>
                    <a:gd name="T19" fmla="*/ 0 h 84"/>
                    <a:gd name="T20" fmla="*/ 31 w 69"/>
                    <a:gd name="T21" fmla="*/ 0 h 84"/>
                    <a:gd name="T22" fmla="*/ 27 w 69"/>
                    <a:gd name="T23" fmla="*/ 0 h 84"/>
                    <a:gd name="T24" fmla="*/ 25 w 69"/>
                    <a:gd name="T25" fmla="*/ 2 h 84"/>
                    <a:gd name="T26" fmla="*/ 23 w 69"/>
                    <a:gd name="T27" fmla="*/ 4 h 84"/>
                    <a:gd name="T28" fmla="*/ 23 w 69"/>
                    <a:gd name="T29" fmla="*/ 8 h 84"/>
                    <a:gd name="T30" fmla="*/ 23 w 69"/>
                    <a:gd name="T31" fmla="*/ 8 h 84"/>
                    <a:gd name="T32" fmla="*/ 23 w 69"/>
                    <a:gd name="T33" fmla="*/ 55 h 84"/>
                    <a:gd name="T34" fmla="*/ 23 w 69"/>
                    <a:gd name="T35" fmla="*/ 55 h 84"/>
                    <a:gd name="T36" fmla="*/ 14 w 69"/>
                    <a:gd name="T37" fmla="*/ 46 h 84"/>
                    <a:gd name="T38" fmla="*/ 14 w 69"/>
                    <a:gd name="T39" fmla="*/ 46 h 84"/>
                    <a:gd name="T40" fmla="*/ 12 w 69"/>
                    <a:gd name="T41" fmla="*/ 44 h 84"/>
                    <a:gd name="T42" fmla="*/ 9 w 69"/>
                    <a:gd name="T43" fmla="*/ 42 h 84"/>
                    <a:gd name="T44" fmla="*/ 7 w 69"/>
                    <a:gd name="T45" fmla="*/ 42 h 84"/>
                    <a:gd name="T46" fmla="*/ 3 w 69"/>
                    <a:gd name="T47" fmla="*/ 44 h 84"/>
                    <a:gd name="T48" fmla="*/ 3 w 69"/>
                    <a:gd name="T49" fmla="*/ 44 h 84"/>
                    <a:gd name="T50" fmla="*/ 1 w 69"/>
                    <a:gd name="T51" fmla="*/ 46 h 84"/>
                    <a:gd name="T52" fmla="*/ 0 w 69"/>
                    <a:gd name="T53" fmla="*/ 50 h 84"/>
                    <a:gd name="T54" fmla="*/ 0 w 69"/>
                    <a:gd name="T55" fmla="*/ 55 h 84"/>
                    <a:gd name="T56" fmla="*/ 0 w 69"/>
                    <a:gd name="T57" fmla="*/ 55 h 84"/>
                    <a:gd name="T58" fmla="*/ 21 w 69"/>
                    <a:gd name="T59" fmla="*/ 84 h 84"/>
                    <a:gd name="T60" fmla="*/ 21 w 69"/>
                    <a:gd name="T61" fmla="*/ 84 h 84"/>
                    <a:gd name="T62" fmla="*/ 23 w 69"/>
                    <a:gd name="T63" fmla="*/ 84 h 84"/>
                    <a:gd name="T64" fmla="*/ 23 w 69"/>
                    <a:gd name="T65" fmla="*/ 84 h 84"/>
                    <a:gd name="T66" fmla="*/ 58 w 69"/>
                    <a:gd name="T67" fmla="*/ 84 h 84"/>
                    <a:gd name="T68" fmla="*/ 58 w 69"/>
                    <a:gd name="T69" fmla="*/ 84 h 84"/>
                    <a:gd name="T70" fmla="*/ 60 w 69"/>
                    <a:gd name="T71" fmla="*/ 82 h 84"/>
                    <a:gd name="T72" fmla="*/ 60 w 69"/>
                    <a:gd name="T73" fmla="*/ 82 h 84"/>
                    <a:gd name="T74" fmla="*/ 69 w 69"/>
                    <a:gd name="T75" fmla="*/ 50 h 84"/>
                    <a:gd name="T76" fmla="*/ 69 w 69"/>
                    <a:gd name="T77" fmla="*/ 50 h 84"/>
                    <a:gd name="T78" fmla="*/ 67 w 69"/>
                    <a:gd name="T7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84">
                      <a:moveTo>
                        <a:pt x="67" y="48"/>
                      </a:moveTo>
                      <a:lnTo>
                        <a:pt x="67" y="48"/>
                      </a:lnTo>
                      <a:lnTo>
                        <a:pt x="40" y="31"/>
                      </a:lnTo>
                      <a:lnTo>
                        <a:pt x="40" y="31"/>
                      </a:lnTo>
                      <a:lnTo>
                        <a:pt x="40" y="8"/>
                      </a:lnTo>
                      <a:lnTo>
                        <a:pt x="40" y="8"/>
                      </a:lnTo>
                      <a:lnTo>
                        <a:pt x="38" y="4"/>
                      </a:lnTo>
                      <a:lnTo>
                        <a:pt x="36" y="2"/>
                      </a:lnTo>
                      <a:lnTo>
                        <a:pt x="34" y="0"/>
                      </a:lnTo>
                      <a:lnTo>
                        <a:pt x="31" y="0"/>
                      </a:lnTo>
                      <a:lnTo>
                        <a:pt x="31" y="0"/>
                      </a:lnTo>
                      <a:lnTo>
                        <a:pt x="27" y="0"/>
                      </a:lnTo>
                      <a:lnTo>
                        <a:pt x="25" y="2"/>
                      </a:lnTo>
                      <a:lnTo>
                        <a:pt x="23" y="4"/>
                      </a:lnTo>
                      <a:lnTo>
                        <a:pt x="23" y="8"/>
                      </a:lnTo>
                      <a:lnTo>
                        <a:pt x="23" y="8"/>
                      </a:lnTo>
                      <a:lnTo>
                        <a:pt x="23" y="55"/>
                      </a:lnTo>
                      <a:lnTo>
                        <a:pt x="23" y="55"/>
                      </a:lnTo>
                      <a:lnTo>
                        <a:pt x="14" y="46"/>
                      </a:lnTo>
                      <a:lnTo>
                        <a:pt x="14" y="46"/>
                      </a:lnTo>
                      <a:lnTo>
                        <a:pt x="12" y="44"/>
                      </a:lnTo>
                      <a:lnTo>
                        <a:pt x="9" y="42"/>
                      </a:lnTo>
                      <a:lnTo>
                        <a:pt x="7" y="42"/>
                      </a:lnTo>
                      <a:lnTo>
                        <a:pt x="3" y="44"/>
                      </a:lnTo>
                      <a:lnTo>
                        <a:pt x="3" y="44"/>
                      </a:lnTo>
                      <a:lnTo>
                        <a:pt x="1" y="46"/>
                      </a:lnTo>
                      <a:lnTo>
                        <a:pt x="0" y="50"/>
                      </a:lnTo>
                      <a:lnTo>
                        <a:pt x="0" y="55"/>
                      </a:lnTo>
                      <a:lnTo>
                        <a:pt x="0" y="55"/>
                      </a:lnTo>
                      <a:lnTo>
                        <a:pt x="21" y="84"/>
                      </a:lnTo>
                      <a:lnTo>
                        <a:pt x="21" y="84"/>
                      </a:lnTo>
                      <a:lnTo>
                        <a:pt x="23" y="84"/>
                      </a:lnTo>
                      <a:lnTo>
                        <a:pt x="23" y="84"/>
                      </a:lnTo>
                      <a:lnTo>
                        <a:pt x="58" y="84"/>
                      </a:lnTo>
                      <a:lnTo>
                        <a:pt x="58" y="84"/>
                      </a:lnTo>
                      <a:lnTo>
                        <a:pt x="60" y="82"/>
                      </a:lnTo>
                      <a:lnTo>
                        <a:pt x="60" y="82"/>
                      </a:lnTo>
                      <a:lnTo>
                        <a:pt x="69" y="50"/>
                      </a:lnTo>
                      <a:lnTo>
                        <a:pt x="69" y="50"/>
                      </a:lnTo>
                      <a:lnTo>
                        <a:pt x="67"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5" name="Freeform 321">
                  <a:extLst>
                    <a:ext uri="{FF2B5EF4-FFF2-40B4-BE49-F238E27FC236}">
                      <a16:creationId xmlns="" xmlns:a16="http://schemas.microsoft.com/office/drawing/2014/main" id="{4DDDEB1A-228C-4729-912C-37A7F01CB1F3}"/>
                    </a:ext>
                  </a:extLst>
                </p:cNvPr>
                <p:cNvSpPr>
                  <a:spLocks/>
                </p:cNvSpPr>
                <p:nvPr/>
              </p:nvSpPr>
              <p:spPr bwMode="auto">
                <a:xfrm>
                  <a:off x="1287463" y="1731963"/>
                  <a:ext cx="17463" cy="23813"/>
                </a:xfrm>
                <a:custGeom>
                  <a:avLst/>
                  <a:gdLst>
                    <a:gd name="T0" fmla="*/ 7 w 11"/>
                    <a:gd name="T1" fmla="*/ 13 h 15"/>
                    <a:gd name="T2" fmla="*/ 7 w 11"/>
                    <a:gd name="T3" fmla="*/ 13 h 15"/>
                    <a:gd name="T4" fmla="*/ 11 w 11"/>
                    <a:gd name="T5" fmla="*/ 15 h 15"/>
                    <a:gd name="T6" fmla="*/ 11 w 11"/>
                    <a:gd name="T7" fmla="*/ 15 h 15"/>
                    <a:gd name="T8" fmla="*/ 11 w 11"/>
                    <a:gd name="T9" fmla="*/ 13 h 15"/>
                    <a:gd name="T10" fmla="*/ 11 w 11"/>
                    <a:gd name="T11" fmla="*/ 13 h 15"/>
                    <a:gd name="T12" fmla="*/ 11 w 11"/>
                    <a:gd name="T13" fmla="*/ 11 h 15"/>
                    <a:gd name="T14" fmla="*/ 11 w 11"/>
                    <a:gd name="T15" fmla="*/ 11 h 15"/>
                    <a:gd name="T16" fmla="*/ 11 w 11"/>
                    <a:gd name="T17" fmla="*/ 11 h 15"/>
                    <a:gd name="T18" fmla="*/ 2 w 11"/>
                    <a:gd name="T19" fmla="*/ 0 h 15"/>
                    <a:gd name="T20" fmla="*/ 2 w 11"/>
                    <a:gd name="T21" fmla="*/ 0 h 15"/>
                    <a:gd name="T22" fmla="*/ 2 w 11"/>
                    <a:gd name="T23" fmla="*/ 0 h 15"/>
                    <a:gd name="T24" fmla="*/ 0 w 11"/>
                    <a:gd name="T25" fmla="*/ 0 h 15"/>
                    <a:gd name="T26" fmla="*/ 0 w 11"/>
                    <a:gd name="T27" fmla="*/ 0 h 15"/>
                    <a:gd name="T28" fmla="*/ 0 w 11"/>
                    <a:gd name="T29" fmla="*/ 2 h 15"/>
                    <a:gd name="T30" fmla="*/ 0 w 11"/>
                    <a:gd name="T31" fmla="*/ 4 h 15"/>
                    <a:gd name="T32" fmla="*/ 7 w 11"/>
                    <a:gd name="T3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5">
                      <a:moveTo>
                        <a:pt x="7" y="13"/>
                      </a:moveTo>
                      <a:lnTo>
                        <a:pt x="7" y="13"/>
                      </a:lnTo>
                      <a:lnTo>
                        <a:pt x="11" y="15"/>
                      </a:lnTo>
                      <a:lnTo>
                        <a:pt x="11" y="15"/>
                      </a:lnTo>
                      <a:lnTo>
                        <a:pt x="11" y="13"/>
                      </a:lnTo>
                      <a:lnTo>
                        <a:pt x="11" y="13"/>
                      </a:lnTo>
                      <a:lnTo>
                        <a:pt x="11" y="11"/>
                      </a:lnTo>
                      <a:lnTo>
                        <a:pt x="11" y="11"/>
                      </a:lnTo>
                      <a:lnTo>
                        <a:pt x="11" y="11"/>
                      </a:lnTo>
                      <a:lnTo>
                        <a:pt x="2" y="0"/>
                      </a:lnTo>
                      <a:lnTo>
                        <a:pt x="2" y="0"/>
                      </a:lnTo>
                      <a:lnTo>
                        <a:pt x="2" y="0"/>
                      </a:lnTo>
                      <a:lnTo>
                        <a:pt x="0" y="0"/>
                      </a:lnTo>
                      <a:lnTo>
                        <a:pt x="0" y="0"/>
                      </a:lnTo>
                      <a:lnTo>
                        <a:pt x="0" y="2"/>
                      </a:lnTo>
                      <a:lnTo>
                        <a:pt x="0" y="4"/>
                      </a:lnTo>
                      <a:lnTo>
                        <a:pt x="7"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6" name="Freeform 322">
                  <a:extLst>
                    <a:ext uri="{FF2B5EF4-FFF2-40B4-BE49-F238E27FC236}">
                      <a16:creationId xmlns="" xmlns:a16="http://schemas.microsoft.com/office/drawing/2014/main" id="{01E7F3AA-3730-4876-9744-6FFCE0FA20FF}"/>
                    </a:ext>
                  </a:extLst>
                </p:cNvPr>
                <p:cNvSpPr>
                  <a:spLocks/>
                </p:cNvSpPr>
                <p:nvPr/>
              </p:nvSpPr>
              <p:spPr bwMode="auto">
                <a:xfrm>
                  <a:off x="1274763" y="1784350"/>
                  <a:ext cx="23813" cy="17463"/>
                </a:xfrm>
                <a:custGeom>
                  <a:avLst/>
                  <a:gdLst>
                    <a:gd name="T0" fmla="*/ 11 w 15"/>
                    <a:gd name="T1" fmla="*/ 2 h 11"/>
                    <a:gd name="T2" fmla="*/ 11 w 15"/>
                    <a:gd name="T3" fmla="*/ 2 h 11"/>
                    <a:gd name="T4" fmla="*/ 0 w 15"/>
                    <a:gd name="T5" fmla="*/ 7 h 11"/>
                    <a:gd name="T6" fmla="*/ 0 w 15"/>
                    <a:gd name="T7" fmla="*/ 7 h 11"/>
                    <a:gd name="T8" fmla="*/ 0 w 15"/>
                    <a:gd name="T9" fmla="*/ 9 h 11"/>
                    <a:gd name="T10" fmla="*/ 0 w 15"/>
                    <a:gd name="T11" fmla="*/ 11 h 11"/>
                    <a:gd name="T12" fmla="*/ 0 w 15"/>
                    <a:gd name="T13" fmla="*/ 11 h 11"/>
                    <a:gd name="T14" fmla="*/ 0 w 15"/>
                    <a:gd name="T15" fmla="*/ 11 h 11"/>
                    <a:gd name="T16" fmla="*/ 2 w 15"/>
                    <a:gd name="T17" fmla="*/ 11 h 11"/>
                    <a:gd name="T18" fmla="*/ 2 w 15"/>
                    <a:gd name="T19" fmla="*/ 11 h 11"/>
                    <a:gd name="T20" fmla="*/ 2 w 15"/>
                    <a:gd name="T21" fmla="*/ 11 h 11"/>
                    <a:gd name="T22" fmla="*/ 13 w 15"/>
                    <a:gd name="T23" fmla="*/ 5 h 11"/>
                    <a:gd name="T24" fmla="*/ 13 w 15"/>
                    <a:gd name="T25" fmla="*/ 5 h 11"/>
                    <a:gd name="T26" fmla="*/ 15 w 15"/>
                    <a:gd name="T27" fmla="*/ 4 h 11"/>
                    <a:gd name="T28" fmla="*/ 15 w 15"/>
                    <a:gd name="T29" fmla="*/ 2 h 11"/>
                    <a:gd name="T30" fmla="*/ 15 w 15"/>
                    <a:gd name="T31" fmla="*/ 2 h 11"/>
                    <a:gd name="T32" fmla="*/ 13 w 15"/>
                    <a:gd name="T33" fmla="*/ 0 h 11"/>
                    <a:gd name="T34" fmla="*/ 11 w 15"/>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1">
                      <a:moveTo>
                        <a:pt x="11" y="2"/>
                      </a:moveTo>
                      <a:lnTo>
                        <a:pt x="11" y="2"/>
                      </a:lnTo>
                      <a:lnTo>
                        <a:pt x="0" y="7"/>
                      </a:lnTo>
                      <a:lnTo>
                        <a:pt x="0" y="7"/>
                      </a:lnTo>
                      <a:lnTo>
                        <a:pt x="0" y="9"/>
                      </a:lnTo>
                      <a:lnTo>
                        <a:pt x="0" y="11"/>
                      </a:lnTo>
                      <a:lnTo>
                        <a:pt x="0" y="11"/>
                      </a:lnTo>
                      <a:lnTo>
                        <a:pt x="0" y="11"/>
                      </a:lnTo>
                      <a:lnTo>
                        <a:pt x="2" y="11"/>
                      </a:lnTo>
                      <a:lnTo>
                        <a:pt x="2" y="11"/>
                      </a:lnTo>
                      <a:lnTo>
                        <a:pt x="2" y="11"/>
                      </a:lnTo>
                      <a:lnTo>
                        <a:pt x="13" y="5"/>
                      </a:lnTo>
                      <a:lnTo>
                        <a:pt x="13" y="5"/>
                      </a:lnTo>
                      <a:lnTo>
                        <a:pt x="15" y="4"/>
                      </a:lnTo>
                      <a:lnTo>
                        <a:pt x="15" y="2"/>
                      </a:lnTo>
                      <a:lnTo>
                        <a:pt x="15" y="2"/>
                      </a:lnTo>
                      <a:lnTo>
                        <a:pt x="13" y="0"/>
                      </a:lnTo>
                      <a:lnTo>
                        <a:pt x="11"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7" name="Freeform 323">
                  <a:extLst>
                    <a:ext uri="{FF2B5EF4-FFF2-40B4-BE49-F238E27FC236}">
                      <a16:creationId xmlns="" xmlns:a16="http://schemas.microsoft.com/office/drawing/2014/main" id="{527596DF-5EB9-447E-BD10-954C4DC8B79E}"/>
                    </a:ext>
                  </a:extLst>
                </p:cNvPr>
                <p:cNvSpPr>
                  <a:spLocks/>
                </p:cNvSpPr>
                <p:nvPr/>
              </p:nvSpPr>
              <p:spPr bwMode="auto">
                <a:xfrm>
                  <a:off x="1266826" y="1760538"/>
                  <a:ext cx="28575" cy="12700"/>
                </a:xfrm>
                <a:custGeom>
                  <a:avLst/>
                  <a:gdLst>
                    <a:gd name="T0" fmla="*/ 15 w 18"/>
                    <a:gd name="T1" fmla="*/ 8 h 8"/>
                    <a:gd name="T2" fmla="*/ 15 w 18"/>
                    <a:gd name="T3" fmla="*/ 8 h 8"/>
                    <a:gd name="T4" fmla="*/ 18 w 18"/>
                    <a:gd name="T5" fmla="*/ 6 h 8"/>
                    <a:gd name="T6" fmla="*/ 18 w 18"/>
                    <a:gd name="T7" fmla="*/ 6 h 8"/>
                    <a:gd name="T8" fmla="*/ 18 w 18"/>
                    <a:gd name="T9" fmla="*/ 6 h 8"/>
                    <a:gd name="T10" fmla="*/ 16 w 18"/>
                    <a:gd name="T11" fmla="*/ 2 h 8"/>
                    <a:gd name="T12" fmla="*/ 16 w 18"/>
                    <a:gd name="T13" fmla="*/ 2 h 8"/>
                    <a:gd name="T14" fmla="*/ 4 w 18"/>
                    <a:gd name="T15" fmla="*/ 0 h 8"/>
                    <a:gd name="T16" fmla="*/ 4 w 18"/>
                    <a:gd name="T17" fmla="*/ 0 h 8"/>
                    <a:gd name="T18" fmla="*/ 0 w 18"/>
                    <a:gd name="T19" fmla="*/ 2 h 8"/>
                    <a:gd name="T20" fmla="*/ 0 w 18"/>
                    <a:gd name="T21" fmla="*/ 2 h 8"/>
                    <a:gd name="T22" fmla="*/ 2 w 18"/>
                    <a:gd name="T23" fmla="*/ 6 h 8"/>
                    <a:gd name="T24" fmla="*/ 2 w 18"/>
                    <a:gd name="T25" fmla="*/ 6 h 8"/>
                    <a:gd name="T26" fmla="*/ 15 w 1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8">
                      <a:moveTo>
                        <a:pt x="15" y="8"/>
                      </a:moveTo>
                      <a:lnTo>
                        <a:pt x="15" y="8"/>
                      </a:lnTo>
                      <a:lnTo>
                        <a:pt x="18" y="6"/>
                      </a:lnTo>
                      <a:lnTo>
                        <a:pt x="18" y="6"/>
                      </a:lnTo>
                      <a:lnTo>
                        <a:pt x="18" y="6"/>
                      </a:lnTo>
                      <a:lnTo>
                        <a:pt x="16" y="2"/>
                      </a:lnTo>
                      <a:lnTo>
                        <a:pt x="16" y="2"/>
                      </a:lnTo>
                      <a:lnTo>
                        <a:pt x="4" y="0"/>
                      </a:lnTo>
                      <a:lnTo>
                        <a:pt x="4" y="0"/>
                      </a:lnTo>
                      <a:lnTo>
                        <a:pt x="0" y="2"/>
                      </a:lnTo>
                      <a:lnTo>
                        <a:pt x="0" y="2"/>
                      </a:lnTo>
                      <a:lnTo>
                        <a:pt x="2" y="6"/>
                      </a:lnTo>
                      <a:lnTo>
                        <a:pt x="2" y="6"/>
                      </a:lnTo>
                      <a:lnTo>
                        <a:pt x="15"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8" name="Freeform 324">
                  <a:extLst>
                    <a:ext uri="{FF2B5EF4-FFF2-40B4-BE49-F238E27FC236}">
                      <a16:creationId xmlns="" xmlns:a16="http://schemas.microsoft.com/office/drawing/2014/main" id="{EED994E3-643C-49DC-9CF6-DB68870659E0}"/>
                    </a:ext>
                  </a:extLst>
                </p:cNvPr>
                <p:cNvSpPr>
                  <a:spLocks/>
                </p:cNvSpPr>
                <p:nvPr/>
              </p:nvSpPr>
              <p:spPr bwMode="auto">
                <a:xfrm>
                  <a:off x="1319213" y="1720850"/>
                  <a:ext cx="4763" cy="25400"/>
                </a:xfrm>
                <a:custGeom>
                  <a:avLst/>
                  <a:gdLst>
                    <a:gd name="T0" fmla="*/ 2 w 3"/>
                    <a:gd name="T1" fmla="*/ 16 h 16"/>
                    <a:gd name="T2" fmla="*/ 2 w 3"/>
                    <a:gd name="T3" fmla="*/ 16 h 16"/>
                    <a:gd name="T4" fmla="*/ 3 w 3"/>
                    <a:gd name="T5" fmla="*/ 14 h 16"/>
                    <a:gd name="T6" fmla="*/ 3 w 3"/>
                    <a:gd name="T7" fmla="*/ 14 h 16"/>
                    <a:gd name="T8" fmla="*/ 3 w 3"/>
                    <a:gd name="T9" fmla="*/ 2 h 16"/>
                    <a:gd name="T10" fmla="*/ 3 w 3"/>
                    <a:gd name="T11" fmla="*/ 2 h 16"/>
                    <a:gd name="T12" fmla="*/ 3 w 3"/>
                    <a:gd name="T13" fmla="*/ 0 h 16"/>
                    <a:gd name="T14" fmla="*/ 2 w 3"/>
                    <a:gd name="T15" fmla="*/ 0 h 16"/>
                    <a:gd name="T16" fmla="*/ 2 w 3"/>
                    <a:gd name="T17" fmla="*/ 0 h 16"/>
                    <a:gd name="T18" fmla="*/ 0 w 3"/>
                    <a:gd name="T19" fmla="*/ 0 h 16"/>
                    <a:gd name="T20" fmla="*/ 0 w 3"/>
                    <a:gd name="T21" fmla="*/ 2 h 16"/>
                    <a:gd name="T22" fmla="*/ 0 w 3"/>
                    <a:gd name="T23" fmla="*/ 2 h 16"/>
                    <a:gd name="T24" fmla="*/ 0 w 3"/>
                    <a:gd name="T25" fmla="*/ 14 h 16"/>
                    <a:gd name="T26" fmla="*/ 0 w 3"/>
                    <a:gd name="T27" fmla="*/ 14 h 16"/>
                    <a:gd name="T28" fmla="*/ 2 w 3"/>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6">
                      <a:moveTo>
                        <a:pt x="2" y="16"/>
                      </a:moveTo>
                      <a:lnTo>
                        <a:pt x="2" y="16"/>
                      </a:lnTo>
                      <a:lnTo>
                        <a:pt x="3" y="14"/>
                      </a:lnTo>
                      <a:lnTo>
                        <a:pt x="3" y="14"/>
                      </a:lnTo>
                      <a:lnTo>
                        <a:pt x="3" y="2"/>
                      </a:lnTo>
                      <a:lnTo>
                        <a:pt x="3" y="2"/>
                      </a:lnTo>
                      <a:lnTo>
                        <a:pt x="3" y="0"/>
                      </a:lnTo>
                      <a:lnTo>
                        <a:pt x="2" y="0"/>
                      </a:lnTo>
                      <a:lnTo>
                        <a:pt x="2" y="0"/>
                      </a:lnTo>
                      <a:lnTo>
                        <a:pt x="0" y="0"/>
                      </a:lnTo>
                      <a:lnTo>
                        <a:pt x="0" y="2"/>
                      </a:lnTo>
                      <a:lnTo>
                        <a:pt x="0" y="2"/>
                      </a:lnTo>
                      <a:lnTo>
                        <a:pt x="0" y="14"/>
                      </a:lnTo>
                      <a:lnTo>
                        <a:pt x="0" y="14"/>
                      </a:lnTo>
                      <a:lnTo>
                        <a:pt x="2"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9" name="Freeform 325">
                  <a:extLst>
                    <a:ext uri="{FF2B5EF4-FFF2-40B4-BE49-F238E27FC236}">
                      <a16:creationId xmlns="" xmlns:a16="http://schemas.microsoft.com/office/drawing/2014/main" id="{6EC5B4F7-A2B6-41E7-B681-9212E3A28DEA}"/>
                    </a:ext>
                  </a:extLst>
                </p:cNvPr>
                <p:cNvSpPr>
                  <a:spLocks/>
                </p:cNvSpPr>
                <p:nvPr/>
              </p:nvSpPr>
              <p:spPr bwMode="auto">
                <a:xfrm>
                  <a:off x="1347788" y="1760538"/>
                  <a:ext cx="25400" cy="12700"/>
                </a:xfrm>
                <a:custGeom>
                  <a:avLst/>
                  <a:gdLst>
                    <a:gd name="T0" fmla="*/ 0 w 16"/>
                    <a:gd name="T1" fmla="*/ 6 h 8"/>
                    <a:gd name="T2" fmla="*/ 0 w 16"/>
                    <a:gd name="T3" fmla="*/ 6 h 8"/>
                    <a:gd name="T4" fmla="*/ 2 w 16"/>
                    <a:gd name="T5" fmla="*/ 8 h 8"/>
                    <a:gd name="T6" fmla="*/ 2 w 16"/>
                    <a:gd name="T7" fmla="*/ 8 h 8"/>
                    <a:gd name="T8" fmla="*/ 4 w 16"/>
                    <a:gd name="T9" fmla="*/ 8 h 8"/>
                    <a:gd name="T10" fmla="*/ 4 w 16"/>
                    <a:gd name="T11" fmla="*/ 8 h 8"/>
                    <a:gd name="T12" fmla="*/ 16 w 16"/>
                    <a:gd name="T13" fmla="*/ 6 h 8"/>
                    <a:gd name="T14" fmla="*/ 16 w 16"/>
                    <a:gd name="T15" fmla="*/ 6 h 8"/>
                    <a:gd name="T16" fmla="*/ 16 w 16"/>
                    <a:gd name="T17" fmla="*/ 4 h 8"/>
                    <a:gd name="T18" fmla="*/ 16 w 16"/>
                    <a:gd name="T19" fmla="*/ 2 h 8"/>
                    <a:gd name="T20" fmla="*/ 16 w 16"/>
                    <a:gd name="T21" fmla="*/ 2 h 8"/>
                    <a:gd name="T22" fmla="*/ 15 w 16"/>
                    <a:gd name="T23" fmla="*/ 0 h 8"/>
                    <a:gd name="T24" fmla="*/ 15 w 16"/>
                    <a:gd name="T25" fmla="*/ 0 h 8"/>
                    <a:gd name="T26" fmla="*/ 2 w 16"/>
                    <a:gd name="T27" fmla="*/ 2 h 8"/>
                    <a:gd name="T28" fmla="*/ 2 w 16"/>
                    <a:gd name="T29" fmla="*/ 2 h 8"/>
                    <a:gd name="T30" fmla="*/ 0 w 16"/>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8">
                      <a:moveTo>
                        <a:pt x="0" y="6"/>
                      </a:moveTo>
                      <a:lnTo>
                        <a:pt x="0" y="6"/>
                      </a:lnTo>
                      <a:lnTo>
                        <a:pt x="2" y="8"/>
                      </a:lnTo>
                      <a:lnTo>
                        <a:pt x="2" y="8"/>
                      </a:lnTo>
                      <a:lnTo>
                        <a:pt x="4" y="8"/>
                      </a:lnTo>
                      <a:lnTo>
                        <a:pt x="4" y="8"/>
                      </a:lnTo>
                      <a:lnTo>
                        <a:pt x="16" y="6"/>
                      </a:lnTo>
                      <a:lnTo>
                        <a:pt x="16" y="6"/>
                      </a:lnTo>
                      <a:lnTo>
                        <a:pt x="16" y="4"/>
                      </a:lnTo>
                      <a:lnTo>
                        <a:pt x="16" y="2"/>
                      </a:lnTo>
                      <a:lnTo>
                        <a:pt x="16" y="2"/>
                      </a:lnTo>
                      <a:lnTo>
                        <a:pt x="15" y="0"/>
                      </a:lnTo>
                      <a:lnTo>
                        <a:pt x="15" y="0"/>
                      </a:lnTo>
                      <a:lnTo>
                        <a:pt x="2" y="2"/>
                      </a:lnTo>
                      <a:lnTo>
                        <a:pt x="2" y="2"/>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0" name="Freeform 326">
                  <a:extLst>
                    <a:ext uri="{FF2B5EF4-FFF2-40B4-BE49-F238E27FC236}">
                      <a16:creationId xmlns="" xmlns:a16="http://schemas.microsoft.com/office/drawing/2014/main" id="{956D06DB-EDDE-4ADB-943E-615EA2A86796}"/>
                    </a:ext>
                  </a:extLst>
                </p:cNvPr>
                <p:cNvSpPr>
                  <a:spLocks/>
                </p:cNvSpPr>
                <p:nvPr/>
              </p:nvSpPr>
              <p:spPr bwMode="auto">
                <a:xfrm>
                  <a:off x="1344613" y="1784350"/>
                  <a:ext cx="23813" cy="17463"/>
                </a:xfrm>
                <a:custGeom>
                  <a:avLst/>
                  <a:gdLst>
                    <a:gd name="T0" fmla="*/ 4 w 15"/>
                    <a:gd name="T1" fmla="*/ 2 h 11"/>
                    <a:gd name="T2" fmla="*/ 4 w 15"/>
                    <a:gd name="T3" fmla="*/ 2 h 11"/>
                    <a:gd name="T4" fmla="*/ 2 w 15"/>
                    <a:gd name="T5" fmla="*/ 0 h 11"/>
                    <a:gd name="T6" fmla="*/ 0 w 15"/>
                    <a:gd name="T7" fmla="*/ 2 h 11"/>
                    <a:gd name="T8" fmla="*/ 0 w 15"/>
                    <a:gd name="T9" fmla="*/ 2 h 11"/>
                    <a:gd name="T10" fmla="*/ 0 w 15"/>
                    <a:gd name="T11" fmla="*/ 4 h 11"/>
                    <a:gd name="T12" fmla="*/ 2 w 15"/>
                    <a:gd name="T13" fmla="*/ 5 h 11"/>
                    <a:gd name="T14" fmla="*/ 2 w 15"/>
                    <a:gd name="T15" fmla="*/ 5 h 11"/>
                    <a:gd name="T16" fmla="*/ 13 w 15"/>
                    <a:gd name="T17" fmla="*/ 11 h 11"/>
                    <a:gd name="T18" fmla="*/ 13 w 15"/>
                    <a:gd name="T19" fmla="*/ 11 h 11"/>
                    <a:gd name="T20" fmla="*/ 13 w 15"/>
                    <a:gd name="T21" fmla="*/ 11 h 11"/>
                    <a:gd name="T22" fmla="*/ 15 w 15"/>
                    <a:gd name="T23" fmla="*/ 11 h 11"/>
                    <a:gd name="T24" fmla="*/ 15 w 15"/>
                    <a:gd name="T25" fmla="*/ 11 h 11"/>
                    <a:gd name="T26" fmla="*/ 15 w 15"/>
                    <a:gd name="T27" fmla="*/ 11 h 11"/>
                    <a:gd name="T28" fmla="*/ 15 w 15"/>
                    <a:gd name="T29" fmla="*/ 9 h 11"/>
                    <a:gd name="T30" fmla="*/ 15 w 15"/>
                    <a:gd name="T31" fmla="*/ 7 h 11"/>
                    <a:gd name="T32" fmla="*/ 4 w 15"/>
                    <a:gd name="T3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1">
                      <a:moveTo>
                        <a:pt x="4" y="2"/>
                      </a:moveTo>
                      <a:lnTo>
                        <a:pt x="4" y="2"/>
                      </a:lnTo>
                      <a:lnTo>
                        <a:pt x="2" y="0"/>
                      </a:lnTo>
                      <a:lnTo>
                        <a:pt x="0" y="2"/>
                      </a:lnTo>
                      <a:lnTo>
                        <a:pt x="0" y="2"/>
                      </a:lnTo>
                      <a:lnTo>
                        <a:pt x="0" y="4"/>
                      </a:lnTo>
                      <a:lnTo>
                        <a:pt x="2" y="5"/>
                      </a:lnTo>
                      <a:lnTo>
                        <a:pt x="2" y="5"/>
                      </a:lnTo>
                      <a:lnTo>
                        <a:pt x="13" y="11"/>
                      </a:lnTo>
                      <a:lnTo>
                        <a:pt x="13" y="11"/>
                      </a:lnTo>
                      <a:lnTo>
                        <a:pt x="13" y="11"/>
                      </a:lnTo>
                      <a:lnTo>
                        <a:pt x="15" y="11"/>
                      </a:lnTo>
                      <a:lnTo>
                        <a:pt x="15" y="11"/>
                      </a:lnTo>
                      <a:lnTo>
                        <a:pt x="15" y="11"/>
                      </a:lnTo>
                      <a:lnTo>
                        <a:pt x="15" y="9"/>
                      </a:lnTo>
                      <a:lnTo>
                        <a:pt x="15" y="7"/>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1" name="Freeform 327">
                  <a:extLst>
                    <a:ext uri="{FF2B5EF4-FFF2-40B4-BE49-F238E27FC236}">
                      <a16:creationId xmlns="" xmlns:a16="http://schemas.microsoft.com/office/drawing/2014/main" id="{72F9D2B2-F3C0-4B71-A4B2-4EF72B70F905}"/>
                    </a:ext>
                  </a:extLst>
                </p:cNvPr>
                <p:cNvSpPr>
                  <a:spLocks/>
                </p:cNvSpPr>
                <p:nvPr/>
              </p:nvSpPr>
              <p:spPr bwMode="auto">
                <a:xfrm>
                  <a:off x="1339851" y="1731963"/>
                  <a:ext cx="19050" cy="23813"/>
                </a:xfrm>
                <a:custGeom>
                  <a:avLst/>
                  <a:gdLst>
                    <a:gd name="T0" fmla="*/ 1 w 12"/>
                    <a:gd name="T1" fmla="*/ 15 h 15"/>
                    <a:gd name="T2" fmla="*/ 1 w 12"/>
                    <a:gd name="T3" fmla="*/ 15 h 15"/>
                    <a:gd name="T4" fmla="*/ 3 w 12"/>
                    <a:gd name="T5" fmla="*/ 13 h 15"/>
                    <a:gd name="T6" fmla="*/ 3 w 12"/>
                    <a:gd name="T7" fmla="*/ 13 h 15"/>
                    <a:gd name="T8" fmla="*/ 11 w 12"/>
                    <a:gd name="T9" fmla="*/ 4 h 15"/>
                    <a:gd name="T10" fmla="*/ 11 w 12"/>
                    <a:gd name="T11" fmla="*/ 4 h 15"/>
                    <a:gd name="T12" fmla="*/ 12 w 12"/>
                    <a:gd name="T13" fmla="*/ 2 h 15"/>
                    <a:gd name="T14" fmla="*/ 11 w 12"/>
                    <a:gd name="T15" fmla="*/ 0 h 15"/>
                    <a:gd name="T16" fmla="*/ 11 w 12"/>
                    <a:gd name="T17" fmla="*/ 0 h 15"/>
                    <a:gd name="T18" fmla="*/ 9 w 12"/>
                    <a:gd name="T19" fmla="*/ 0 h 15"/>
                    <a:gd name="T20" fmla="*/ 9 w 12"/>
                    <a:gd name="T21" fmla="*/ 0 h 15"/>
                    <a:gd name="T22" fmla="*/ 9 w 12"/>
                    <a:gd name="T23" fmla="*/ 0 h 15"/>
                    <a:gd name="T24" fmla="*/ 0 w 12"/>
                    <a:gd name="T25" fmla="*/ 11 h 15"/>
                    <a:gd name="T26" fmla="*/ 0 w 12"/>
                    <a:gd name="T27" fmla="*/ 11 h 15"/>
                    <a:gd name="T28" fmla="*/ 0 w 12"/>
                    <a:gd name="T29" fmla="*/ 11 h 15"/>
                    <a:gd name="T30" fmla="*/ 0 w 12"/>
                    <a:gd name="T31" fmla="*/ 13 h 15"/>
                    <a:gd name="T32" fmla="*/ 0 w 12"/>
                    <a:gd name="T33" fmla="*/ 13 h 15"/>
                    <a:gd name="T34" fmla="*/ 1 w 12"/>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5">
                      <a:moveTo>
                        <a:pt x="1" y="15"/>
                      </a:moveTo>
                      <a:lnTo>
                        <a:pt x="1" y="15"/>
                      </a:lnTo>
                      <a:lnTo>
                        <a:pt x="3" y="13"/>
                      </a:lnTo>
                      <a:lnTo>
                        <a:pt x="3" y="13"/>
                      </a:lnTo>
                      <a:lnTo>
                        <a:pt x="11" y="4"/>
                      </a:lnTo>
                      <a:lnTo>
                        <a:pt x="11" y="4"/>
                      </a:lnTo>
                      <a:lnTo>
                        <a:pt x="12" y="2"/>
                      </a:lnTo>
                      <a:lnTo>
                        <a:pt x="11" y="0"/>
                      </a:lnTo>
                      <a:lnTo>
                        <a:pt x="11" y="0"/>
                      </a:lnTo>
                      <a:lnTo>
                        <a:pt x="9" y="0"/>
                      </a:lnTo>
                      <a:lnTo>
                        <a:pt x="9" y="0"/>
                      </a:lnTo>
                      <a:lnTo>
                        <a:pt x="9" y="0"/>
                      </a:lnTo>
                      <a:lnTo>
                        <a:pt x="0" y="11"/>
                      </a:lnTo>
                      <a:lnTo>
                        <a:pt x="0" y="11"/>
                      </a:lnTo>
                      <a:lnTo>
                        <a:pt x="0" y="11"/>
                      </a:lnTo>
                      <a:lnTo>
                        <a:pt x="0" y="13"/>
                      </a:lnTo>
                      <a:lnTo>
                        <a:pt x="0" y="13"/>
                      </a:lnTo>
                      <a:lnTo>
                        <a:pt x="1"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1" name="Group 320"/>
          <p:cNvGrpSpPr/>
          <p:nvPr/>
        </p:nvGrpSpPr>
        <p:grpSpPr>
          <a:xfrm>
            <a:off x="998400" y="4582054"/>
            <a:ext cx="3356152" cy="1296427"/>
            <a:chOff x="998400" y="4582054"/>
            <a:chExt cx="3356152" cy="1296427"/>
          </a:xfrm>
        </p:grpSpPr>
        <p:sp>
          <p:nvSpPr>
            <p:cNvPr id="203" name="Rectangle 313">
              <a:extLst>
                <a:ext uri="{FF2B5EF4-FFF2-40B4-BE49-F238E27FC236}">
                  <a16:creationId xmlns="" xmlns:a16="http://schemas.microsoft.com/office/drawing/2014/main" id="{85B8FB6F-8056-45DC-A1CD-24952BD08ADD}"/>
                </a:ext>
              </a:extLst>
            </p:cNvPr>
            <p:cNvSpPr>
              <a:spLocks noChangeArrowheads="1"/>
            </p:cNvSpPr>
            <p:nvPr/>
          </p:nvSpPr>
          <p:spPr bwMode="auto">
            <a:xfrm>
              <a:off x="1428049" y="4824346"/>
              <a:ext cx="2926503"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Apply Zero trust and defense in depth principles</a:t>
              </a:r>
            </a:p>
            <a:p>
              <a:pPr lvl="0">
                <a:spcAft>
                  <a:spcPts val="300"/>
                </a:spcAft>
              </a:pPr>
              <a:r>
                <a:rPr lang="en-US" altLang="en-US" sz="900" dirty="0">
                  <a:latin typeface="+mn-lt"/>
                </a:rPr>
                <a:t>As the zero trust model is gaining traction, organizations are implementing IAM controls that grant users access to the network based on least privileged access policies, instead of relying on traditional firewall based perimeter., API</a:t>
              </a:r>
              <a:endParaRPr kumimoji="0" lang="en-US" altLang="en-US" sz="900" b="0" i="0" u="none" strike="noStrike" cap="none" normalizeH="0" dirty="0">
                <a:ln>
                  <a:noFill/>
                </a:ln>
                <a:effectLst/>
                <a:latin typeface="+mn-lt"/>
              </a:endParaRPr>
            </a:p>
          </p:txBody>
        </p:sp>
        <p:grpSp>
          <p:nvGrpSpPr>
            <p:cNvPr id="204" name="Group 203">
              <a:extLst>
                <a:ext uri="{FF2B5EF4-FFF2-40B4-BE49-F238E27FC236}">
                  <a16:creationId xmlns="" xmlns:a16="http://schemas.microsoft.com/office/drawing/2014/main" id="{CC49FBF3-A599-4D83-8EB0-8C3FA8BD7361}"/>
                </a:ext>
              </a:extLst>
            </p:cNvPr>
            <p:cNvGrpSpPr/>
            <p:nvPr/>
          </p:nvGrpSpPr>
          <p:grpSpPr>
            <a:xfrm>
              <a:off x="998400" y="4582054"/>
              <a:ext cx="585788" cy="585788"/>
              <a:chOff x="998400" y="4652509"/>
              <a:chExt cx="585788" cy="585788"/>
            </a:xfrm>
          </p:grpSpPr>
          <p:sp>
            <p:nvSpPr>
              <p:cNvPr id="205" name="Freeform 316">
                <a:extLst>
                  <a:ext uri="{FF2B5EF4-FFF2-40B4-BE49-F238E27FC236}">
                    <a16:creationId xmlns="" xmlns:a16="http://schemas.microsoft.com/office/drawing/2014/main" id="{309219D7-DAEA-41BB-8C05-6933349A1761}"/>
                  </a:ext>
                </a:extLst>
              </p:cNvPr>
              <p:cNvSpPr>
                <a:spLocks/>
              </p:cNvSpPr>
              <p:nvPr/>
            </p:nvSpPr>
            <p:spPr bwMode="auto">
              <a:xfrm>
                <a:off x="998400"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06" name="Group 205">
                <a:extLst>
                  <a:ext uri="{FF2B5EF4-FFF2-40B4-BE49-F238E27FC236}">
                    <a16:creationId xmlns="" xmlns:a16="http://schemas.microsoft.com/office/drawing/2014/main" id="{4E842C31-337D-4C2A-BE4B-BBB975CA3275}"/>
                  </a:ext>
                </a:extLst>
              </p:cNvPr>
              <p:cNvGrpSpPr/>
              <p:nvPr/>
            </p:nvGrpSpPr>
            <p:grpSpPr>
              <a:xfrm>
                <a:off x="1172232" y="4757285"/>
                <a:ext cx="238125" cy="376237"/>
                <a:chOff x="211932" y="4573588"/>
                <a:chExt cx="238125" cy="376237"/>
              </a:xfrm>
            </p:grpSpPr>
            <p:sp>
              <p:nvSpPr>
                <p:cNvPr id="207" name="Freeform 564">
                  <a:extLst>
                    <a:ext uri="{FF2B5EF4-FFF2-40B4-BE49-F238E27FC236}">
                      <a16:creationId xmlns="" xmlns:a16="http://schemas.microsoft.com/office/drawing/2014/main" id="{FFF6CFCF-0E4A-44C2-805F-27F2905A977C}"/>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8" name="Freeform 565">
                  <a:extLst>
                    <a:ext uri="{FF2B5EF4-FFF2-40B4-BE49-F238E27FC236}">
                      <a16:creationId xmlns="" xmlns:a16="http://schemas.microsoft.com/office/drawing/2014/main" id="{5D54C9CC-1356-4F09-84ED-756B35F5EEA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9" name="Freeform 566">
                  <a:extLst>
                    <a:ext uri="{FF2B5EF4-FFF2-40B4-BE49-F238E27FC236}">
                      <a16:creationId xmlns="" xmlns:a16="http://schemas.microsoft.com/office/drawing/2014/main" id="{038195C3-DCEE-459A-BD9F-097B5785BD77}"/>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0" name="Freeform 567">
                  <a:extLst>
                    <a:ext uri="{FF2B5EF4-FFF2-40B4-BE49-F238E27FC236}">
                      <a16:creationId xmlns="" xmlns:a16="http://schemas.microsoft.com/office/drawing/2014/main" id="{A50305D1-624E-4021-A017-55A8BC4ACD58}"/>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1" name="Freeform 568">
                  <a:extLst>
                    <a:ext uri="{FF2B5EF4-FFF2-40B4-BE49-F238E27FC236}">
                      <a16:creationId xmlns="" xmlns:a16="http://schemas.microsoft.com/office/drawing/2014/main" id="{57D52C4C-1389-40A6-965A-038C4BB46972}"/>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2" name="Freeform 569">
                  <a:extLst>
                    <a:ext uri="{FF2B5EF4-FFF2-40B4-BE49-F238E27FC236}">
                      <a16:creationId xmlns="" xmlns:a16="http://schemas.microsoft.com/office/drawing/2014/main" id="{D171A7FD-F50D-4758-9759-1A277260872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3" name="Freeform 570">
                  <a:extLst>
                    <a:ext uri="{FF2B5EF4-FFF2-40B4-BE49-F238E27FC236}">
                      <a16:creationId xmlns="" xmlns:a16="http://schemas.microsoft.com/office/drawing/2014/main" id="{EE857896-34A9-429E-A785-184412077D36}"/>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4" name="Freeform 571">
                  <a:extLst>
                    <a:ext uri="{FF2B5EF4-FFF2-40B4-BE49-F238E27FC236}">
                      <a16:creationId xmlns="" xmlns:a16="http://schemas.microsoft.com/office/drawing/2014/main" id="{06EAF675-9051-4CED-9D32-1343E953685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5" name="Freeform 572">
                  <a:extLst>
                    <a:ext uri="{FF2B5EF4-FFF2-40B4-BE49-F238E27FC236}">
                      <a16:creationId xmlns="" xmlns:a16="http://schemas.microsoft.com/office/drawing/2014/main" id="{4884B095-CB06-4312-BEAD-84461898F0F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6" name="Freeform 573">
                  <a:extLst>
                    <a:ext uri="{FF2B5EF4-FFF2-40B4-BE49-F238E27FC236}">
                      <a16:creationId xmlns="" xmlns:a16="http://schemas.microsoft.com/office/drawing/2014/main" id="{DDA6B417-4784-4F8E-9F41-1AFE81327481}"/>
                    </a:ext>
                  </a:extLst>
                </p:cNvPr>
                <p:cNvSpPr>
                  <a:spLocks/>
                </p:cNvSpPr>
                <p:nvPr/>
              </p:nvSpPr>
              <p:spPr bwMode="auto">
                <a:xfrm>
                  <a:off x="316707" y="4711700"/>
                  <a:ext cx="88900" cy="84137"/>
                </a:xfrm>
                <a:custGeom>
                  <a:avLst/>
                  <a:gdLst>
                    <a:gd name="T0" fmla="*/ 55 w 56"/>
                    <a:gd name="T1" fmla="*/ 46 h 53"/>
                    <a:gd name="T2" fmla="*/ 55 w 56"/>
                    <a:gd name="T3" fmla="*/ 46 h 53"/>
                    <a:gd name="T4" fmla="*/ 55 w 56"/>
                    <a:gd name="T5" fmla="*/ 44 h 53"/>
                    <a:gd name="T6" fmla="*/ 53 w 56"/>
                    <a:gd name="T7" fmla="*/ 42 h 53"/>
                    <a:gd name="T8" fmla="*/ 53 w 56"/>
                    <a:gd name="T9" fmla="*/ 42 h 53"/>
                    <a:gd name="T10" fmla="*/ 36 w 56"/>
                    <a:gd name="T11" fmla="*/ 35 h 53"/>
                    <a:gd name="T12" fmla="*/ 36 w 56"/>
                    <a:gd name="T13" fmla="*/ 31 h 53"/>
                    <a:gd name="T14" fmla="*/ 34 w 56"/>
                    <a:gd name="T15" fmla="*/ 33 h 53"/>
                    <a:gd name="T16" fmla="*/ 34 w 56"/>
                    <a:gd name="T17" fmla="*/ 28 h 53"/>
                    <a:gd name="T18" fmla="*/ 34 w 56"/>
                    <a:gd name="T19" fmla="*/ 28 h 53"/>
                    <a:gd name="T20" fmla="*/ 36 w 56"/>
                    <a:gd name="T21" fmla="*/ 26 h 53"/>
                    <a:gd name="T22" fmla="*/ 36 w 56"/>
                    <a:gd name="T23" fmla="*/ 20 h 53"/>
                    <a:gd name="T24" fmla="*/ 36 w 56"/>
                    <a:gd name="T25" fmla="*/ 20 h 53"/>
                    <a:gd name="T26" fmla="*/ 38 w 56"/>
                    <a:gd name="T27" fmla="*/ 20 h 53"/>
                    <a:gd name="T28" fmla="*/ 38 w 56"/>
                    <a:gd name="T29" fmla="*/ 20 h 53"/>
                    <a:gd name="T30" fmla="*/ 38 w 56"/>
                    <a:gd name="T31" fmla="*/ 17 h 53"/>
                    <a:gd name="T32" fmla="*/ 38 w 56"/>
                    <a:gd name="T33" fmla="*/ 15 h 53"/>
                    <a:gd name="T34" fmla="*/ 38 w 56"/>
                    <a:gd name="T35" fmla="*/ 15 h 53"/>
                    <a:gd name="T36" fmla="*/ 38 w 56"/>
                    <a:gd name="T37" fmla="*/ 11 h 53"/>
                    <a:gd name="T38" fmla="*/ 38 w 56"/>
                    <a:gd name="T39" fmla="*/ 6 h 53"/>
                    <a:gd name="T40" fmla="*/ 38 w 56"/>
                    <a:gd name="T41" fmla="*/ 6 h 53"/>
                    <a:gd name="T42" fmla="*/ 34 w 56"/>
                    <a:gd name="T43" fmla="*/ 2 h 53"/>
                    <a:gd name="T44" fmla="*/ 27 w 56"/>
                    <a:gd name="T45" fmla="*/ 0 h 53"/>
                    <a:gd name="T46" fmla="*/ 27 w 56"/>
                    <a:gd name="T47" fmla="*/ 0 h 53"/>
                    <a:gd name="T48" fmla="*/ 22 w 56"/>
                    <a:gd name="T49" fmla="*/ 2 h 53"/>
                    <a:gd name="T50" fmla="*/ 18 w 56"/>
                    <a:gd name="T51" fmla="*/ 6 h 53"/>
                    <a:gd name="T52" fmla="*/ 18 w 56"/>
                    <a:gd name="T53" fmla="*/ 6 h 53"/>
                    <a:gd name="T54" fmla="*/ 18 w 56"/>
                    <a:gd name="T55" fmla="*/ 11 h 53"/>
                    <a:gd name="T56" fmla="*/ 18 w 56"/>
                    <a:gd name="T57" fmla="*/ 15 h 53"/>
                    <a:gd name="T58" fmla="*/ 18 w 56"/>
                    <a:gd name="T59" fmla="*/ 15 h 53"/>
                    <a:gd name="T60" fmla="*/ 16 w 56"/>
                    <a:gd name="T61" fmla="*/ 17 h 53"/>
                    <a:gd name="T62" fmla="*/ 18 w 56"/>
                    <a:gd name="T63" fmla="*/ 20 h 53"/>
                    <a:gd name="T64" fmla="*/ 18 w 56"/>
                    <a:gd name="T65" fmla="*/ 20 h 53"/>
                    <a:gd name="T66" fmla="*/ 18 w 56"/>
                    <a:gd name="T67" fmla="*/ 20 h 53"/>
                    <a:gd name="T68" fmla="*/ 18 w 56"/>
                    <a:gd name="T69" fmla="*/ 20 h 53"/>
                    <a:gd name="T70" fmla="*/ 20 w 56"/>
                    <a:gd name="T71" fmla="*/ 26 h 53"/>
                    <a:gd name="T72" fmla="*/ 20 w 56"/>
                    <a:gd name="T73" fmla="*/ 28 h 53"/>
                    <a:gd name="T74" fmla="*/ 20 w 56"/>
                    <a:gd name="T75" fmla="*/ 33 h 53"/>
                    <a:gd name="T76" fmla="*/ 18 w 56"/>
                    <a:gd name="T77" fmla="*/ 31 h 53"/>
                    <a:gd name="T78" fmla="*/ 20 w 56"/>
                    <a:gd name="T79" fmla="*/ 35 h 53"/>
                    <a:gd name="T80" fmla="*/ 20 w 56"/>
                    <a:gd name="T81" fmla="*/ 35 h 53"/>
                    <a:gd name="T82" fmla="*/ 2 w 56"/>
                    <a:gd name="T83" fmla="*/ 42 h 53"/>
                    <a:gd name="T84" fmla="*/ 2 w 56"/>
                    <a:gd name="T85" fmla="*/ 42 h 53"/>
                    <a:gd name="T86" fmla="*/ 2 w 56"/>
                    <a:gd name="T87" fmla="*/ 44 h 53"/>
                    <a:gd name="T88" fmla="*/ 0 w 56"/>
                    <a:gd name="T89" fmla="*/ 46 h 53"/>
                    <a:gd name="T90" fmla="*/ 0 w 56"/>
                    <a:gd name="T91" fmla="*/ 46 h 53"/>
                    <a:gd name="T92" fmla="*/ 0 w 56"/>
                    <a:gd name="T93" fmla="*/ 53 h 53"/>
                    <a:gd name="T94" fmla="*/ 56 w 56"/>
                    <a:gd name="T95" fmla="*/ 53 h 53"/>
                    <a:gd name="T96" fmla="*/ 56 w 56"/>
                    <a:gd name="T97" fmla="*/ 53 h 53"/>
                    <a:gd name="T98" fmla="*/ 55 w 56"/>
                    <a:gd name="T99" fmla="*/ 46 h 53"/>
                    <a:gd name="T100" fmla="*/ 55 w 56"/>
                    <a:gd name="T10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53">
                      <a:moveTo>
                        <a:pt x="55" y="46"/>
                      </a:moveTo>
                      <a:lnTo>
                        <a:pt x="55" y="46"/>
                      </a:lnTo>
                      <a:lnTo>
                        <a:pt x="55" y="44"/>
                      </a:lnTo>
                      <a:lnTo>
                        <a:pt x="53" y="42"/>
                      </a:lnTo>
                      <a:lnTo>
                        <a:pt x="53" y="42"/>
                      </a:lnTo>
                      <a:lnTo>
                        <a:pt x="36" y="35"/>
                      </a:lnTo>
                      <a:lnTo>
                        <a:pt x="36" y="31"/>
                      </a:lnTo>
                      <a:lnTo>
                        <a:pt x="34" y="33"/>
                      </a:lnTo>
                      <a:lnTo>
                        <a:pt x="34" y="28"/>
                      </a:lnTo>
                      <a:lnTo>
                        <a:pt x="34" y="28"/>
                      </a:lnTo>
                      <a:lnTo>
                        <a:pt x="36" y="26"/>
                      </a:lnTo>
                      <a:lnTo>
                        <a:pt x="36" y="20"/>
                      </a:lnTo>
                      <a:lnTo>
                        <a:pt x="36" y="20"/>
                      </a:lnTo>
                      <a:lnTo>
                        <a:pt x="38" y="20"/>
                      </a:lnTo>
                      <a:lnTo>
                        <a:pt x="38" y="20"/>
                      </a:lnTo>
                      <a:lnTo>
                        <a:pt x="38" y="17"/>
                      </a:lnTo>
                      <a:lnTo>
                        <a:pt x="38" y="15"/>
                      </a:lnTo>
                      <a:lnTo>
                        <a:pt x="38" y="15"/>
                      </a:lnTo>
                      <a:lnTo>
                        <a:pt x="38" y="11"/>
                      </a:lnTo>
                      <a:lnTo>
                        <a:pt x="38" y="6"/>
                      </a:lnTo>
                      <a:lnTo>
                        <a:pt x="38" y="6"/>
                      </a:lnTo>
                      <a:lnTo>
                        <a:pt x="34" y="2"/>
                      </a:lnTo>
                      <a:lnTo>
                        <a:pt x="27" y="0"/>
                      </a:lnTo>
                      <a:lnTo>
                        <a:pt x="27" y="0"/>
                      </a:lnTo>
                      <a:lnTo>
                        <a:pt x="22" y="2"/>
                      </a:lnTo>
                      <a:lnTo>
                        <a:pt x="18" y="6"/>
                      </a:lnTo>
                      <a:lnTo>
                        <a:pt x="18" y="6"/>
                      </a:lnTo>
                      <a:lnTo>
                        <a:pt x="18" y="11"/>
                      </a:lnTo>
                      <a:lnTo>
                        <a:pt x="18" y="15"/>
                      </a:lnTo>
                      <a:lnTo>
                        <a:pt x="18" y="15"/>
                      </a:lnTo>
                      <a:lnTo>
                        <a:pt x="16" y="17"/>
                      </a:lnTo>
                      <a:lnTo>
                        <a:pt x="18" y="20"/>
                      </a:lnTo>
                      <a:lnTo>
                        <a:pt x="18" y="20"/>
                      </a:lnTo>
                      <a:lnTo>
                        <a:pt x="18" y="20"/>
                      </a:lnTo>
                      <a:lnTo>
                        <a:pt x="18" y="20"/>
                      </a:lnTo>
                      <a:lnTo>
                        <a:pt x="20" y="26"/>
                      </a:lnTo>
                      <a:lnTo>
                        <a:pt x="20" y="28"/>
                      </a:lnTo>
                      <a:lnTo>
                        <a:pt x="20" y="33"/>
                      </a:lnTo>
                      <a:lnTo>
                        <a:pt x="18" y="31"/>
                      </a:lnTo>
                      <a:lnTo>
                        <a:pt x="20" y="35"/>
                      </a:lnTo>
                      <a:lnTo>
                        <a:pt x="20" y="35"/>
                      </a:lnTo>
                      <a:lnTo>
                        <a:pt x="2" y="42"/>
                      </a:lnTo>
                      <a:lnTo>
                        <a:pt x="2" y="42"/>
                      </a:lnTo>
                      <a:lnTo>
                        <a:pt x="2" y="44"/>
                      </a:lnTo>
                      <a:lnTo>
                        <a:pt x="0" y="46"/>
                      </a:lnTo>
                      <a:lnTo>
                        <a:pt x="0" y="46"/>
                      </a:lnTo>
                      <a:lnTo>
                        <a:pt x="0" y="53"/>
                      </a:lnTo>
                      <a:lnTo>
                        <a:pt x="56" y="53"/>
                      </a:lnTo>
                      <a:lnTo>
                        <a:pt x="56" y="53"/>
                      </a:lnTo>
                      <a:lnTo>
                        <a:pt x="55" y="46"/>
                      </a:lnTo>
                      <a:lnTo>
                        <a:pt x="5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7" name="Freeform 574">
                  <a:extLst>
                    <a:ext uri="{FF2B5EF4-FFF2-40B4-BE49-F238E27FC236}">
                      <a16:creationId xmlns="" xmlns:a16="http://schemas.microsoft.com/office/drawing/2014/main" id="{BF5C5E66-C326-420A-8CBE-214235B902EA}"/>
                    </a:ext>
                  </a:extLst>
                </p:cNvPr>
                <p:cNvSpPr>
                  <a:spLocks/>
                </p:cNvSpPr>
                <p:nvPr/>
              </p:nvSpPr>
              <p:spPr bwMode="auto">
                <a:xfrm>
                  <a:off x="218282" y="4573588"/>
                  <a:ext cx="231775" cy="268287"/>
                </a:xfrm>
                <a:custGeom>
                  <a:avLst/>
                  <a:gdLst>
                    <a:gd name="T0" fmla="*/ 0 w 146"/>
                    <a:gd name="T1" fmla="*/ 0 h 169"/>
                    <a:gd name="T2" fmla="*/ 0 w 146"/>
                    <a:gd name="T3" fmla="*/ 104 h 169"/>
                    <a:gd name="T4" fmla="*/ 0 w 146"/>
                    <a:gd name="T5" fmla="*/ 104 h 169"/>
                    <a:gd name="T6" fmla="*/ 7 w 146"/>
                    <a:gd name="T7" fmla="*/ 104 h 169"/>
                    <a:gd name="T8" fmla="*/ 7 w 146"/>
                    <a:gd name="T9" fmla="*/ 104 h 169"/>
                    <a:gd name="T10" fmla="*/ 11 w 146"/>
                    <a:gd name="T11" fmla="*/ 104 h 169"/>
                    <a:gd name="T12" fmla="*/ 11 w 146"/>
                    <a:gd name="T13" fmla="*/ 11 h 169"/>
                    <a:gd name="T14" fmla="*/ 135 w 146"/>
                    <a:gd name="T15" fmla="*/ 11 h 169"/>
                    <a:gd name="T16" fmla="*/ 135 w 146"/>
                    <a:gd name="T17" fmla="*/ 160 h 169"/>
                    <a:gd name="T18" fmla="*/ 54 w 146"/>
                    <a:gd name="T19" fmla="*/ 160 h 169"/>
                    <a:gd name="T20" fmla="*/ 54 w 146"/>
                    <a:gd name="T21" fmla="*/ 160 h 169"/>
                    <a:gd name="T22" fmla="*/ 53 w 146"/>
                    <a:gd name="T23" fmla="*/ 169 h 169"/>
                    <a:gd name="T24" fmla="*/ 146 w 146"/>
                    <a:gd name="T25" fmla="*/ 169 h 169"/>
                    <a:gd name="T26" fmla="*/ 146 w 146"/>
                    <a:gd name="T27" fmla="*/ 0 h 169"/>
                    <a:gd name="T28" fmla="*/ 0 w 146"/>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69">
                      <a:moveTo>
                        <a:pt x="0" y="0"/>
                      </a:moveTo>
                      <a:lnTo>
                        <a:pt x="0" y="104"/>
                      </a:lnTo>
                      <a:lnTo>
                        <a:pt x="0" y="104"/>
                      </a:lnTo>
                      <a:lnTo>
                        <a:pt x="7" y="104"/>
                      </a:lnTo>
                      <a:lnTo>
                        <a:pt x="7" y="104"/>
                      </a:lnTo>
                      <a:lnTo>
                        <a:pt x="11" y="104"/>
                      </a:lnTo>
                      <a:lnTo>
                        <a:pt x="11" y="11"/>
                      </a:lnTo>
                      <a:lnTo>
                        <a:pt x="135" y="11"/>
                      </a:lnTo>
                      <a:lnTo>
                        <a:pt x="135" y="160"/>
                      </a:lnTo>
                      <a:lnTo>
                        <a:pt x="54" y="160"/>
                      </a:lnTo>
                      <a:lnTo>
                        <a:pt x="54" y="160"/>
                      </a:lnTo>
                      <a:lnTo>
                        <a:pt x="53" y="169"/>
                      </a:lnTo>
                      <a:lnTo>
                        <a:pt x="146" y="169"/>
                      </a:lnTo>
                      <a:lnTo>
                        <a:pt x="14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8" name="Freeform 575">
                  <a:extLst>
                    <a:ext uri="{FF2B5EF4-FFF2-40B4-BE49-F238E27FC236}">
                      <a16:creationId xmlns="" xmlns:a16="http://schemas.microsoft.com/office/drawing/2014/main" id="{B8236FC1-35AA-4F65-A74C-CF3467E31AB5}"/>
                    </a:ext>
                  </a:extLst>
                </p:cNvPr>
                <p:cNvSpPr>
                  <a:spLocks noEditPoints="1"/>
                </p:cNvSpPr>
                <p:nvPr/>
              </p:nvSpPr>
              <p:spPr bwMode="auto">
                <a:xfrm>
                  <a:off x="211932" y="4757738"/>
                  <a:ext cx="87313" cy="192087"/>
                </a:xfrm>
                <a:custGeom>
                  <a:avLst/>
                  <a:gdLst>
                    <a:gd name="T0" fmla="*/ 38 w 55"/>
                    <a:gd name="T1" fmla="*/ 106 h 121"/>
                    <a:gd name="T2" fmla="*/ 38 w 55"/>
                    <a:gd name="T3" fmla="*/ 55 h 121"/>
                    <a:gd name="T4" fmla="*/ 38 w 55"/>
                    <a:gd name="T5" fmla="*/ 55 h 121"/>
                    <a:gd name="T6" fmla="*/ 42 w 55"/>
                    <a:gd name="T7" fmla="*/ 52 h 121"/>
                    <a:gd name="T8" fmla="*/ 48 w 55"/>
                    <a:gd name="T9" fmla="*/ 48 h 121"/>
                    <a:gd name="T10" fmla="*/ 48 w 55"/>
                    <a:gd name="T11" fmla="*/ 48 h 121"/>
                    <a:gd name="T12" fmla="*/ 51 w 55"/>
                    <a:gd name="T13" fmla="*/ 44 h 121"/>
                    <a:gd name="T14" fmla="*/ 53 w 55"/>
                    <a:gd name="T15" fmla="*/ 39 h 121"/>
                    <a:gd name="T16" fmla="*/ 55 w 55"/>
                    <a:gd name="T17" fmla="*/ 28 h 121"/>
                    <a:gd name="T18" fmla="*/ 53 w 55"/>
                    <a:gd name="T19" fmla="*/ 17 h 121"/>
                    <a:gd name="T20" fmla="*/ 51 w 55"/>
                    <a:gd name="T21" fmla="*/ 13 h 121"/>
                    <a:gd name="T22" fmla="*/ 48 w 55"/>
                    <a:gd name="T23" fmla="*/ 8 h 121"/>
                    <a:gd name="T24" fmla="*/ 48 w 55"/>
                    <a:gd name="T25" fmla="*/ 8 h 121"/>
                    <a:gd name="T26" fmla="*/ 44 w 55"/>
                    <a:gd name="T27" fmla="*/ 4 h 121"/>
                    <a:gd name="T28" fmla="*/ 38 w 55"/>
                    <a:gd name="T29" fmla="*/ 2 h 121"/>
                    <a:gd name="T30" fmla="*/ 27 w 55"/>
                    <a:gd name="T31" fmla="*/ 0 h 121"/>
                    <a:gd name="T32" fmla="*/ 17 w 55"/>
                    <a:gd name="T33" fmla="*/ 2 h 121"/>
                    <a:gd name="T34" fmla="*/ 13 w 55"/>
                    <a:gd name="T35" fmla="*/ 4 h 121"/>
                    <a:gd name="T36" fmla="*/ 7 w 55"/>
                    <a:gd name="T37" fmla="*/ 8 h 121"/>
                    <a:gd name="T38" fmla="*/ 7 w 55"/>
                    <a:gd name="T39" fmla="*/ 8 h 121"/>
                    <a:gd name="T40" fmla="*/ 4 w 55"/>
                    <a:gd name="T41" fmla="*/ 13 h 121"/>
                    <a:gd name="T42" fmla="*/ 2 w 55"/>
                    <a:gd name="T43" fmla="*/ 17 h 121"/>
                    <a:gd name="T44" fmla="*/ 0 w 55"/>
                    <a:gd name="T45" fmla="*/ 28 h 121"/>
                    <a:gd name="T46" fmla="*/ 2 w 55"/>
                    <a:gd name="T47" fmla="*/ 39 h 121"/>
                    <a:gd name="T48" fmla="*/ 4 w 55"/>
                    <a:gd name="T49" fmla="*/ 44 h 121"/>
                    <a:gd name="T50" fmla="*/ 7 w 55"/>
                    <a:gd name="T51" fmla="*/ 48 h 121"/>
                    <a:gd name="T52" fmla="*/ 7 w 55"/>
                    <a:gd name="T53" fmla="*/ 48 h 121"/>
                    <a:gd name="T54" fmla="*/ 13 w 55"/>
                    <a:gd name="T55" fmla="*/ 52 h 121"/>
                    <a:gd name="T56" fmla="*/ 18 w 55"/>
                    <a:gd name="T57" fmla="*/ 55 h 121"/>
                    <a:gd name="T58" fmla="*/ 18 w 55"/>
                    <a:gd name="T59" fmla="*/ 68 h 121"/>
                    <a:gd name="T60" fmla="*/ 22 w 55"/>
                    <a:gd name="T61" fmla="*/ 72 h 121"/>
                    <a:gd name="T62" fmla="*/ 18 w 55"/>
                    <a:gd name="T63" fmla="*/ 77 h 121"/>
                    <a:gd name="T64" fmla="*/ 22 w 55"/>
                    <a:gd name="T65" fmla="*/ 83 h 121"/>
                    <a:gd name="T66" fmla="*/ 18 w 55"/>
                    <a:gd name="T67" fmla="*/ 86 h 121"/>
                    <a:gd name="T68" fmla="*/ 22 w 55"/>
                    <a:gd name="T69" fmla="*/ 92 h 121"/>
                    <a:gd name="T70" fmla="*/ 18 w 55"/>
                    <a:gd name="T71" fmla="*/ 97 h 121"/>
                    <a:gd name="T72" fmla="*/ 17 w 55"/>
                    <a:gd name="T73" fmla="*/ 108 h 121"/>
                    <a:gd name="T74" fmla="*/ 27 w 55"/>
                    <a:gd name="T75" fmla="*/ 121 h 121"/>
                    <a:gd name="T76" fmla="*/ 38 w 55"/>
                    <a:gd name="T77" fmla="*/ 106 h 121"/>
                    <a:gd name="T78" fmla="*/ 24 w 55"/>
                    <a:gd name="T79" fmla="*/ 24 h 121"/>
                    <a:gd name="T80" fmla="*/ 24 w 55"/>
                    <a:gd name="T81" fmla="*/ 24 h 121"/>
                    <a:gd name="T82" fmla="*/ 20 w 55"/>
                    <a:gd name="T83" fmla="*/ 21 h 121"/>
                    <a:gd name="T84" fmla="*/ 24 w 55"/>
                    <a:gd name="T85" fmla="*/ 15 h 121"/>
                    <a:gd name="T86" fmla="*/ 24 w 55"/>
                    <a:gd name="T87" fmla="*/ 15 h 121"/>
                    <a:gd name="T88" fmla="*/ 27 w 55"/>
                    <a:gd name="T89" fmla="*/ 13 h 121"/>
                    <a:gd name="T90" fmla="*/ 33 w 55"/>
                    <a:gd name="T91" fmla="*/ 15 h 121"/>
                    <a:gd name="T92" fmla="*/ 33 w 55"/>
                    <a:gd name="T93" fmla="*/ 15 h 121"/>
                    <a:gd name="T94" fmla="*/ 35 w 55"/>
                    <a:gd name="T95" fmla="*/ 21 h 121"/>
                    <a:gd name="T96" fmla="*/ 33 w 55"/>
                    <a:gd name="T97" fmla="*/ 24 h 121"/>
                    <a:gd name="T98" fmla="*/ 33 w 55"/>
                    <a:gd name="T99" fmla="*/ 24 h 121"/>
                    <a:gd name="T100" fmla="*/ 27 w 55"/>
                    <a:gd name="T101" fmla="*/ 26 h 121"/>
                    <a:gd name="T102" fmla="*/ 24 w 55"/>
                    <a:gd name="T103" fmla="*/ 24 h 121"/>
                    <a:gd name="T104" fmla="*/ 24 w 55"/>
                    <a:gd name="T105"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21">
                      <a:moveTo>
                        <a:pt x="38" y="106"/>
                      </a:moveTo>
                      <a:lnTo>
                        <a:pt x="38" y="55"/>
                      </a:lnTo>
                      <a:lnTo>
                        <a:pt x="38" y="55"/>
                      </a:lnTo>
                      <a:lnTo>
                        <a:pt x="42" y="52"/>
                      </a:lnTo>
                      <a:lnTo>
                        <a:pt x="48" y="48"/>
                      </a:lnTo>
                      <a:lnTo>
                        <a:pt x="48" y="48"/>
                      </a:lnTo>
                      <a:lnTo>
                        <a:pt x="51" y="44"/>
                      </a:lnTo>
                      <a:lnTo>
                        <a:pt x="53" y="39"/>
                      </a:lnTo>
                      <a:lnTo>
                        <a:pt x="55" y="28"/>
                      </a:lnTo>
                      <a:lnTo>
                        <a:pt x="53" y="17"/>
                      </a:lnTo>
                      <a:lnTo>
                        <a:pt x="51" y="13"/>
                      </a:lnTo>
                      <a:lnTo>
                        <a:pt x="48" y="8"/>
                      </a:lnTo>
                      <a:lnTo>
                        <a:pt x="48" y="8"/>
                      </a:lnTo>
                      <a:lnTo>
                        <a:pt x="44" y="4"/>
                      </a:lnTo>
                      <a:lnTo>
                        <a:pt x="38" y="2"/>
                      </a:lnTo>
                      <a:lnTo>
                        <a:pt x="27" y="0"/>
                      </a:lnTo>
                      <a:lnTo>
                        <a:pt x="17" y="2"/>
                      </a:lnTo>
                      <a:lnTo>
                        <a:pt x="13" y="4"/>
                      </a:lnTo>
                      <a:lnTo>
                        <a:pt x="7" y="8"/>
                      </a:lnTo>
                      <a:lnTo>
                        <a:pt x="7" y="8"/>
                      </a:lnTo>
                      <a:lnTo>
                        <a:pt x="4" y="13"/>
                      </a:lnTo>
                      <a:lnTo>
                        <a:pt x="2" y="17"/>
                      </a:lnTo>
                      <a:lnTo>
                        <a:pt x="0" y="28"/>
                      </a:lnTo>
                      <a:lnTo>
                        <a:pt x="2" y="39"/>
                      </a:lnTo>
                      <a:lnTo>
                        <a:pt x="4" y="44"/>
                      </a:lnTo>
                      <a:lnTo>
                        <a:pt x="7" y="48"/>
                      </a:lnTo>
                      <a:lnTo>
                        <a:pt x="7" y="48"/>
                      </a:lnTo>
                      <a:lnTo>
                        <a:pt x="13" y="52"/>
                      </a:lnTo>
                      <a:lnTo>
                        <a:pt x="18" y="55"/>
                      </a:lnTo>
                      <a:lnTo>
                        <a:pt x="18" y="68"/>
                      </a:lnTo>
                      <a:lnTo>
                        <a:pt x="22" y="72"/>
                      </a:lnTo>
                      <a:lnTo>
                        <a:pt x="18" y="77"/>
                      </a:lnTo>
                      <a:lnTo>
                        <a:pt x="22" y="83"/>
                      </a:lnTo>
                      <a:lnTo>
                        <a:pt x="18" y="86"/>
                      </a:lnTo>
                      <a:lnTo>
                        <a:pt x="22" y="92"/>
                      </a:lnTo>
                      <a:lnTo>
                        <a:pt x="18" y="97"/>
                      </a:lnTo>
                      <a:lnTo>
                        <a:pt x="17" y="108"/>
                      </a:lnTo>
                      <a:lnTo>
                        <a:pt x="27" y="121"/>
                      </a:lnTo>
                      <a:lnTo>
                        <a:pt x="38" y="106"/>
                      </a:lnTo>
                      <a:close/>
                      <a:moveTo>
                        <a:pt x="24" y="24"/>
                      </a:moveTo>
                      <a:lnTo>
                        <a:pt x="24" y="24"/>
                      </a:lnTo>
                      <a:lnTo>
                        <a:pt x="20" y="21"/>
                      </a:lnTo>
                      <a:lnTo>
                        <a:pt x="24" y="15"/>
                      </a:lnTo>
                      <a:lnTo>
                        <a:pt x="24" y="15"/>
                      </a:lnTo>
                      <a:lnTo>
                        <a:pt x="27" y="13"/>
                      </a:lnTo>
                      <a:lnTo>
                        <a:pt x="33" y="15"/>
                      </a:lnTo>
                      <a:lnTo>
                        <a:pt x="33" y="15"/>
                      </a:lnTo>
                      <a:lnTo>
                        <a:pt x="35" y="21"/>
                      </a:lnTo>
                      <a:lnTo>
                        <a:pt x="33" y="24"/>
                      </a:lnTo>
                      <a:lnTo>
                        <a:pt x="33" y="24"/>
                      </a:lnTo>
                      <a:lnTo>
                        <a:pt x="27" y="26"/>
                      </a:lnTo>
                      <a:lnTo>
                        <a:pt x="24" y="24"/>
                      </a:lnTo>
                      <a:lnTo>
                        <a:pt x="2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19" name="Group 318"/>
          <p:cNvGrpSpPr/>
          <p:nvPr/>
        </p:nvGrpSpPr>
        <p:grpSpPr>
          <a:xfrm>
            <a:off x="998400" y="2894719"/>
            <a:ext cx="2958538" cy="1409104"/>
            <a:chOff x="998400" y="2981252"/>
            <a:chExt cx="2958538" cy="1409104"/>
          </a:xfrm>
        </p:grpSpPr>
        <p:sp>
          <p:nvSpPr>
            <p:cNvPr id="202" name="Rectangle 313">
              <a:extLst>
                <a:ext uri="{FF2B5EF4-FFF2-40B4-BE49-F238E27FC236}">
                  <a16:creationId xmlns="" xmlns:a16="http://schemas.microsoft.com/office/drawing/2014/main" id="{CB19A144-5F45-4A60-BD67-38EA4959F729}"/>
                </a:ext>
              </a:extLst>
            </p:cNvPr>
            <p:cNvSpPr>
              <a:spLocks noChangeArrowheads="1"/>
            </p:cNvSpPr>
            <p:nvPr/>
          </p:nvSpPr>
          <p:spPr bwMode="auto">
            <a:xfrm>
              <a:off x="1428050" y="3223544"/>
              <a:ext cx="2528888" cy="1166812"/>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Learn from your environment</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You can’t anticipate all the security configuration settings and alerting rules up front; you need to allow for some flexibility in application teams; establish a set of rules and process for reviewing/</a:t>
              </a:r>
              <a:br>
                <a:rPr lang="en-US" altLang="en-US" sz="900" dirty="0">
                  <a:latin typeface="+mn-lt"/>
                </a:rPr>
              </a:br>
              <a:r>
                <a:rPr lang="en-US" altLang="en-US" sz="900" dirty="0">
                  <a:latin typeface="+mn-lt"/>
                </a:rPr>
                <a:t>monitoring other rules for incorporation…..</a:t>
              </a:r>
              <a:endParaRPr kumimoji="0" lang="en-US" altLang="en-US" sz="900" b="0" i="0" u="none" strike="noStrike" cap="none" normalizeH="0" dirty="0">
                <a:ln>
                  <a:noFill/>
                </a:ln>
                <a:effectLst/>
                <a:latin typeface="+mn-lt"/>
              </a:endParaRPr>
            </a:p>
          </p:txBody>
        </p:sp>
        <p:grpSp>
          <p:nvGrpSpPr>
            <p:cNvPr id="219" name="Group 218">
              <a:extLst>
                <a:ext uri="{FF2B5EF4-FFF2-40B4-BE49-F238E27FC236}">
                  <a16:creationId xmlns="" xmlns:a16="http://schemas.microsoft.com/office/drawing/2014/main" id="{896F15B5-64B0-474F-9620-C668B5579649}"/>
                </a:ext>
              </a:extLst>
            </p:cNvPr>
            <p:cNvGrpSpPr/>
            <p:nvPr/>
          </p:nvGrpSpPr>
          <p:grpSpPr>
            <a:xfrm>
              <a:off x="998400" y="2981252"/>
              <a:ext cx="585788" cy="585788"/>
              <a:chOff x="998400" y="3028752"/>
              <a:chExt cx="585788" cy="585788"/>
            </a:xfrm>
          </p:grpSpPr>
          <p:sp>
            <p:nvSpPr>
              <p:cNvPr id="220" name="Freeform 316">
                <a:extLst>
                  <a:ext uri="{FF2B5EF4-FFF2-40B4-BE49-F238E27FC236}">
                    <a16:creationId xmlns="" xmlns:a16="http://schemas.microsoft.com/office/drawing/2014/main" id="{FC0245F7-D40C-4F07-93DE-36997FB4430A}"/>
                  </a:ext>
                </a:extLst>
              </p:cNvPr>
              <p:cNvSpPr>
                <a:spLocks/>
              </p:cNvSpPr>
              <p:nvPr/>
            </p:nvSpPr>
            <p:spPr bwMode="auto">
              <a:xfrm>
                <a:off x="998400" y="302875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21" name="Group 220">
                <a:extLst>
                  <a:ext uri="{FF2B5EF4-FFF2-40B4-BE49-F238E27FC236}">
                    <a16:creationId xmlns="" xmlns:a16="http://schemas.microsoft.com/office/drawing/2014/main" id="{01FC2B9C-7916-4502-BE7B-D530E8D24DCD}"/>
                  </a:ext>
                </a:extLst>
              </p:cNvPr>
              <p:cNvGrpSpPr/>
              <p:nvPr/>
            </p:nvGrpSpPr>
            <p:grpSpPr>
              <a:xfrm>
                <a:off x="1149213" y="3182740"/>
                <a:ext cx="284163" cy="277812"/>
                <a:chOff x="197645" y="2935288"/>
                <a:chExt cx="284163" cy="277812"/>
              </a:xfrm>
            </p:grpSpPr>
            <p:sp>
              <p:nvSpPr>
                <p:cNvPr id="222" name="Freeform 644">
                  <a:extLst>
                    <a:ext uri="{FF2B5EF4-FFF2-40B4-BE49-F238E27FC236}">
                      <a16:creationId xmlns="" xmlns:a16="http://schemas.microsoft.com/office/drawing/2014/main" id="{2AE11B5E-E573-41EB-A545-D59A3D5DAF5E}"/>
                    </a:ext>
                  </a:extLst>
                </p:cNvPr>
                <p:cNvSpPr>
                  <a:spLocks/>
                </p:cNvSpPr>
                <p:nvPr/>
              </p:nvSpPr>
              <p:spPr bwMode="auto">
                <a:xfrm>
                  <a:off x="240507" y="2978150"/>
                  <a:ext cx="142875" cy="125412"/>
                </a:xfrm>
                <a:custGeom>
                  <a:avLst/>
                  <a:gdLst>
                    <a:gd name="T0" fmla="*/ 0 w 90"/>
                    <a:gd name="T1" fmla="*/ 20 h 79"/>
                    <a:gd name="T2" fmla="*/ 0 w 90"/>
                    <a:gd name="T3" fmla="*/ 20 h 79"/>
                    <a:gd name="T4" fmla="*/ 0 w 90"/>
                    <a:gd name="T5" fmla="*/ 48 h 79"/>
                    <a:gd name="T6" fmla="*/ 4 w 90"/>
                    <a:gd name="T7" fmla="*/ 61 h 79"/>
                    <a:gd name="T8" fmla="*/ 8 w 90"/>
                    <a:gd name="T9" fmla="*/ 73 h 79"/>
                    <a:gd name="T10" fmla="*/ 8 w 90"/>
                    <a:gd name="T11" fmla="*/ 73 h 79"/>
                    <a:gd name="T12" fmla="*/ 9 w 90"/>
                    <a:gd name="T13" fmla="*/ 79 h 79"/>
                    <a:gd name="T14" fmla="*/ 9 w 90"/>
                    <a:gd name="T15" fmla="*/ 79 h 79"/>
                    <a:gd name="T16" fmla="*/ 90 w 90"/>
                    <a:gd name="T17" fmla="*/ 17 h 79"/>
                    <a:gd name="T18" fmla="*/ 90 w 90"/>
                    <a:gd name="T19" fmla="*/ 17 h 79"/>
                    <a:gd name="T20" fmla="*/ 48 w 90"/>
                    <a:gd name="T21" fmla="*/ 0 h 79"/>
                    <a:gd name="T22" fmla="*/ 0 w 90"/>
                    <a:gd name="T2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9">
                      <a:moveTo>
                        <a:pt x="0" y="20"/>
                      </a:moveTo>
                      <a:lnTo>
                        <a:pt x="0" y="20"/>
                      </a:lnTo>
                      <a:lnTo>
                        <a:pt x="0" y="48"/>
                      </a:lnTo>
                      <a:lnTo>
                        <a:pt x="4" y="61"/>
                      </a:lnTo>
                      <a:lnTo>
                        <a:pt x="8" y="73"/>
                      </a:lnTo>
                      <a:lnTo>
                        <a:pt x="8" y="73"/>
                      </a:lnTo>
                      <a:lnTo>
                        <a:pt x="9" y="79"/>
                      </a:lnTo>
                      <a:lnTo>
                        <a:pt x="9" y="79"/>
                      </a:lnTo>
                      <a:lnTo>
                        <a:pt x="90" y="17"/>
                      </a:lnTo>
                      <a:lnTo>
                        <a:pt x="90" y="17"/>
                      </a:lnTo>
                      <a:lnTo>
                        <a:pt x="48"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3" name="Freeform 645">
                  <a:extLst>
                    <a:ext uri="{FF2B5EF4-FFF2-40B4-BE49-F238E27FC236}">
                      <a16:creationId xmlns="" xmlns:a16="http://schemas.microsoft.com/office/drawing/2014/main" id="{677F8F45-B3AF-4FC6-BD36-7EC3D73ECF67}"/>
                    </a:ext>
                  </a:extLst>
                </p:cNvPr>
                <p:cNvSpPr>
                  <a:spLocks/>
                </p:cNvSpPr>
                <p:nvPr/>
              </p:nvSpPr>
              <p:spPr bwMode="auto">
                <a:xfrm>
                  <a:off x="267495" y="3022600"/>
                  <a:ext cx="123825" cy="141287"/>
                </a:xfrm>
                <a:custGeom>
                  <a:avLst/>
                  <a:gdLst>
                    <a:gd name="T0" fmla="*/ 78 w 78"/>
                    <a:gd name="T1" fmla="*/ 16 h 89"/>
                    <a:gd name="T2" fmla="*/ 78 w 78"/>
                    <a:gd name="T3" fmla="*/ 16 h 89"/>
                    <a:gd name="T4" fmla="*/ 78 w 78"/>
                    <a:gd name="T5" fmla="*/ 0 h 89"/>
                    <a:gd name="T6" fmla="*/ 78 w 78"/>
                    <a:gd name="T7" fmla="*/ 0 h 89"/>
                    <a:gd name="T8" fmla="*/ 0 w 78"/>
                    <a:gd name="T9" fmla="*/ 60 h 89"/>
                    <a:gd name="T10" fmla="*/ 0 w 78"/>
                    <a:gd name="T11" fmla="*/ 60 h 89"/>
                    <a:gd name="T12" fmla="*/ 5 w 78"/>
                    <a:gd name="T13" fmla="*/ 69 h 89"/>
                    <a:gd name="T14" fmla="*/ 13 w 78"/>
                    <a:gd name="T15" fmla="*/ 76 h 89"/>
                    <a:gd name="T16" fmla="*/ 22 w 78"/>
                    <a:gd name="T17" fmla="*/ 84 h 89"/>
                    <a:gd name="T18" fmla="*/ 31 w 78"/>
                    <a:gd name="T19" fmla="*/ 89 h 89"/>
                    <a:gd name="T20" fmla="*/ 33 w 78"/>
                    <a:gd name="T21" fmla="*/ 87 h 89"/>
                    <a:gd name="T22" fmla="*/ 33 w 78"/>
                    <a:gd name="T23" fmla="*/ 87 h 89"/>
                    <a:gd name="T24" fmla="*/ 31 w 78"/>
                    <a:gd name="T25" fmla="*/ 82 h 89"/>
                    <a:gd name="T26" fmla="*/ 31 w 78"/>
                    <a:gd name="T27" fmla="*/ 75 h 89"/>
                    <a:gd name="T28" fmla="*/ 31 w 78"/>
                    <a:gd name="T29" fmla="*/ 75 h 89"/>
                    <a:gd name="T30" fmla="*/ 33 w 78"/>
                    <a:gd name="T31" fmla="*/ 64 h 89"/>
                    <a:gd name="T32" fmla="*/ 34 w 78"/>
                    <a:gd name="T33" fmla="*/ 55 h 89"/>
                    <a:gd name="T34" fmla="*/ 38 w 78"/>
                    <a:gd name="T35" fmla="*/ 45 h 89"/>
                    <a:gd name="T36" fmla="*/ 44 w 78"/>
                    <a:gd name="T37" fmla="*/ 36 h 89"/>
                    <a:gd name="T38" fmla="*/ 51 w 78"/>
                    <a:gd name="T39" fmla="*/ 31 h 89"/>
                    <a:gd name="T40" fmla="*/ 60 w 78"/>
                    <a:gd name="T41" fmla="*/ 23 h 89"/>
                    <a:gd name="T42" fmla="*/ 67 w 78"/>
                    <a:gd name="T43" fmla="*/ 20 h 89"/>
                    <a:gd name="T44" fmla="*/ 78 w 78"/>
                    <a:gd name="T45" fmla="*/ 16 h 89"/>
                    <a:gd name="T46" fmla="*/ 78 w 78"/>
                    <a:gd name="T4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9">
                      <a:moveTo>
                        <a:pt x="78" y="16"/>
                      </a:moveTo>
                      <a:lnTo>
                        <a:pt x="78" y="16"/>
                      </a:lnTo>
                      <a:lnTo>
                        <a:pt x="78" y="0"/>
                      </a:lnTo>
                      <a:lnTo>
                        <a:pt x="78" y="0"/>
                      </a:lnTo>
                      <a:lnTo>
                        <a:pt x="0" y="60"/>
                      </a:lnTo>
                      <a:lnTo>
                        <a:pt x="0" y="60"/>
                      </a:lnTo>
                      <a:lnTo>
                        <a:pt x="5" y="69"/>
                      </a:lnTo>
                      <a:lnTo>
                        <a:pt x="13" y="76"/>
                      </a:lnTo>
                      <a:lnTo>
                        <a:pt x="22" y="84"/>
                      </a:lnTo>
                      <a:lnTo>
                        <a:pt x="31" y="89"/>
                      </a:lnTo>
                      <a:lnTo>
                        <a:pt x="33" y="87"/>
                      </a:lnTo>
                      <a:lnTo>
                        <a:pt x="33" y="87"/>
                      </a:lnTo>
                      <a:lnTo>
                        <a:pt x="31" y="82"/>
                      </a:lnTo>
                      <a:lnTo>
                        <a:pt x="31" y="75"/>
                      </a:lnTo>
                      <a:lnTo>
                        <a:pt x="31" y="75"/>
                      </a:lnTo>
                      <a:lnTo>
                        <a:pt x="33" y="64"/>
                      </a:lnTo>
                      <a:lnTo>
                        <a:pt x="34" y="55"/>
                      </a:lnTo>
                      <a:lnTo>
                        <a:pt x="38" y="45"/>
                      </a:lnTo>
                      <a:lnTo>
                        <a:pt x="44" y="36"/>
                      </a:lnTo>
                      <a:lnTo>
                        <a:pt x="51" y="31"/>
                      </a:lnTo>
                      <a:lnTo>
                        <a:pt x="60" y="23"/>
                      </a:lnTo>
                      <a:lnTo>
                        <a:pt x="67" y="20"/>
                      </a:lnTo>
                      <a:lnTo>
                        <a:pt x="78" y="16"/>
                      </a:lnTo>
                      <a:lnTo>
                        <a:pt x="7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4" name="Freeform 646">
                  <a:extLst>
                    <a:ext uri="{FF2B5EF4-FFF2-40B4-BE49-F238E27FC236}">
                      <a16:creationId xmlns="" xmlns:a16="http://schemas.microsoft.com/office/drawing/2014/main" id="{E125F122-0012-4AED-BE3E-459FB08D4784}"/>
                    </a:ext>
                  </a:extLst>
                </p:cNvPr>
                <p:cNvSpPr>
                  <a:spLocks/>
                </p:cNvSpPr>
                <p:nvPr/>
              </p:nvSpPr>
              <p:spPr bwMode="auto">
                <a:xfrm>
                  <a:off x="197645" y="2935288"/>
                  <a:ext cx="238125" cy="273050"/>
                </a:xfrm>
                <a:custGeom>
                  <a:avLst/>
                  <a:gdLst>
                    <a:gd name="T0" fmla="*/ 75 w 150"/>
                    <a:gd name="T1" fmla="*/ 155 h 172"/>
                    <a:gd name="T2" fmla="*/ 75 w 150"/>
                    <a:gd name="T3" fmla="*/ 155 h 172"/>
                    <a:gd name="T4" fmla="*/ 58 w 150"/>
                    <a:gd name="T5" fmla="*/ 146 h 172"/>
                    <a:gd name="T6" fmla="*/ 46 w 150"/>
                    <a:gd name="T7" fmla="*/ 135 h 172"/>
                    <a:gd name="T8" fmla="*/ 35 w 150"/>
                    <a:gd name="T9" fmla="*/ 120 h 172"/>
                    <a:gd name="T10" fmla="*/ 26 w 150"/>
                    <a:gd name="T11" fmla="*/ 104 h 172"/>
                    <a:gd name="T12" fmla="*/ 26 w 150"/>
                    <a:gd name="T13" fmla="*/ 104 h 172"/>
                    <a:gd name="T14" fmla="*/ 20 w 150"/>
                    <a:gd name="T15" fmla="*/ 89 h 172"/>
                    <a:gd name="T16" fmla="*/ 18 w 150"/>
                    <a:gd name="T17" fmla="*/ 73 h 172"/>
                    <a:gd name="T18" fmla="*/ 16 w 150"/>
                    <a:gd name="T19" fmla="*/ 38 h 172"/>
                    <a:gd name="T20" fmla="*/ 16 w 150"/>
                    <a:gd name="T21" fmla="*/ 38 h 172"/>
                    <a:gd name="T22" fmla="*/ 75 w 150"/>
                    <a:gd name="T23" fmla="*/ 16 h 172"/>
                    <a:gd name="T24" fmla="*/ 75 w 150"/>
                    <a:gd name="T25" fmla="*/ 16 h 172"/>
                    <a:gd name="T26" fmla="*/ 133 w 150"/>
                    <a:gd name="T27" fmla="*/ 38 h 172"/>
                    <a:gd name="T28" fmla="*/ 133 w 150"/>
                    <a:gd name="T29" fmla="*/ 38 h 172"/>
                    <a:gd name="T30" fmla="*/ 131 w 150"/>
                    <a:gd name="T31" fmla="*/ 71 h 172"/>
                    <a:gd name="T32" fmla="*/ 133 w 150"/>
                    <a:gd name="T33" fmla="*/ 71 h 172"/>
                    <a:gd name="T34" fmla="*/ 133 w 150"/>
                    <a:gd name="T35" fmla="*/ 71 h 172"/>
                    <a:gd name="T36" fmla="*/ 148 w 150"/>
                    <a:gd name="T37" fmla="*/ 73 h 172"/>
                    <a:gd name="T38" fmla="*/ 148 w 150"/>
                    <a:gd name="T39" fmla="*/ 73 h 172"/>
                    <a:gd name="T40" fmla="*/ 150 w 150"/>
                    <a:gd name="T41" fmla="*/ 47 h 172"/>
                    <a:gd name="T42" fmla="*/ 150 w 150"/>
                    <a:gd name="T43" fmla="*/ 27 h 172"/>
                    <a:gd name="T44" fmla="*/ 150 w 150"/>
                    <a:gd name="T45" fmla="*/ 27 h 172"/>
                    <a:gd name="T46" fmla="*/ 75 w 150"/>
                    <a:gd name="T47" fmla="*/ 0 h 172"/>
                    <a:gd name="T48" fmla="*/ 75 w 150"/>
                    <a:gd name="T49" fmla="*/ 0 h 172"/>
                    <a:gd name="T50" fmla="*/ 0 w 150"/>
                    <a:gd name="T51" fmla="*/ 27 h 172"/>
                    <a:gd name="T52" fmla="*/ 0 w 150"/>
                    <a:gd name="T53" fmla="*/ 27 h 172"/>
                    <a:gd name="T54" fmla="*/ 0 w 150"/>
                    <a:gd name="T55" fmla="*/ 46 h 172"/>
                    <a:gd name="T56" fmla="*/ 2 w 150"/>
                    <a:gd name="T57" fmla="*/ 68 h 172"/>
                    <a:gd name="T58" fmla="*/ 5 w 150"/>
                    <a:gd name="T59" fmla="*/ 89 h 172"/>
                    <a:gd name="T60" fmla="*/ 7 w 150"/>
                    <a:gd name="T61" fmla="*/ 100 h 172"/>
                    <a:gd name="T62" fmla="*/ 11 w 150"/>
                    <a:gd name="T63" fmla="*/ 111 h 172"/>
                    <a:gd name="T64" fmla="*/ 11 w 150"/>
                    <a:gd name="T65" fmla="*/ 111 h 172"/>
                    <a:gd name="T66" fmla="*/ 22 w 150"/>
                    <a:gd name="T67" fmla="*/ 130 h 172"/>
                    <a:gd name="T68" fmla="*/ 35 w 150"/>
                    <a:gd name="T69" fmla="*/ 146 h 172"/>
                    <a:gd name="T70" fmla="*/ 44 w 150"/>
                    <a:gd name="T71" fmla="*/ 153 h 172"/>
                    <a:gd name="T72" fmla="*/ 53 w 150"/>
                    <a:gd name="T73" fmla="*/ 161 h 172"/>
                    <a:gd name="T74" fmla="*/ 64 w 150"/>
                    <a:gd name="T75" fmla="*/ 166 h 172"/>
                    <a:gd name="T76" fmla="*/ 75 w 150"/>
                    <a:gd name="T77" fmla="*/ 172 h 172"/>
                    <a:gd name="T78" fmla="*/ 75 w 150"/>
                    <a:gd name="T79" fmla="*/ 172 h 172"/>
                    <a:gd name="T80" fmla="*/ 88 w 150"/>
                    <a:gd name="T81" fmla="*/ 166 h 172"/>
                    <a:gd name="T82" fmla="*/ 88 w 150"/>
                    <a:gd name="T83" fmla="*/ 166 h 172"/>
                    <a:gd name="T84" fmla="*/ 82 w 150"/>
                    <a:gd name="T85" fmla="*/ 161 h 172"/>
                    <a:gd name="T86" fmla="*/ 80 w 150"/>
                    <a:gd name="T87" fmla="*/ 153 h 172"/>
                    <a:gd name="T88" fmla="*/ 80 w 150"/>
                    <a:gd name="T89" fmla="*/ 153 h 172"/>
                    <a:gd name="T90" fmla="*/ 75 w 150"/>
                    <a:gd name="T91" fmla="*/ 155 h 172"/>
                    <a:gd name="T92" fmla="*/ 75 w 150"/>
                    <a:gd name="T93" fmla="*/ 15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2">
                      <a:moveTo>
                        <a:pt x="75" y="155"/>
                      </a:moveTo>
                      <a:lnTo>
                        <a:pt x="75" y="155"/>
                      </a:lnTo>
                      <a:lnTo>
                        <a:pt x="58" y="146"/>
                      </a:lnTo>
                      <a:lnTo>
                        <a:pt x="46" y="135"/>
                      </a:lnTo>
                      <a:lnTo>
                        <a:pt x="35" y="120"/>
                      </a:lnTo>
                      <a:lnTo>
                        <a:pt x="26" y="104"/>
                      </a:lnTo>
                      <a:lnTo>
                        <a:pt x="26" y="104"/>
                      </a:lnTo>
                      <a:lnTo>
                        <a:pt x="20" y="89"/>
                      </a:lnTo>
                      <a:lnTo>
                        <a:pt x="18" y="73"/>
                      </a:lnTo>
                      <a:lnTo>
                        <a:pt x="16" y="38"/>
                      </a:lnTo>
                      <a:lnTo>
                        <a:pt x="16" y="38"/>
                      </a:lnTo>
                      <a:lnTo>
                        <a:pt x="75" y="16"/>
                      </a:lnTo>
                      <a:lnTo>
                        <a:pt x="75" y="16"/>
                      </a:lnTo>
                      <a:lnTo>
                        <a:pt x="133" y="38"/>
                      </a:lnTo>
                      <a:lnTo>
                        <a:pt x="133" y="38"/>
                      </a:lnTo>
                      <a:lnTo>
                        <a:pt x="131" y="71"/>
                      </a:lnTo>
                      <a:lnTo>
                        <a:pt x="133" y="71"/>
                      </a:lnTo>
                      <a:lnTo>
                        <a:pt x="133" y="71"/>
                      </a:lnTo>
                      <a:lnTo>
                        <a:pt x="148" y="73"/>
                      </a:lnTo>
                      <a:lnTo>
                        <a:pt x="148" y="73"/>
                      </a:lnTo>
                      <a:lnTo>
                        <a:pt x="150" y="47"/>
                      </a:lnTo>
                      <a:lnTo>
                        <a:pt x="150" y="27"/>
                      </a:lnTo>
                      <a:lnTo>
                        <a:pt x="150" y="27"/>
                      </a:lnTo>
                      <a:lnTo>
                        <a:pt x="75" y="0"/>
                      </a:lnTo>
                      <a:lnTo>
                        <a:pt x="75" y="0"/>
                      </a:lnTo>
                      <a:lnTo>
                        <a:pt x="0" y="27"/>
                      </a:lnTo>
                      <a:lnTo>
                        <a:pt x="0" y="27"/>
                      </a:lnTo>
                      <a:lnTo>
                        <a:pt x="0" y="46"/>
                      </a:lnTo>
                      <a:lnTo>
                        <a:pt x="2" y="68"/>
                      </a:lnTo>
                      <a:lnTo>
                        <a:pt x="5" y="89"/>
                      </a:lnTo>
                      <a:lnTo>
                        <a:pt x="7" y="100"/>
                      </a:lnTo>
                      <a:lnTo>
                        <a:pt x="11" y="111"/>
                      </a:lnTo>
                      <a:lnTo>
                        <a:pt x="11" y="111"/>
                      </a:lnTo>
                      <a:lnTo>
                        <a:pt x="22" y="130"/>
                      </a:lnTo>
                      <a:lnTo>
                        <a:pt x="35" y="146"/>
                      </a:lnTo>
                      <a:lnTo>
                        <a:pt x="44" y="153"/>
                      </a:lnTo>
                      <a:lnTo>
                        <a:pt x="53" y="161"/>
                      </a:lnTo>
                      <a:lnTo>
                        <a:pt x="64" y="166"/>
                      </a:lnTo>
                      <a:lnTo>
                        <a:pt x="75" y="172"/>
                      </a:lnTo>
                      <a:lnTo>
                        <a:pt x="75" y="172"/>
                      </a:lnTo>
                      <a:lnTo>
                        <a:pt x="88" y="166"/>
                      </a:lnTo>
                      <a:lnTo>
                        <a:pt x="88" y="166"/>
                      </a:lnTo>
                      <a:lnTo>
                        <a:pt x="82" y="161"/>
                      </a:lnTo>
                      <a:lnTo>
                        <a:pt x="80" y="153"/>
                      </a:lnTo>
                      <a:lnTo>
                        <a:pt x="80" y="153"/>
                      </a:lnTo>
                      <a:lnTo>
                        <a:pt x="75" y="155"/>
                      </a:lnTo>
                      <a:lnTo>
                        <a:pt x="75"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5" name="Freeform 647">
                  <a:extLst>
                    <a:ext uri="{FF2B5EF4-FFF2-40B4-BE49-F238E27FC236}">
                      <a16:creationId xmlns="" xmlns:a16="http://schemas.microsoft.com/office/drawing/2014/main" id="{A94D1E16-8A3A-417C-8092-547D2257A073}"/>
                    </a:ext>
                  </a:extLst>
                </p:cNvPr>
                <p:cNvSpPr>
                  <a:spLocks noEditPoints="1"/>
                </p:cNvSpPr>
                <p:nvPr/>
              </p:nvSpPr>
              <p:spPr bwMode="auto">
                <a:xfrm>
                  <a:off x="337345" y="3068638"/>
                  <a:ext cx="144463" cy="144462"/>
                </a:xfrm>
                <a:custGeom>
                  <a:avLst/>
                  <a:gdLst>
                    <a:gd name="T0" fmla="*/ 82 w 91"/>
                    <a:gd name="T1" fmla="*/ 36 h 91"/>
                    <a:gd name="T2" fmla="*/ 78 w 91"/>
                    <a:gd name="T3" fmla="*/ 27 h 91"/>
                    <a:gd name="T4" fmla="*/ 84 w 91"/>
                    <a:gd name="T5" fmla="*/ 20 h 91"/>
                    <a:gd name="T6" fmla="*/ 73 w 91"/>
                    <a:gd name="T7" fmla="*/ 9 h 91"/>
                    <a:gd name="T8" fmla="*/ 69 w 91"/>
                    <a:gd name="T9" fmla="*/ 9 h 91"/>
                    <a:gd name="T10" fmla="*/ 63 w 91"/>
                    <a:gd name="T11" fmla="*/ 13 h 91"/>
                    <a:gd name="T12" fmla="*/ 54 w 91"/>
                    <a:gd name="T13" fmla="*/ 9 h 91"/>
                    <a:gd name="T14" fmla="*/ 54 w 91"/>
                    <a:gd name="T15" fmla="*/ 2 h 91"/>
                    <a:gd name="T16" fmla="*/ 38 w 91"/>
                    <a:gd name="T17" fmla="*/ 0 h 91"/>
                    <a:gd name="T18" fmla="*/ 36 w 91"/>
                    <a:gd name="T19" fmla="*/ 4 h 91"/>
                    <a:gd name="T20" fmla="*/ 36 w 91"/>
                    <a:gd name="T21" fmla="*/ 9 h 91"/>
                    <a:gd name="T22" fmla="*/ 21 w 91"/>
                    <a:gd name="T23" fmla="*/ 9 h 91"/>
                    <a:gd name="T24" fmla="*/ 18 w 91"/>
                    <a:gd name="T25" fmla="*/ 9 h 91"/>
                    <a:gd name="T26" fmla="*/ 7 w 91"/>
                    <a:gd name="T27" fmla="*/ 20 h 91"/>
                    <a:gd name="T28" fmla="*/ 12 w 91"/>
                    <a:gd name="T29" fmla="*/ 27 h 91"/>
                    <a:gd name="T30" fmla="*/ 9 w 91"/>
                    <a:gd name="T31" fmla="*/ 36 h 91"/>
                    <a:gd name="T32" fmla="*/ 1 w 91"/>
                    <a:gd name="T33" fmla="*/ 36 h 91"/>
                    <a:gd name="T34" fmla="*/ 0 w 91"/>
                    <a:gd name="T35" fmla="*/ 53 h 91"/>
                    <a:gd name="T36" fmla="*/ 3 w 91"/>
                    <a:gd name="T37" fmla="*/ 55 h 91"/>
                    <a:gd name="T38" fmla="*/ 9 w 91"/>
                    <a:gd name="T39" fmla="*/ 55 h 91"/>
                    <a:gd name="T40" fmla="*/ 9 w 91"/>
                    <a:gd name="T41" fmla="*/ 69 h 91"/>
                    <a:gd name="T42" fmla="*/ 9 w 91"/>
                    <a:gd name="T43" fmla="*/ 73 h 91"/>
                    <a:gd name="T44" fmla="*/ 20 w 91"/>
                    <a:gd name="T45" fmla="*/ 84 h 91"/>
                    <a:gd name="T46" fmla="*/ 27 w 91"/>
                    <a:gd name="T47" fmla="*/ 78 h 91"/>
                    <a:gd name="T48" fmla="*/ 36 w 91"/>
                    <a:gd name="T49" fmla="*/ 82 h 91"/>
                    <a:gd name="T50" fmla="*/ 36 w 91"/>
                    <a:gd name="T51" fmla="*/ 89 h 91"/>
                    <a:gd name="T52" fmla="*/ 53 w 91"/>
                    <a:gd name="T53" fmla="*/ 91 h 91"/>
                    <a:gd name="T54" fmla="*/ 54 w 91"/>
                    <a:gd name="T55" fmla="*/ 88 h 91"/>
                    <a:gd name="T56" fmla="*/ 54 w 91"/>
                    <a:gd name="T57" fmla="*/ 82 h 91"/>
                    <a:gd name="T58" fmla="*/ 63 w 91"/>
                    <a:gd name="T59" fmla="*/ 78 h 91"/>
                    <a:gd name="T60" fmla="*/ 73 w 91"/>
                    <a:gd name="T61" fmla="*/ 82 h 91"/>
                    <a:gd name="T62" fmla="*/ 84 w 91"/>
                    <a:gd name="T63" fmla="*/ 69 h 91"/>
                    <a:gd name="T64" fmla="*/ 78 w 91"/>
                    <a:gd name="T65" fmla="*/ 64 h 91"/>
                    <a:gd name="T66" fmla="*/ 82 w 91"/>
                    <a:gd name="T67" fmla="*/ 55 h 91"/>
                    <a:gd name="T68" fmla="*/ 91 w 91"/>
                    <a:gd name="T69" fmla="*/ 55 h 91"/>
                    <a:gd name="T70" fmla="*/ 91 w 91"/>
                    <a:gd name="T71" fmla="*/ 38 h 91"/>
                    <a:gd name="T72" fmla="*/ 87 w 91"/>
                    <a:gd name="T73" fmla="*/ 36 h 91"/>
                    <a:gd name="T74" fmla="*/ 71 w 91"/>
                    <a:gd name="T75" fmla="*/ 46 h 91"/>
                    <a:gd name="T76" fmla="*/ 56 w 91"/>
                    <a:gd name="T77" fmla="*/ 69 h 91"/>
                    <a:gd name="T78" fmla="*/ 34 w 91"/>
                    <a:gd name="T79" fmla="*/ 69 h 91"/>
                    <a:gd name="T80" fmla="*/ 20 w 91"/>
                    <a:gd name="T81" fmla="*/ 46 h 91"/>
                    <a:gd name="T82" fmla="*/ 27 w 91"/>
                    <a:gd name="T83" fmla="*/ 27 h 91"/>
                    <a:gd name="T84" fmla="*/ 45 w 91"/>
                    <a:gd name="T85" fmla="*/ 20 h 91"/>
                    <a:gd name="T86" fmla="*/ 69 w 91"/>
                    <a:gd name="T87"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 h="91">
                      <a:moveTo>
                        <a:pt x="87" y="36"/>
                      </a:moveTo>
                      <a:lnTo>
                        <a:pt x="87" y="36"/>
                      </a:lnTo>
                      <a:lnTo>
                        <a:pt x="82" y="36"/>
                      </a:lnTo>
                      <a:lnTo>
                        <a:pt x="82" y="36"/>
                      </a:lnTo>
                      <a:lnTo>
                        <a:pt x="80" y="31"/>
                      </a:lnTo>
                      <a:lnTo>
                        <a:pt x="78" y="27"/>
                      </a:lnTo>
                      <a:lnTo>
                        <a:pt x="78" y="27"/>
                      </a:lnTo>
                      <a:lnTo>
                        <a:pt x="84" y="24"/>
                      </a:lnTo>
                      <a:lnTo>
                        <a:pt x="84" y="20"/>
                      </a:lnTo>
                      <a:lnTo>
                        <a:pt x="84" y="18"/>
                      </a:lnTo>
                      <a:lnTo>
                        <a:pt x="84" y="18"/>
                      </a:lnTo>
                      <a:lnTo>
                        <a:pt x="73" y="9"/>
                      </a:lnTo>
                      <a:lnTo>
                        <a:pt x="73" y="9"/>
                      </a:lnTo>
                      <a:lnTo>
                        <a:pt x="71" y="7"/>
                      </a:lnTo>
                      <a:lnTo>
                        <a:pt x="69" y="9"/>
                      </a:lnTo>
                      <a:lnTo>
                        <a:pt x="69" y="9"/>
                      </a:lnTo>
                      <a:lnTo>
                        <a:pt x="63" y="13"/>
                      </a:lnTo>
                      <a:lnTo>
                        <a:pt x="63" y="13"/>
                      </a:lnTo>
                      <a:lnTo>
                        <a:pt x="60" y="11"/>
                      </a:lnTo>
                      <a:lnTo>
                        <a:pt x="54" y="9"/>
                      </a:lnTo>
                      <a:lnTo>
                        <a:pt x="54" y="9"/>
                      </a:lnTo>
                      <a:lnTo>
                        <a:pt x="54" y="4"/>
                      </a:lnTo>
                      <a:lnTo>
                        <a:pt x="54" y="4"/>
                      </a:lnTo>
                      <a:lnTo>
                        <a:pt x="54" y="2"/>
                      </a:lnTo>
                      <a:lnTo>
                        <a:pt x="53" y="0"/>
                      </a:lnTo>
                      <a:lnTo>
                        <a:pt x="53" y="0"/>
                      </a:lnTo>
                      <a:lnTo>
                        <a:pt x="38" y="0"/>
                      </a:lnTo>
                      <a:lnTo>
                        <a:pt x="38" y="0"/>
                      </a:lnTo>
                      <a:lnTo>
                        <a:pt x="36" y="2"/>
                      </a:lnTo>
                      <a:lnTo>
                        <a:pt x="36" y="4"/>
                      </a:lnTo>
                      <a:lnTo>
                        <a:pt x="36" y="4"/>
                      </a:lnTo>
                      <a:lnTo>
                        <a:pt x="36" y="9"/>
                      </a:lnTo>
                      <a:lnTo>
                        <a:pt x="36" y="9"/>
                      </a:lnTo>
                      <a:lnTo>
                        <a:pt x="27" y="13"/>
                      </a:lnTo>
                      <a:lnTo>
                        <a:pt x="27" y="13"/>
                      </a:lnTo>
                      <a:lnTo>
                        <a:pt x="21" y="9"/>
                      </a:lnTo>
                      <a:lnTo>
                        <a:pt x="20" y="7"/>
                      </a:lnTo>
                      <a:lnTo>
                        <a:pt x="18" y="9"/>
                      </a:lnTo>
                      <a:lnTo>
                        <a:pt x="18" y="9"/>
                      </a:lnTo>
                      <a:lnTo>
                        <a:pt x="9" y="18"/>
                      </a:lnTo>
                      <a:lnTo>
                        <a:pt x="9" y="18"/>
                      </a:lnTo>
                      <a:lnTo>
                        <a:pt x="7" y="20"/>
                      </a:lnTo>
                      <a:lnTo>
                        <a:pt x="9" y="24"/>
                      </a:lnTo>
                      <a:lnTo>
                        <a:pt x="9" y="24"/>
                      </a:lnTo>
                      <a:lnTo>
                        <a:pt x="12" y="27"/>
                      </a:lnTo>
                      <a:lnTo>
                        <a:pt x="12" y="27"/>
                      </a:lnTo>
                      <a:lnTo>
                        <a:pt x="9" y="36"/>
                      </a:lnTo>
                      <a:lnTo>
                        <a:pt x="9" y="36"/>
                      </a:lnTo>
                      <a:lnTo>
                        <a:pt x="3" y="36"/>
                      </a:lnTo>
                      <a:lnTo>
                        <a:pt x="3" y="36"/>
                      </a:lnTo>
                      <a:lnTo>
                        <a:pt x="1" y="36"/>
                      </a:lnTo>
                      <a:lnTo>
                        <a:pt x="0" y="38"/>
                      </a:lnTo>
                      <a:lnTo>
                        <a:pt x="0" y="38"/>
                      </a:lnTo>
                      <a:lnTo>
                        <a:pt x="0" y="53"/>
                      </a:lnTo>
                      <a:lnTo>
                        <a:pt x="0" y="53"/>
                      </a:lnTo>
                      <a:lnTo>
                        <a:pt x="1" y="55"/>
                      </a:lnTo>
                      <a:lnTo>
                        <a:pt x="3" y="55"/>
                      </a:lnTo>
                      <a:lnTo>
                        <a:pt x="3" y="55"/>
                      </a:lnTo>
                      <a:lnTo>
                        <a:pt x="9" y="55"/>
                      </a:lnTo>
                      <a:lnTo>
                        <a:pt x="9" y="55"/>
                      </a:lnTo>
                      <a:lnTo>
                        <a:pt x="12" y="64"/>
                      </a:lnTo>
                      <a:lnTo>
                        <a:pt x="12" y="64"/>
                      </a:lnTo>
                      <a:lnTo>
                        <a:pt x="9" y="69"/>
                      </a:lnTo>
                      <a:lnTo>
                        <a:pt x="9" y="69"/>
                      </a:lnTo>
                      <a:lnTo>
                        <a:pt x="7" y="71"/>
                      </a:lnTo>
                      <a:lnTo>
                        <a:pt x="9" y="73"/>
                      </a:lnTo>
                      <a:lnTo>
                        <a:pt x="9" y="73"/>
                      </a:lnTo>
                      <a:lnTo>
                        <a:pt x="18" y="82"/>
                      </a:lnTo>
                      <a:lnTo>
                        <a:pt x="20" y="84"/>
                      </a:lnTo>
                      <a:lnTo>
                        <a:pt x="21" y="82"/>
                      </a:lnTo>
                      <a:lnTo>
                        <a:pt x="21" y="82"/>
                      </a:lnTo>
                      <a:lnTo>
                        <a:pt x="27" y="78"/>
                      </a:lnTo>
                      <a:lnTo>
                        <a:pt x="27" y="78"/>
                      </a:lnTo>
                      <a:lnTo>
                        <a:pt x="36" y="82"/>
                      </a:lnTo>
                      <a:lnTo>
                        <a:pt x="36" y="82"/>
                      </a:lnTo>
                      <a:lnTo>
                        <a:pt x="36" y="88"/>
                      </a:lnTo>
                      <a:lnTo>
                        <a:pt x="36" y="88"/>
                      </a:lnTo>
                      <a:lnTo>
                        <a:pt x="36" y="89"/>
                      </a:lnTo>
                      <a:lnTo>
                        <a:pt x="38" y="91"/>
                      </a:lnTo>
                      <a:lnTo>
                        <a:pt x="38" y="91"/>
                      </a:lnTo>
                      <a:lnTo>
                        <a:pt x="53" y="91"/>
                      </a:lnTo>
                      <a:lnTo>
                        <a:pt x="53" y="91"/>
                      </a:lnTo>
                      <a:lnTo>
                        <a:pt x="54" y="89"/>
                      </a:lnTo>
                      <a:lnTo>
                        <a:pt x="54" y="88"/>
                      </a:lnTo>
                      <a:lnTo>
                        <a:pt x="54" y="88"/>
                      </a:lnTo>
                      <a:lnTo>
                        <a:pt x="54" y="82"/>
                      </a:lnTo>
                      <a:lnTo>
                        <a:pt x="54" y="82"/>
                      </a:lnTo>
                      <a:lnTo>
                        <a:pt x="60" y="80"/>
                      </a:lnTo>
                      <a:lnTo>
                        <a:pt x="63" y="78"/>
                      </a:lnTo>
                      <a:lnTo>
                        <a:pt x="63" y="78"/>
                      </a:lnTo>
                      <a:lnTo>
                        <a:pt x="69" y="82"/>
                      </a:lnTo>
                      <a:lnTo>
                        <a:pt x="69" y="82"/>
                      </a:lnTo>
                      <a:lnTo>
                        <a:pt x="73" y="82"/>
                      </a:lnTo>
                      <a:lnTo>
                        <a:pt x="73" y="82"/>
                      </a:lnTo>
                      <a:lnTo>
                        <a:pt x="84" y="73"/>
                      </a:lnTo>
                      <a:lnTo>
                        <a:pt x="84" y="69"/>
                      </a:lnTo>
                      <a:lnTo>
                        <a:pt x="84" y="69"/>
                      </a:lnTo>
                      <a:lnTo>
                        <a:pt x="78" y="64"/>
                      </a:lnTo>
                      <a:lnTo>
                        <a:pt x="78" y="64"/>
                      </a:lnTo>
                      <a:lnTo>
                        <a:pt x="80" y="60"/>
                      </a:lnTo>
                      <a:lnTo>
                        <a:pt x="82" y="55"/>
                      </a:lnTo>
                      <a:lnTo>
                        <a:pt x="82" y="55"/>
                      </a:lnTo>
                      <a:lnTo>
                        <a:pt x="87" y="55"/>
                      </a:lnTo>
                      <a:lnTo>
                        <a:pt x="87" y="55"/>
                      </a:lnTo>
                      <a:lnTo>
                        <a:pt x="91" y="55"/>
                      </a:lnTo>
                      <a:lnTo>
                        <a:pt x="91" y="53"/>
                      </a:lnTo>
                      <a:lnTo>
                        <a:pt x="91" y="53"/>
                      </a:lnTo>
                      <a:lnTo>
                        <a:pt x="91" y="38"/>
                      </a:lnTo>
                      <a:lnTo>
                        <a:pt x="91" y="38"/>
                      </a:lnTo>
                      <a:lnTo>
                        <a:pt x="91" y="36"/>
                      </a:lnTo>
                      <a:lnTo>
                        <a:pt x="87" y="36"/>
                      </a:lnTo>
                      <a:lnTo>
                        <a:pt x="87" y="36"/>
                      </a:lnTo>
                      <a:close/>
                      <a:moveTo>
                        <a:pt x="71" y="46"/>
                      </a:moveTo>
                      <a:lnTo>
                        <a:pt x="71" y="46"/>
                      </a:lnTo>
                      <a:lnTo>
                        <a:pt x="69" y="57"/>
                      </a:lnTo>
                      <a:lnTo>
                        <a:pt x="63" y="64"/>
                      </a:lnTo>
                      <a:lnTo>
                        <a:pt x="56" y="69"/>
                      </a:lnTo>
                      <a:lnTo>
                        <a:pt x="45" y="71"/>
                      </a:lnTo>
                      <a:lnTo>
                        <a:pt x="45" y="71"/>
                      </a:lnTo>
                      <a:lnTo>
                        <a:pt x="34" y="69"/>
                      </a:lnTo>
                      <a:lnTo>
                        <a:pt x="27" y="64"/>
                      </a:lnTo>
                      <a:lnTo>
                        <a:pt x="21" y="57"/>
                      </a:lnTo>
                      <a:lnTo>
                        <a:pt x="20" y="46"/>
                      </a:lnTo>
                      <a:lnTo>
                        <a:pt x="20" y="46"/>
                      </a:lnTo>
                      <a:lnTo>
                        <a:pt x="21" y="35"/>
                      </a:lnTo>
                      <a:lnTo>
                        <a:pt x="27" y="27"/>
                      </a:lnTo>
                      <a:lnTo>
                        <a:pt x="34" y="22"/>
                      </a:lnTo>
                      <a:lnTo>
                        <a:pt x="45" y="20"/>
                      </a:lnTo>
                      <a:lnTo>
                        <a:pt x="45" y="20"/>
                      </a:lnTo>
                      <a:lnTo>
                        <a:pt x="56" y="22"/>
                      </a:lnTo>
                      <a:lnTo>
                        <a:pt x="63" y="27"/>
                      </a:lnTo>
                      <a:lnTo>
                        <a:pt x="69" y="35"/>
                      </a:lnTo>
                      <a:lnTo>
                        <a:pt x="71" y="46"/>
                      </a:lnTo>
                      <a:lnTo>
                        <a:pt x="71" y="46"/>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6" name="Freeform 648">
                  <a:extLst>
                    <a:ext uri="{FF2B5EF4-FFF2-40B4-BE49-F238E27FC236}">
                      <a16:creationId xmlns="" xmlns:a16="http://schemas.microsoft.com/office/drawing/2014/main" id="{34F4A59A-CC70-4133-9431-F2B02968BB66}"/>
                    </a:ext>
                  </a:extLst>
                </p:cNvPr>
                <p:cNvSpPr>
                  <a:spLocks noEditPoints="1"/>
                </p:cNvSpPr>
                <p:nvPr/>
              </p:nvSpPr>
              <p:spPr bwMode="auto">
                <a:xfrm>
                  <a:off x="394495" y="3117850"/>
                  <a:ext cx="11113" cy="49212"/>
                </a:xfrm>
                <a:custGeom>
                  <a:avLst/>
                  <a:gdLst>
                    <a:gd name="T0" fmla="*/ 6 w 7"/>
                    <a:gd name="T1" fmla="*/ 22 h 31"/>
                    <a:gd name="T2" fmla="*/ 6 w 7"/>
                    <a:gd name="T3" fmla="*/ 22 h 31"/>
                    <a:gd name="T4" fmla="*/ 4 w 7"/>
                    <a:gd name="T5" fmla="*/ 22 h 31"/>
                    <a:gd name="T6" fmla="*/ 4 w 7"/>
                    <a:gd name="T7" fmla="*/ 22 h 31"/>
                    <a:gd name="T8" fmla="*/ 4 w 7"/>
                    <a:gd name="T9" fmla="*/ 20 h 31"/>
                    <a:gd name="T10" fmla="*/ 4 w 7"/>
                    <a:gd name="T11" fmla="*/ 20 h 31"/>
                    <a:gd name="T12" fmla="*/ 2 w 7"/>
                    <a:gd name="T13" fmla="*/ 11 h 31"/>
                    <a:gd name="T14" fmla="*/ 2 w 7"/>
                    <a:gd name="T15" fmla="*/ 11 h 31"/>
                    <a:gd name="T16" fmla="*/ 0 w 7"/>
                    <a:gd name="T17" fmla="*/ 4 h 31"/>
                    <a:gd name="T18" fmla="*/ 0 w 7"/>
                    <a:gd name="T19" fmla="*/ 4 h 31"/>
                    <a:gd name="T20" fmla="*/ 2 w 7"/>
                    <a:gd name="T21" fmla="*/ 0 h 31"/>
                    <a:gd name="T22" fmla="*/ 2 w 7"/>
                    <a:gd name="T23" fmla="*/ 0 h 31"/>
                    <a:gd name="T24" fmla="*/ 4 w 7"/>
                    <a:gd name="T25" fmla="*/ 0 h 31"/>
                    <a:gd name="T26" fmla="*/ 4 w 7"/>
                    <a:gd name="T27" fmla="*/ 0 h 31"/>
                    <a:gd name="T28" fmla="*/ 7 w 7"/>
                    <a:gd name="T29" fmla="*/ 0 h 31"/>
                    <a:gd name="T30" fmla="*/ 7 w 7"/>
                    <a:gd name="T31" fmla="*/ 0 h 31"/>
                    <a:gd name="T32" fmla="*/ 7 w 7"/>
                    <a:gd name="T33" fmla="*/ 4 h 31"/>
                    <a:gd name="T34" fmla="*/ 7 w 7"/>
                    <a:gd name="T35" fmla="*/ 4 h 31"/>
                    <a:gd name="T36" fmla="*/ 7 w 7"/>
                    <a:gd name="T37" fmla="*/ 13 h 31"/>
                    <a:gd name="T38" fmla="*/ 7 w 7"/>
                    <a:gd name="T39" fmla="*/ 13 h 31"/>
                    <a:gd name="T40" fmla="*/ 6 w 7"/>
                    <a:gd name="T41" fmla="*/ 20 h 31"/>
                    <a:gd name="T42" fmla="*/ 6 w 7"/>
                    <a:gd name="T43" fmla="*/ 22 h 31"/>
                    <a:gd name="T44" fmla="*/ 6 w 7"/>
                    <a:gd name="T45" fmla="*/ 22 h 31"/>
                    <a:gd name="T46" fmla="*/ 4 w 7"/>
                    <a:gd name="T47" fmla="*/ 24 h 31"/>
                    <a:gd name="T48" fmla="*/ 4 w 7"/>
                    <a:gd name="T49" fmla="*/ 24 h 31"/>
                    <a:gd name="T50" fmla="*/ 7 w 7"/>
                    <a:gd name="T51" fmla="*/ 24 h 31"/>
                    <a:gd name="T52" fmla="*/ 7 w 7"/>
                    <a:gd name="T53" fmla="*/ 24 h 31"/>
                    <a:gd name="T54" fmla="*/ 7 w 7"/>
                    <a:gd name="T55" fmla="*/ 27 h 31"/>
                    <a:gd name="T56" fmla="*/ 7 w 7"/>
                    <a:gd name="T57" fmla="*/ 27 h 31"/>
                    <a:gd name="T58" fmla="*/ 7 w 7"/>
                    <a:gd name="T59" fmla="*/ 31 h 31"/>
                    <a:gd name="T60" fmla="*/ 7 w 7"/>
                    <a:gd name="T61" fmla="*/ 31 h 31"/>
                    <a:gd name="T62" fmla="*/ 4 w 7"/>
                    <a:gd name="T63" fmla="*/ 31 h 31"/>
                    <a:gd name="T64" fmla="*/ 4 w 7"/>
                    <a:gd name="T65" fmla="*/ 31 h 31"/>
                    <a:gd name="T66" fmla="*/ 2 w 7"/>
                    <a:gd name="T67" fmla="*/ 31 h 31"/>
                    <a:gd name="T68" fmla="*/ 2 w 7"/>
                    <a:gd name="T69" fmla="*/ 31 h 31"/>
                    <a:gd name="T70" fmla="*/ 0 w 7"/>
                    <a:gd name="T71" fmla="*/ 27 h 31"/>
                    <a:gd name="T72" fmla="*/ 0 w 7"/>
                    <a:gd name="T73" fmla="*/ 27 h 31"/>
                    <a:gd name="T74" fmla="*/ 2 w 7"/>
                    <a:gd name="T75" fmla="*/ 26 h 31"/>
                    <a:gd name="T76" fmla="*/ 2 w 7"/>
                    <a:gd name="T77" fmla="*/ 26 h 31"/>
                    <a:gd name="T78" fmla="*/ 4 w 7"/>
                    <a:gd name="T7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31">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close/>
                      <a:moveTo>
                        <a:pt x="4" y="24"/>
                      </a:moveTo>
                      <a:lnTo>
                        <a:pt x="4" y="24"/>
                      </a:lnTo>
                      <a:lnTo>
                        <a:pt x="7" y="24"/>
                      </a:lnTo>
                      <a:lnTo>
                        <a:pt x="7" y="24"/>
                      </a:lnTo>
                      <a:lnTo>
                        <a:pt x="7" y="27"/>
                      </a:lnTo>
                      <a:lnTo>
                        <a:pt x="7" y="27"/>
                      </a:lnTo>
                      <a:lnTo>
                        <a:pt x="7" y="31"/>
                      </a:lnTo>
                      <a:lnTo>
                        <a:pt x="7" y="31"/>
                      </a:lnTo>
                      <a:lnTo>
                        <a:pt x="4" y="31"/>
                      </a:lnTo>
                      <a:lnTo>
                        <a:pt x="4" y="31"/>
                      </a:lnTo>
                      <a:lnTo>
                        <a:pt x="2" y="31"/>
                      </a:lnTo>
                      <a:lnTo>
                        <a:pt x="2" y="31"/>
                      </a:lnTo>
                      <a:lnTo>
                        <a:pt x="0" y="27"/>
                      </a:lnTo>
                      <a:lnTo>
                        <a:pt x="0" y="27"/>
                      </a:lnTo>
                      <a:lnTo>
                        <a:pt x="2" y="26"/>
                      </a:lnTo>
                      <a:lnTo>
                        <a:pt x="2" y="26"/>
                      </a:lnTo>
                      <a:lnTo>
                        <a:pt x="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7" name="Freeform 649">
                  <a:extLst>
                    <a:ext uri="{FF2B5EF4-FFF2-40B4-BE49-F238E27FC236}">
                      <a16:creationId xmlns="" xmlns:a16="http://schemas.microsoft.com/office/drawing/2014/main" id="{83986DF1-BB00-4C8E-B6F3-8EDC81A1A23A}"/>
                    </a:ext>
                  </a:extLst>
                </p:cNvPr>
                <p:cNvSpPr>
                  <a:spLocks/>
                </p:cNvSpPr>
                <p:nvPr/>
              </p:nvSpPr>
              <p:spPr bwMode="auto">
                <a:xfrm>
                  <a:off x="394495" y="3117850"/>
                  <a:ext cx="11113" cy="34925"/>
                </a:xfrm>
                <a:custGeom>
                  <a:avLst/>
                  <a:gdLst>
                    <a:gd name="T0" fmla="*/ 6 w 7"/>
                    <a:gd name="T1" fmla="*/ 22 h 22"/>
                    <a:gd name="T2" fmla="*/ 6 w 7"/>
                    <a:gd name="T3" fmla="*/ 22 h 22"/>
                    <a:gd name="T4" fmla="*/ 4 w 7"/>
                    <a:gd name="T5" fmla="*/ 22 h 22"/>
                    <a:gd name="T6" fmla="*/ 4 w 7"/>
                    <a:gd name="T7" fmla="*/ 22 h 22"/>
                    <a:gd name="T8" fmla="*/ 4 w 7"/>
                    <a:gd name="T9" fmla="*/ 20 h 22"/>
                    <a:gd name="T10" fmla="*/ 4 w 7"/>
                    <a:gd name="T11" fmla="*/ 20 h 22"/>
                    <a:gd name="T12" fmla="*/ 2 w 7"/>
                    <a:gd name="T13" fmla="*/ 11 h 22"/>
                    <a:gd name="T14" fmla="*/ 2 w 7"/>
                    <a:gd name="T15" fmla="*/ 11 h 22"/>
                    <a:gd name="T16" fmla="*/ 0 w 7"/>
                    <a:gd name="T17" fmla="*/ 4 h 22"/>
                    <a:gd name="T18" fmla="*/ 0 w 7"/>
                    <a:gd name="T19" fmla="*/ 4 h 22"/>
                    <a:gd name="T20" fmla="*/ 2 w 7"/>
                    <a:gd name="T21" fmla="*/ 0 h 22"/>
                    <a:gd name="T22" fmla="*/ 2 w 7"/>
                    <a:gd name="T23" fmla="*/ 0 h 22"/>
                    <a:gd name="T24" fmla="*/ 4 w 7"/>
                    <a:gd name="T25" fmla="*/ 0 h 22"/>
                    <a:gd name="T26" fmla="*/ 4 w 7"/>
                    <a:gd name="T27" fmla="*/ 0 h 22"/>
                    <a:gd name="T28" fmla="*/ 7 w 7"/>
                    <a:gd name="T29" fmla="*/ 0 h 22"/>
                    <a:gd name="T30" fmla="*/ 7 w 7"/>
                    <a:gd name="T31" fmla="*/ 0 h 22"/>
                    <a:gd name="T32" fmla="*/ 7 w 7"/>
                    <a:gd name="T33" fmla="*/ 4 h 22"/>
                    <a:gd name="T34" fmla="*/ 7 w 7"/>
                    <a:gd name="T35" fmla="*/ 4 h 22"/>
                    <a:gd name="T36" fmla="*/ 7 w 7"/>
                    <a:gd name="T37" fmla="*/ 13 h 22"/>
                    <a:gd name="T38" fmla="*/ 7 w 7"/>
                    <a:gd name="T39" fmla="*/ 13 h 22"/>
                    <a:gd name="T40" fmla="*/ 6 w 7"/>
                    <a:gd name="T41" fmla="*/ 20 h 22"/>
                    <a:gd name="T42" fmla="*/ 6 w 7"/>
                    <a:gd name="T43" fmla="*/ 22 h 22"/>
                    <a:gd name="T44" fmla="*/ 6 w 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22">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8" name="Freeform 650">
                  <a:extLst>
                    <a:ext uri="{FF2B5EF4-FFF2-40B4-BE49-F238E27FC236}">
                      <a16:creationId xmlns="" xmlns:a16="http://schemas.microsoft.com/office/drawing/2014/main" id="{84DC0544-BCD3-4E44-B735-FC8BD6D1BACA}"/>
                    </a:ext>
                  </a:extLst>
                </p:cNvPr>
                <p:cNvSpPr>
                  <a:spLocks/>
                </p:cNvSpPr>
                <p:nvPr/>
              </p:nvSpPr>
              <p:spPr bwMode="auto">
                <a:xfrm>
                  <a:off x="394495" y="3155950"/>
                  <a:ext cx="11113" cy="11112"/>
                </a:xfrm>
                <a:custGeom>
                  <a:avLst/>
                  <a:gdLst>
                    <a:gd name="T0" fmla="*/ 4 w 7"/>
                    <a:gd name="T1" fmla="*/ 0 h 7"/>
                    <a:gd name="T2" fmla="*/ 4 w 7"/>
                    <a:gd name="T3" fmla="*/ 0 h 7"/>
                    <a:gd name="T4" fmla="*/ 7 w 7"/>
                    <a:gd name="T5" fmla="*/ 0 h 7"/>
                    <a:gd name="T6" fmla="*/ 7 w 7"/>
                    <a:gd name="T7" fmla="*/ 0 h 7"/>
                    <a:gd name="T8" fmla="*/ 7 w 7"/>
                    <a:gd name="T9" fmla="*/ 3 h 7"/>
                    <a:gd name="T10" fmla="*/ 7 w 7"/>
                    <a:gd name="T11" fmla="*/ 3 h 7"/>
                    <a:gd name="T12" fmla="*/ 7 w 7"/>
                    <a:gd name="T13" fmla="*/ 7 h 7"/>
                    <a:gd name="T14" fmla="*/ 7 w 7"/>
                    <a:gd name="T15" fmla="*/ 7 h 7"/>
                    <a:gd name="T16" fmla="*/ 4 w 7"/>
                    <a:gd name="T17" fmla="*/ 7 h 7"/>
                    <a:gd name="T18" fmla="*/ 4 w 7"/>
                    <a:gd name="T19" fmla="*/ 7 h 7"/>
                    <a:gd name="T20" fmla="*/ 2 w 7"/>
                    <a:gd name="T21" fmla="*/ 7 h 7"/>
                    <a:gd name="T22" fmla="*/ 2 w 7"/>
                    <a:gd name="T23" fmla="*/ 7 h 7"/>
                    <a:gd name="T24" fmla="*/ 0 w 7"/>
                    <a:gd name="T25" fmla="*/ 3 h 7"/>
                    <a:gd name="T26" fmla="*/ 0 w 7"/>
                    <a:gd name="T27" fmla="*/ 3 h 7"/>
                    <a:gd name="T28" fmla="*/ 2 w 7"/>
                    <a:gd name="T29" fmla="*/ 2 h 7"/>
                    <a:gd name="T30" fmla="*/ 2 w 7"/>
                    <a:gd name="T31" fmla="*/ 2 h 7"/>
                    <a:gd name="T32" fmla="*/ 4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4" y="0"/>
                      </a:moveTo>
                      <a:lnTo>
                        <a:pt x="4" y="0"/>
                      </a:lnTo>
                      <a:lnTo>
                        <a:pt x="7" y="0"/>
                      </a:lnTo>
                      <a:lnTo>
                        <a:pt x="7" y="0"/>
                      </a:lnTo>
                      <a:lnTo>
                        <a:pt x="7" y="3"/>
                      </a:lnTo>
                      <a:lnTo>
                        <a:pt x="7" y="3"/>
                      </a:lnTo>
                      <a:lnTo>
                        <a:pt x="7" y="7"/>
                      </a:lnTo>
                      <a:lnTo>
                        <a:pt x="7" y="7"/>
                      </a:lnTo>
                      <a:lnTo>
                        <a:pt x="4" y="7"/>
                      </a:lnTo>
                      <a:lnTo>
                        <a:pt x="4" y="7"/>
                      </a:lnTo>
                      <a:lnTo>
                        <a:pt x="2" y="7"/>
                      </a:lnTo>
                      <a:lnTo>
                        <a:pt x="2" y="7"/>
                      </a:lnTo>
                      <a:lnTo>
                        <a:pt x="0" y="3"/>
                      </a:lnTo>
                      <a:lnTo>
                        <a:pt x="0" y="3"/>
                      </a:lnTo>
                      <a:lnTo>
                        <a:pt x="2" y="2"/>
                      </a:lnTo>
                      <a:lnTo>
                        <a:pt x="2"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3" name="Group 322"/>
          <p:cNvGrpSpPr/>
          <p:nvPr/>
        </p:nvGrpSpPr>
        <p:grpSpPr>
          <a:xfrm>
            <a:off x="4620169" y="4582054"/>
            <a:ext cx="2043581" cy="1296427"/>
            <a:chOff x="4620169" y="4582054"/>
            <a:chExt cx="2043581" cy="1296427"/>
          </a:xfrm>
        </p:grpSpPr>
        <p:sp>
          <p:nvSpPr>
            <p:cNvPr id="230" name="Rectangle 313">
              <a:extLst>
                <a:ext uri="{FF2B5EF4-FFF2-40B4-BE49-F238E27FC236}">
                  <a16:creationId xmlns="" xmlns:a16="http://schemas.microsoft.com/office/drawing/2014/main" id="{BC5E174F-A599-4CE2-9914-DACD323A331A}"/>
                </a:ext>
              </a:extLst>
            </p:cNvPr>
            <p:cNvSpPr>
              <a:spLocks noChangeArrowheads="1"/>
            </p:cNvSpPr>
            <p:nvPr/>
          </p:nvSpPr>
          <p:spPr bwMode="auto">
            <a:xfrm>
              <a:off x="5037944" y="4824346"/>
              <a:ext cx="1625806"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Define clear roles and responsibilities across platform and application security teams</a:t>
              </a:r>
            </a:p>
            <a:p>
              <a:pPr lvl="0">
                <a:spcAft>
                  <a:spcPts val="300"/>
                </a:spcAft>
              </a:pPr>
              <a:r>
                <a:rPr lang="en-US" altLang="en-US" sz="900" dirty="0">
                  <a:latin typeface="+mn-lt"/>
                </a:rPr>
                <a:t>Responsibility for security across cloud stack</a:t>
              </a:r>
              <a:endParaRPr kumimoji="0" lang="en-US" altLang="en-US" sz="900" b="0" i="0" u="none" strike="noStrike" cap="none" normalizeH="0" dirty="0">
                <a:ln>
                  <a:noFill/>
                </a:ln>
                <a:effectLst/>
                <a:latin typeface="+mn-lt"/>
              </a:endParaRPr>
            </a:p>
          </p:txBody>
        </p:sp>
        <p:grpSp>
          <p:nvGrpSpPr>
            <p:cNvPr id="320" name="Group 319">
              <a:extLst>
                <a:ext uri="{FF2B5EF4-FFF2-40B4-BE49-F238E27FC236}">
                  <a16:creationId xmlns="" xmlns:a16="http://schemas.microsoft.com/office/drawing/2014/main" id="{2072E0C0-7B74-4869-BD73-D30637460667}"/>
                </a:ext>
              </a:extLst>
            </p:cNvPr>
            <p:cNvGrpSpPr/>
            <p:nvPr/>
          </p:nvGrpSpPr>
          <p:grpSpPr>
            <a:xfrm>
              <a:off x="4620169" y="4582054"/>
              <a:ext cx="585788" cy="585788"/>
              <a:chOff x="4655794" y="4826680"/>
              <a:chExt cx="585788" cy="585788"/>
            </a:xfrm>
          </p:grpSpPr>
          <p:sp>
            <p:nvSpPr>
              <p:cNvPr id="231" name="Freeform 316">
                <a:extLst>
                  <a:ext uri="{FF2B5EF4-FFF2-40B4-BE49-F238E27FC236}">
                    <a16:creationId xmlns="" xmlns:a16="http://schemas.microsoft.com/office/drawing/2014/main" id="{D965B997-EC49-485B-8CB3-8CE7BA79AD68}"/>
                  </a:ext>
                </a:extLst>
              </p:cNvPr>
              <p:cNvSpPr>
                <a:spLocks/>
              </p:cNvSpPr>
              <p:nvPr/>
            </p:nvSpPr>
            <p:spPr bwMode="auto">
              <a:xfrm>
                <a:off x="4655794" y="4826680"/>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2" name="Group 231">
                <a:extLst>
                  <a:ext uri="{FF2B5EF4-FFF2-40B4-BE49-F238E27FC236}">
                    <a16:creationId xmlns="" xmlns:a16="http://schemas.microsoft.com/office/drawing/2014/main" id="{0C3AC1B4-FA0D-45D4-B523-81A8FA22F0AD}"/>
                  </a:ext>
                </a:extLst>
              </p:cNvPr>
              <p:cNvGrpSpPr/>
              <p:nvPr/>
            </p:nvGrpSpPr>
            <p:grpSpPr>
              <a:xfrm>
                <a:off x="4797876" y="4940187"/>
                <a:ext cx="301625" cy="358775"/>
                <a:chOff x="4772819" y="6540505"/>
                <a:chExt cx="301625" cy="358775"/>
              </a:xfrm>
            </p:grpSpPr>
            <p:sp>
              <p:nvSpPr>
                <p:cNvPr id="233" name="Freeform 531">
                  <a:extLst>
                    <a:ext uri="{FF2B5EF4-FFF2-40B4-BE49-F238E27FC236}">
                      <a16:creationId xmlns="" xmlns:a16="http://schemas.microsoft.com/office/drawing/2014/main" id="{913C8B79-2652-44DD-8CB0-BD202013FAEA}"/>
                    </a:ext>
                  </a:extLst>
                </p:cNvPr>
                <p:cNvSpPr>
                  <a:spLocks noEditPoints="1"/>
                </p:cNvSpPr>
                <p:nvPr/>
              </p:nvSpPr>
              <p:spPr bwMode="auto">
                <a:xfrm>
                  <a:off x="4772819" y="6540505"/>
                  <a:ext cx="301625" cy="255587"/>
                </a:xfrm>
                <a:custGeom>
                  <a:avLst/>
                  <a:gdLst>
                    <a:gd name="T0" fmla="*/ 71 w 190"/>
                    <a:gd name="T1" fmla="*/ 68 h 161"/>
                    <a:gd name="T2" fmla="*/ 119 w 190"/>
                    <a:gd name="T3" fmla="*/ 66 h 161"/>
                    <a:gd name="T4" fmla="*/ 126 w 190"/>
                    <a:gd name="T5" fmla="*/ 62 h 161"/>
                    <a:gd name="T6" fmla="*/ 47 w 190"/>
                    <a:gd name="T7" fmla="*/ 66 h 161"/>
                    <a:gd name="T8" fmla="*/ 46 w 190"/>
                    <a:gd name="T9" fmla="*/ 73 h 161"/>
                    <a:gd name="T10" fmla="*/ 51 w 190"/>
                    <a:gd name="T11" fmla="*/ 75 h 161"/>
                    <a:gd name="T12" fmla="*/ 51 w 190"/>
                    <a:gd name="T13" fmla="*/ 69 h 161"/>
                    <a:gd name="T14" fmla="*/ 155 w 190"/>
                    <a:gd name="T15" fmla="*/ 13 h 161"/>
                    <a:gd name="T16" fmla="*/ 137 w 190"/>
                    <a:gd name="T17" fmla="*/ 7 h 161"/>
                    <a:gd name="T18" fmla="*/ 126 w 190"/>
                    <a:gd name="T19" fmla="*/ 27 h 161"/>
                    <a:gd name="T20" fmla="*/ 131 w 190"/>
                    <a:gd name="T21" fmla="*/ 44 h 161"/>
                    <a:gd name="T22" fmla="*/ 131 w 190"/>
                    <a:gd name="T23" fmla="*/ 58 h 161"/>
                    <a:gd name="T24" fmla="*/ 153 w 190"/>
                    <a:gd name="T25" fmla="*/ 58 h 161"/>
                    <a:gd name="T26" fmla="*/ 161 w 190"/>
                    <a:gd name="T27" fmla="*/ 40 h 161"/>
                    <a:gd name="T28" fmla="*/ 57 w 190"/>
                    <a:gd name="T29" fmla="*/ 9 h 161"/>
                    <a:gd name="T30" fmla="*/ 36 w 190"/>
                    <a:gd name="T31" fmla="*/ 11 h 161"/>
                    <a:gd name="T32" fmla="*/ 33 w 190"/>
                    <a:gd name="T33" fmla="*/ 31 h 161"/>
                    <a:gd name="T34" fmla="*/ 31 w 190"/>
                    <a:gd name="T35" fmla="*/ 42 h 161"/>
                    <a:gd name="T36" fmla="*/ 36 w 190"/>
                    <a:gd name="T37" fmla="*/ 49 h 161"/>
                    <a:gd name="T38" fmla="*/ 60 w 190"/>
                    <a:gd name="T39" fmla="*/ 55 h 161"/>
                    <a:gd name="T40" fmla="*/ 60 w 190"/>
                    <a:gd name="T41" fmla="*/ 46 h 161"/>
                    <a:gd name="T42" fmla="*/ 64 w 190"/>
                    <a:gd name="T43" fmla="*/ 27 h 161"/>
                    <a:gd name="T44" fmla="*/ 58 w 190"/>
                    <a:gd name="T45" fmla="*/ 11 h 161"/>
                    <a:gd name="T46" fmla="*/ 9 w 190"/>
                    <a:gd name="T47" fmla="*/ 69 h 161"/>
                    <a:gd name="T48" fmla="*/ 0 w 190"/>
                    <a:gd name="T49" fmla="*/ 135 h 161"/>
                    <a:gd name="T50" fmla="*/ 24 w 190"/>
                    <a:gd name="T51" fmla="*/ 102 h 161"/>
                    <a:gd name="T52" fmla="*/ 40 w 190"/>
                    <a:gd name="T53" fmla="*/ 78 h 161"/>
                    <a:gd name="T54" fmla="*/ 181 w 190"/>
                    <a:gd name="T55" fmla="*/ 73 h 161"/>
                    <a:gd name="T56" fmla="*/ 151 w 190"/>
                    <a:gd name="T57" fmla="*/ 77 h 161"/>
                    <a:gd name="T58" fmla="*/ 155 w 190"/>
                    <a:gd name="T59" fmla="*/ 82 h 161"/>
                    <a:gd name="T60" fmla="*/ 168 w 190"/>
                    <a:gd name="T61" fmla="*/ 120 h 161"/>
                    <a:gd name="T62" fmla="*/ 190 w 190"/>
                    <a:gd name="T63" fmla="*/ 135 h 161"/>
                    <a:gd name="T64" fmla="*/ 181 w 190"/>
                    <a:gd name="T65" fmla="*/ 73 h 161"/>
                    <a:gd name="T66" fmla="*/ 119 w 190"/>
                    <a:gd name="T67" fmla="*/ 33 h 161"/>
                    <a:gd name="T68" fmla="*/ 113 w 190"/>
                    <a:gd name="T69" fmla="*/ 7 h 161"/>
                    <a:gd name="T70" fmla="*/ 95 w 190"/>
                    <a:gd name="T71" fmla="*/ 0 h 161"/>
                    <a:gd name="T72" fmla="*/ 71 w 190"/>
                    <a:gd name="T73" fmla="*/ 18 h 161"/>
                    <a:gd name="T74" fmla="*/ 68 w 190"/>
                    <a:gd name="T75" fmla="*/ 35 h 161"/>
                    <a:gd name="T76" fmla="*/ 71 w 190"/>
                    <a:gd name="T77" fmla="*/ 47 h 161"/>
                    <a:gd name="T78" fmla="*/ 78 w 190"/>
                    <a:gd name="T79" fmla="*/ 62 h 161"/>
                    <a:gd name="T80" fmla="*/ 111 w 190"/>
                    <a:gd name="T81" fmla="*/ 69 h 161"/>
                    <a:gd name="T82" fmla="*/ 115 w 190"/>
                    <a:gd name="T83" fmla="*/ 49 h 161"/>
                    <a:gd name="T84" fmla="*/ 124 w 190"/>
                    <a:gd name="T85" fmla="*/ 38 h 161"/>
                    <a:gd name="T86" fmla="*/ 131 w 190"/>
                    <a:gd name="T87" fmla="*/ 80 h 161"/>
                    <a:gd name="T88" fmla="*/ 102 w 190"/>
                    <a:gd name="T89" fmla="*/ 102 h 161"/>
                    <a:gd name="T90" fmla="*/ 102 w 190"/>
                    <a:gd name="T91" fmla="*/ 88 h 161"/>
                    <a:gd name="T92" fmla="*/ 93 w 190"/>
                    <a:gd name="T93" fmla="*/ 93 h 161"/>
                    <a:gd name="T94" fmla="*/ 88 w 190"/>
                    <a:gd name="T95" fmla="*/ 122 h 161"/>
                    <a:gd name="T96" fmla="*/ 38 w 190"/>
                    <a:gd name="T97" fmla="*/ 88 h 161"/>
                    <a:gd name="T98" fmla="*/ 27 w 190"/>
                    <a:gd name="T99" fmla="*/ 157 h 161"/>
                    <a:gd name="T100" fmla="*/ 53 w 190"/>
                    <a:gd name="T101" fmla="*/ 139 h 161"/>
                    <a:gd name="T102" fmla="*/ 84 w 190"/>
                    <a:gd name="T103" fmla="*/ 130 h 161"/>
                    <a:gd name="T104" fmla="*/ 99 w 190"/>
                    <a:gd name="T105" fmla="*/ 122 h 161"/>
                    <a:gd name="T106" fmla="*/ 137 w 190"/>
                    <a:gd name="T107" fmla="*/ 139 h 161"/>
                    <a:gd name="T108" fmla="*/ 155 w 190"/>
                    <a:gd name="T109" fmla="*/ 159 h 161"/>
                    <a:gd name="T110" fmla="*/ 153 w 190"/>
                    <a:gd name="T111" fmla="*/ 9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1">
                      <a:moveTo>
                        <a:pt x="62" y="60"/>
                      </a:moveTo>
                      <a:lnTo>
                        <a:pt x="58" y="71"/>
                      </a:lnTo>
                      <a:lnTo>
                        <a:pt x="58" y="71"/>
                      </a:lnTo>
                      <a:lnTo>
                        <a:pt x="71" y="68"/>
                      </a:lnTo>
                      <a:lnTo>
                        <a:pt x="71" y="68"/>
                      </a:lnTo>
                      <a:lnTo>
                        <a:pt x="71" y="64"/>
                      </a:lnTo>
                      <a:lnTo>
                        <a:pt x="71" y="64"/>
                      </a:lnTo>
                      <a:lnTo>
                        <a:pt x="62" y="60"/>
                      </a:lnTo>
                      <a:lnTo>
                        <a:pt x="62" y="60"/>
                      </a:lnTo>
                      <a:close/>
                      <a:moveTo>
                        <a:pt x="119" y="66"/>
                      </a:moveTo>
                      <a:lnTo>
                        <a:pt x="119" y="68"/>
                      </a:lnTo>
                      <a:lnTo>
                        <a:pt x="119" y="68"/>
                      </a:lnTo>
                      <a:lnTo>
                        <a:pt x="122" y="69"/>
                      </a:lnTo>
                      <a:lnTo>
                        <a:pt x="122" y="69"/>
                      </a:lnTo>
                      <a:lnTo>
                        <a:pt x="126" y="62"/>
                      </a:lnTo>
                      <a:lnTo>
                        <a:pt x="126" y="62"/>
                      </a:lnTo>
                      <a:lnTo>
                        <a:pt x="119" y="66"/>
                      </a:lnTo>
                      <a:lnTo>
                        <a:pt x="119" y="66"/>
                      </a:lnTo>
                      <a:close/>
                      <a:moveTo>
                        <a:pt x="51" y="69"/>
                      </a:moveTo>
                      <a:lnTo>
                        <a:pt x="47" y="66"/>
                      </a:lnTo>
                      <a:lnTo>
                        <a:pt x="47" y="66"/>
                      </a:lnTo>
                      <a:lnTo>
                        <a:pt x="44" y="69"/>
                      </a:lnTo>
                      <a:lnTo>
                        <a:pt x="44" y="69"/>
                      </a:lnTo>
                      <a:lnTo>
                        <a:pt x="46" y="73"/>
                      </a:lnTo>
                      <a:lnTo>
                        <a:pt x="46" y="73"/>
                      </a:lnTo>
                      <a:lnTo>
                        <a:pt x="44" y="77"/>
                      </a:lnTo>
                      <a:lnTo>
                        <a:pt x="44" y="77"/>
                      </a:lnTo>
                      <a:lnTo>
                        <a:pt x="44" y="77"/>
                      </a:lnTo>
                      <a:lnTo>
                        <a:pt x="44" y="77"/>
                      </a:lnTo>
                      <a:lnTo>
                        <a:pt x="51" y="75"/>
                      </a:lnTo>
                      <a:lnTo>
                        <a:pt x="51" y="75"/>
                      </a:lnTo>
                      <a:lnTo>
                        <a:pt x="49" y="73"/>
                      </a:lnTo>
                      <a:lnTo>
                        <a:pt x="49" y="73"/>
                      </a:lnTo>
                      <a:lnTo>
                        <a:pt x="51" y="69"/>
                      </a:lnTo>
                      <a:lnTo>
                        <a:pt x="51" y="69"/>
                      </a:lnTo>
                      <a:close/>
                      <a:moveTo>
                        <a:pt x="161" y="33"/>
                      </a:moveTo>
                      <a:lnTo>
                        <a:pt x="161" y="33"/>
                      </a:lnTo>
                      <a:lnTo>
                        <a:pt x="161" y="24"/>
                      </a:lnTo>
                      <a:lnTo>
                        <a:pt x="157" y="16"/>
                      </a:lnTo>
                      <a:lnTo>
                        <a:pt x="155" y="13"/>
                      </a:lnTo>
                      <a:lnTo>
                        <a:pt x="151" y="9"/>
                      </a:lnTo>
                      <a:lnTo>
                        <a:pt x="148" y="7"/>
                      </a:lnTo>
                      <a:lnTo>
                        <a:pt x="142" y="7"/>
                      </a:lnTo>
                      <a:lnTo>
                        <a:pt x="142" y="7"/>
                      </a:lnTo>
                      <a:lnTo>
                        <a:pt x="137" y="7"/>
                      </a:lnTo>
                      <a:lnTo>
                        <a:pt x="131" y="9"/>
                      </a:lnTo>
                      <a:lnTo>
                        <a:pt x="128" y="13"/>
                      </a:lnTo>
                      <a:lnTo>
                        <a:pt x="126" y="16"/>
                      </a:lnTo>
                      <a:lnTo>
                        <a:pt x="126" y="16"/>
                      </a:lnTo>
                      <a:lnTo>
                        <a:pt x="126" y="27"/>
                      </a:lnTo>
                      <a:lnTo>
                        <a:pt x="126" y="27"/>
                      </a:lnTo>
                      <a:lnTo>
                        <a:pt x="130" y="31"/>
                      </a:lnTo>
                      <a:lnTo>
                        <a:pt x="130" y="31"/>
                      </a:lnTo>
                      <a:lnTo>
                        <a:pt x="131" y="37"/>
                      </a:lnTo>
                      <a:lnTo>
                        <a:pt x="131" y="44"/>
                      </a:lnTo>
                      <a:lnTo>
                        <a:pt x="128" y="49"/>
                      </a:lnTo>
                      <a:lnTo>
                        <a:pt x="124" y="53"/>
                      </a:lnTo>
                      <a:lnTo>
                        <a:pt x="124" y="55"/>
                      </a:lnTo>
                      <a:lnTo>
                        <a:pt x="124" y="55"/>
                      </a:lnTo>
                      <a:lnTo>
                        <a:pt x="131" y="58"/>
                      </a:lnTo>
                      <a:lnTo>
                        <a:pt x="139" y="75"/>
                      </a:lnTo>
                      <a:lnTo>
                        <a:pt x="139" y="75"/>
                      </a:lnTo>
                      <a:lnTo>
                        <a:pt x="144" y="77"/>
                      </a:lnTo>
                      <a:lnTo>
                        <a:pt x="144" y="77"/>
                      </a:lnTo>
                      <a:lnTo>
                        <a:pt x="153" y="58"/>
                      </a:lnTo>
                      <a:lnTo>
                        <a:pt x="153" y="58"/>
                      </a:lnTo>
                      <a:lnTo>
                        <a:pt x="164" y="53"/>
                      </a:lnTo>
                      <a:lnTo>
                        <a:pt x="164" y="53"/>
                      </a:lnTo>
                      <a:lnTo>
                        <a:pt x="161" y="46"/>
                      </a:lnTo>
                      <a:lnTo>
                        <a:pt x="161" y="40"/>
                      </a:lnTo>
                      <a:lnTo>
                        <a:pt x="161" y="33"/>
                      </a:lnTo>
                      <a:lnTo>
                        <a:pt x="161" y="33"/>
                      </a:lnTo>
                      <a:close/>
                      <a:moveTo>
                        <a:pt x="58" y="11"/>
                      </a:moveTo>
                      <a:lnTo>
                        <a:pt x="58" y="11"/>
                      </a:lnTo>
                      <a:lnTo>
                        <a:pt x="57" y="9"/>
                      </a:lnTo>
                      <a:lnTo>
                        <a:pt x="55" y="7"/>
                      </a:lnTo>
                      <a:lnTo>
                        <a:pt x="47" y="7"/>
                      </a:lnTo>
                      <a:lnTo>
                        <a:pt x="47" y="7"/>
                      </a:lnTo>
                      <a:lnTo>
                        <a:pt x="40" y="7"/>
                      </a:lnTo>
                      <a:lnTo>
                        <a:pt x="36" y="11"/>
                      </a:lnTo>
                      <a:lnTo>
                        <a:pt x="33" y="15"/>
                      </a:lnTo>
                      <a:lnTo>
                        <a:pt x="33" y="20"/>
                      </a:lnTo>
                      <a:lnTo>
                        <a:pt x="33" y="20"/>
                      </a:lnTo>
                      <a:lnTo>
                        <a:pt x="33" y="31"/>
                      </a:lnTo>
                      <a:lnTo>
                        <a:pt x="33" y="31"/>
                      </a:lnTo>
                      <a:lnTo>
                        <a:pt x="31" y="31"/>
                      </a:lnTo>
                      <a:lnTo>
                        <a:pt x="29" y="33"/>
                      </a:lnTo>
                      <a:lnTo>
                        <a:pt x="29" y="33"/>
                      </a:lnTo>
                      <a:lnTo>
                        <a:pt x="29" y="37"/>
                      </a:lnTo>
                      <a:lnTo>
                        <a:pt x="31" y="42"/>
                      </a:lnTo>
                      <a:lnTo>
                        <a:pt x="31" y="42"/>
                      </a:lnTo>
                      <a:lnTo>
                        <a:pt x="35" y="42"/>
                      </a:lnTo>
                      <a:lnTo>
                        <a:pt x="35" y="42"/>
                      </a:lnTo>
                      <a:lnTo>
                        <a:pt x="36" y="49"/>
                      </a:lnTo>
                      <a:lnTo>
                        <a:pt x="36" y="49"/>
                      </a:lnTo>
                      <a:lnTo>
                        <a:pt x="36" y="55"/>
                      </a:lnTo>
                      <a:lnTo>
                        <a:pt x="36" y="55"/>
                      </a:lnTo>
                      <a:lnTo>
                        <a:pt x="47" y="62"/>
                      </a:lnTo>
                      <a:lnTo>
                        <a:pt x="47" y="62"/>
                      </a:lnTo>
                      <a:lnTo>
                        <a:pt x="60" y="55"/>
                      </a:lnTo>
                      <a:lnTo>
                        <a:pt x="60" y="55"/>
                      </a:lnTo>
                      <a:lnTo>
                        <a:pt x="60" y="49"/>
                      </a:lnTo>
                      <a:lnTo>
                        <a:pt x="60" y="49"/>
                      </a:lnTo>
                      <a:lnTo>
                        <a:pt x="60" y="46"/>
                      </a:lnTo>
                      <a:lnTo>
                        <a:pt x="60" y="46"/>
                      </a:lnTo>
                      <a:lnTo>
                        <a:pt x="58" y="38"/>
                      </a:lnTo>
                      <a:lnTo>
                        <a:pt x="60" y="31"/>
                      </a:lnTo>
                      <a:lnTo>
                        <a:pt x="60" y="31"/>
                      </a:lnTo>
                      <a:lnTo>
                        <a:pt x="64" y="27"/>
                      </a:lnTo>
                      <a:lnTo>
                        <a:pt x="64" y="27"/>
                      </a:lnTo>
                      <a:lnTo>
                        <a:pt x="64" y="15"/>
                      </a:lnTo>
                      <a:lnTo>
                        <a:pt x="64" y="15"/>
                      </a:lnTo>
                      <a:lnTo>
                        <a:pt x="62" y="13"/>
                      </a:lnTo>
                      <a:lnTo>
                        <a:pt x="58" y="11"/>
                      </a:lnTo>
                      <a:lnTo>
                        <a:pt x="58" y="11"/>
                      </a:lnTo>
                      <a:close/>
                      <a:moveTo>
                        <a:pt x="35" y="60"/>
                      </a:moveTo>
                      <a:lnTo>
                        <a:pt x="35" y="60"/>
                      </a:lnTo>
                      <a:lnTo>
                        <a:pt x="22" y="64"/>
                      </a:lnTo>
                      <a:lnTo>
                        <a:pt x="9" y="69"/>
                      </a:lnTo>
                      <a:lnTo>
                        <a:pt x="9" y="69"/>
                      </a:lnTo>
                      <a:lnTo>
                        <a:pt x="5" y="75"/>
                      </a:lnTo>
                      <a:lnTo>
                        <a:pt x="4" y="89"/>
                      </a:lnTo>
                      <a:lnTo>
                        <a:pt x="2" y="111"/>
                      </a:lnTo>
                      <a:lnTo>
                        <a:pt x="0" y="135"/>
                      </a:lnTo>
                      <a:lnTo>
                        <a:pt x="0" y="135"/>
                      </a:lnTo>
                      <a:lnTo>
                        <a:pt x="5" y="137"/>
                      </a:lnTo>
                      <a:lnTo>
                        <a:pt x="20" y="141"/>
                      </a:lnTo>
                      <a:lnTo>
                        <a:pt x="20" y="141"/>
                      </a:lnTo>
                      <a:lnTo>
                        <a:pt x="22" y="120"/>
                      </a:lnTo>
                      <a:lnTo>
                        <a:pt x="24" y="102"/>
                      </a:lnTo>
                      <a:lnTo>
                        <a:pt x="27" y="89"/>
                      </a:lnTo>
                      <a:lnTo>
                        <a:pt x="31" y="84"/>
                      </a:lnTo>
                      <a:lnTo>
                        <a:pt x="35" y="82"/>
                      </a:lnTo>
                      <a:lnTo>
                        <a:pt x="35" y="82"/>
                      </a:lnTo>
                      <a:lnTo>
                        <a:pt x="40" y="78"/>
                      </a:lnTo>
                      <a:lnTo>
                        <a:pt x="40" y="78"/>
                      </a:lnTo>
                      <a:lnTo>
                        <a:pt x="35" y="60"/>
                      </a:lnTo>
                      <a:lnTo>
                        <a:pt x="35" y="60"/>
                      </a:lnTo>
                      <a:close/>
                      <a:moveTo>
                        <a:pt x="181" y="73"/>
                      </a:moveTo>
                      <a:lnTo>
                        <a:pt x="181" y="73"/>
                      </a:lnTo>
                      <a:lnTo>
                        <a:pt x="159" y="62"/>
                      </a:lnTo>
                      <a:lnTo>
                        <a:pt x="159" y="62"/>
                      </a:lnTo>
                      <a:lnTo>
                        <a:pt x="168" y="77"/>
                      </a:lnTo>
                      <a:lnTo>
                        <a:pt x="168" y="77"/>
                      </a:lnTo>
                      <a:lnTo>
                        <a:pt x="151" y="77"/>
                      </a:lnTo>
                      <a:lnTo>
                        <a:pt x="151" y="77"/>
                      </a:lnTo>
                      <a:lnTo>
                        <a:pt x="151" y="78"/>
                      </a:lnTo>
                      <a:lnTo>
                        <a:pt x="151" y="78"/>
                      </a:lnTo>
                      <a:lnTo>
                        <a:pt x="155" y="82"/>
                      </a:lnTo>
                      <a:lnTo>
                        <a:pt x="155" y="82"/>
                      </a:lnTo>
                      <a:lnTo>
                        <a:pt x="159" y="86"/>
                      </a:lnTo>
                      <a:lnTo>
                        <a:pt x="162" y="89"/>
                      </a:lnTo>
                      <a:lnTo>
                        <a:pt x="166" y="104"/>
                      </a:lnTo>
                      <a:lnTo>
                        <a:pt x="166" y="104"/>
                      </a:lnTo>
                      <a:lnTo>
                        <a:pt x="168" y="120"/>
                      </a:lnTo>
                      <a:lnTo>
                        <a:pt x="170" y="141"/>
                      </a:lnTo>
                      <a:lnTo>
                        <a:pt x="170" y="141"/>
                      </a:lnTo>
                      <a:lnTo>
                        <a:pt x="184" y="137"/>
                      </a:lnTo>
                      <a:lnTo>
                        <a:pt x="190" y="135"/>
                      </a:lnTo>
                      <a:lnTo>
                        <a:pt x="190" y="135"/>
                      </a:lnTo>
                      <a:lnTo>
                        <a:pt x="188" y="111"/>
                      </a:lnTo>
                      <a:lnTo>
                        <a:pt x="186" y="91"/>
                      </a:lnTo>
                      <a:lnTo>
                        <a:pt x="184" y="78"/>
                      </a:lnTo>
                      <a:lnTo>
                        <a:pt x="181" y="73"/>
                      </a:lnTo>
                      <a:lnTo>
                        <a:pt x="181" y="73"/>
                      </a:lnTo>
                      <a:close/>
                      <a:moveTo>
                        <a:pt x="122" y="35"/>
                      </a:moveTo>
                      <a:lnTo>
                        <a:pt x="122" y="35"/>
                      </a:lnTo>
                      <a:lnTo>
                        <a:pt x="120" y="33"/>
                      </a:lnTo>
                      <a:lnTo>
                        <a:pt x="119" y="33"/>
                      </a:lnTo>
                      <a:lnTo>
                        <a:pt x="119" y="33"/>
                      </a:lnTo>
                      <a:lnTo>
                        <a:pt x="119" y="20"/>
                      </a:lnTo>
                      <a:lnTo>
                        <a:pt x="119" y="20"/>
                      </a:lnTo>
                      <a:lnTo>
                        <a:pt x="119" y="15"/>
                      </a:lnTo>
                      <a:lnTo>
                        <a:pt x="117" y="11"/>
                      </a:lnTo>
                      <a:lnTo>
                        <a:pt x="113" y="7"/>
                      </a:lnTo>
                      <a:lnTo>
                        <a:pt x="109" y="7"/>
                      </a:lnTo>
                      <a:lnTo>
                        <a:pt x="109" y="7"/>
                      </a:lnTo>
                      <a:lnTo>
                        <a:pt x="108" y="4"/>
                      </a:lnTo>
                      <a:lnTo>
                        <a:pt x="104" y="2"/>
                      </a:lnTo>
                      <a:lnTo>
                        <a:pt x="95" y="0"/>
                      </a:lnTo>
                      <a:lnTo>
                        <a:pt x="95" y="0"/>
                      </a:lnTo>
                      <a:lnTo>
                        <a:pt x="86" y="0"/>
                      </a:lnTo>
                      <a:lnTo>
                        <a:pt x="77" y="5"/>
                      </a:lnTo>
                      <a:lnTo>
                        <a:pt x="73" y="11"/>
                      </a:lnTo>
                      <a:lnTo>
                        <a:pt x="71" y="18"/>
                      </a:lnTo>
                      <a:lnTo>
                        <a:pt x="71" y="18"/>
                      </a:lnTo>
                      <a:lnTo>
                        <a:pt x="71" y="33"/>
                      </a:lnTo>
                      <a:lnTo>
                        <a:pt x="71" y="33"/>
                      </a:lnTo>
                      <a:lnTo>
                        <a:pt x="69" y="33"/>
                      </a:lnTo>
                      <a:lnTo>
                        <a:pt x="68" y="35"/>
                      </a:lnTo>
                      <a:lnTo>
                        <a:pt x="68" y="35"/>
                      </a:lnTo>
                      <a:lnTo>
                        <a:pt x="68" y="38"/>
                      </a:lnTo>
                      <a:lnTo>
                        <a:pt x="68" y="42"/>
                      </a:lnTo>
                      <a:lnTo>
                        <a:pt x="71" y="47"/>
                      </a:lnTo>
                      <a:lnTo>
                        <a:pt x="71" y="47"/>
                      </a:lnTo>
                      <a:lnTo>
                        <a:pt x="73" y="49"/>
                      </a:lnTo>
                      <a:lnTo>
                        <a:pt x="75" y="49"/>
                      </a:lnTo>
                      <a:lnTo>
                        <a:pt x="75" y="49"/>
                      </a:lnTo>
                      <a:lnTo>
                        <a:pt x="78" y="62"/>
                      </a:lnTo>
                      <a:lnTo>
                        <a:pt x="78" y="62"/>
                      </a:lnTo>
                      <a:lnTo>
                        <a:pt x="78" y="69"/>
                      </a:lnTo>
                      <a:lnTo>
                        <a:pt x="78" y="69"/>
                      </a:lnTo>
                      <a:lnTo>
                        <a:pt x="95" y="77"/>
                      </a:lnTo>
                      <a:lnTo>
                        <a:pt x="95" y="77"/>
                      </a:lnTo>
                      <a:lnTo>
                        <a:pt x="111" y="69"/>
                      </a:lnTo>
                      <a:lnTo>
                        <a:pt x="111" y="69"/>
                      </a:lnTo>
                      <a:lnTo>
                        <a:pt x="111" y="62"/>
                      </a:lnTo>
                      <a:lnTo>
                        <a:pt x="111" y="62"/>
                      </a:lnTo>
                      <a:lnTo>
                        <a:pt x="115" y="49"/>
                      </a:lnTo>
                      <a:lnTo>
                        <a:pt x="115" y="49"/>
                      </a:lnTo>
                      <a:lnTo>
                        <a:pt x="117" y="49"/>
                      </a:lnTo>
                      <a:lnTo>
                        <a:pt x="120" y="47"/>
                      </a:lnTo>
                      <a:lnTo>
                        <a:pt x="120" y="47"/>
                      </a:lnTo>
                      <a:lnTo>
                        <a:pt x="122" y="42"/>
                      </a:lnTo>
                      <a:lnTo>
                        <a:pt x="124" y="38"/>
                      </a:lnTo>
                      <a:lnTo>
                        <a:pt x="122" y="35"/>
                      </a:lnTo>
                      <a:lnTo>
                        <a:pt x="122" y="35"/>
                      </a:lnTo>
                      <a:close/>
                      <a:moveTo>
                        <a:pt x="150" y="88"/>
                      </a:moveTo>
                      <a:lnTo>
                        <a:pt x="150" y="88"/>
                      </a:lnTo>
                      <a:lnTo>
                        <a:pt x="131" y="80"/>
                      </a:lnTo>
                      <a:lnTo>
                        <a:pt x="115" y="75"/>
                      </a:lnTo>
                      <a:lnTo>
                        <a:pt x="115" y="75"/>
                      </a:lnTo>
                      <a:lnTo>
                        <a:pt x="102" y="122"/>
                      </a:lnTo>
                      <a:lnTo>
                        <a:pt x="102" y="122"/>
                      </a:lnTo>
                      <a:lnTo>
                        <a:pt x="102" y="102"/>
                      </a:lnTo>
                      <a:lnTo>
                        <a:pt x="102" y="102"/>
                      </a:lnTo>
                      <a:lnTo>
                        <a:pt x="97" y="93"/>
                      </a:lnTo>
                      <a:lnTo>
                        <a:pt x="97" y="93"/>
                      </a:lnTo>
                      <a:lnTo>
                        <a:pt x="102" y="88"/>
                      </a:lnTo>
                      <a:lnTo>
                        <a:pt x="102" y="88"/>
                      </a:lnTo>
                      <a:lnTo>
                        <a:pt x="95" y="80"/>
                      </a:lnTo>
                      <a:lnTo>
                        <a:pt x="95" y="80"/>
                      </a:lnTo>
                      <a:lnTo>
                        <a:pt x="88" y="88"/>
                      </a:lnTo>
                      <a:lnTo>
                        <a:pt x="88" y="88"/>
                      </a:lnTo>
                      <a:lnTo>
                        <a:pt x="93" y="93"/>
                      </a:lnTo>
                      <a:lnTo>
                        <a:pt x="93" y="93"/>
                      </a:lnTo>
                      <a:lnTo>
                        <a:pt x="88" y="102"/>
                      </a:lnTo>
                      <a:lnTo>
                        <a:pt x="88" y="102"/>
                      </a:lnTo>
                      <a:lnTo>
                        <a:pt x="88" y="122"/>
                      </a:lnTo>
                      <a:lnTo>
                        <a:pt x="88" y="122"/>
                      </a:lnTo>
                      <a:lnTo>
                        <a:pt x="75" y="75"/>
                      </a:lnTo>
                      <a:lnTo>
                        <a:pt x="75" y="75"/>
                      </a:lnTo>
                      <a:lnTo>
                        <a:pt x="58" y="80"/>
                      </a:lnTo>
                      <a:lnTo>
                        <a:pt x="38" y="88"/>
                      </a:lnTo>
                      <a:lnTo>
                        <a:pt x="38" y="88"/>
                      </a:lnTo>
                      <a:lnTo>
                        <a:pt x="35" y="93"/>
                      </a:lnTo>
                      <a:lnTo>
                        <a:pt x="31" y="106"/>
                      </a:lnTo>
                      <a:lnTo>
                        <a:pt x="29" y="126"/>
                      </a:lnTo>
                      <a:lnTo>
                        <a:pt x="27" y="157"/>
                      </a:lnTo>
                      <a:lnTo>
                        <a:pt x="27" y="157"/>
                      </a:lnTo>
                      <a:lnTo>
                        <a:pt x="35" y="159"/>
                      </a:lnTo>
                      <a:lnTo>
                        <a:pt x="53" y="161"/>
                      </a:lnTo>
                      <a:lnTo>
                        <a:pt x="53" y="141"/>
                      </a:lnTo>
                      <a:lnTo>
                        <a:pt x="53" y="141"/>
                      </a:lnTo>
                      <a:lnTo>
                        <a:pt x="53" y="139"/>
                      </a:lnTo>
                      <a:lnTo>
                        <a:pt x="55" y="139"/>
                      </a:lnTo>
                      <a:lnTo>
                        <a:pt x="55" y="139"/>
                      </a:lnTo>
                      <a:lnTo>
                        <a:pt x="66" y="137"/>
                      </a:lnTo>
                      <a:lnTo>
                        <a:pt x="75" y="135"/>
                      </a:lnTo>
                      <a:lnTo>
                        <a:pt x="84" y="130"/>
                      </a:lnTo>
                      <a:lnTo>
                        <a:pt x="95" y="122"/>
                      </a:lnTo>
                      <a:lnTo>
                        <a:pt x="95" y="122"/>
                      </a:lnTo>
                      <a:lnTo>
                        <a:pt x="97" y="122"/>
                      </a:lnTo>
                      <a:lnTo>
                        <a:pt x="99" y="122"/>
                      </a:lnTo>
                      <a:lnTo>
                        <a:pt x="99" y="122"/>
                      </a:lnTo>
                      <a:lnTo>
                        <a:pt x="108" y="130"/>
                      </a:lnTo>
                      <a:lnTo>
                        <a:pt x="117" y="135"/>
                      </a:lnTo>
                      <a:lnTo>
                        <a:pt x="126" y="137"/>
                      </a:lnTo>
                      <a:lnTo>
                        <a:pt x="137" y="139"/>
                      </a:lnTo>
                      <a:lnTo>
                        <a:pt x="137" y="139"/>
                      </a:lnTo>
                      <a:lnTo>
                        <a:pt x="139" y="139"/>
                      </a:lnTo>
                      <a:lnTo>
                        <a:pt x="139" y="141"/>
                      </a:lnTo>
                      <a:lnTo>
                        <a:pt x="139" y="161"/>
                      </a:lnTo>
                      <a:lnTo>
                        <a:pt x="139" y="161"/>
                      </a:lnTo>
                      <a:lnTo>
                        <a:pt x="155" y="159"/>
                      </a:lnTo>
                      <a:lnTo>
                        <a:pt x="162" y="157"/>
                      </a:lnTo>
                      <a:lnTo>
                        <a:pt x="162" y="157"/>
                      </a:lnTo>
                      <a:lnTo>
                        <a:pt x="161" y="126"/>
                      </a:lnTo>
                      <a:lnTo>
                        <a:pt x="159" y="106"/>
                      </a:lnTo>
                      <a:lnTo>
                        <a:pt x="153" y="93"/>
                      </a:lnTo>
                      <a:lnTo>
                        <a:pt x="150" y="88"/>
                      </a:lnTo>
                      <a:lnTo>
                        <a:pt x="15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4" name="Freeform 532">
                  <a:extLst>
                    <a:ext uri="{FF2B5EF4-FFF2-40B4-BE49-F238E27FC236}">
                      <a16:creationId xmlns="" xmlns:a16="http://schemas.microsoft.com/office/drawing/2014/main" id="{622DD18A-041F-4D89-BC61-33C6E85F2177}"/>
                    </a:ext>
                  </a:extLst>
                </p:cNvPr>
                <p:cNvSpPr>
                  <a:spLocks noEditPoints="1"/>
                </p:cNvSpPr>
                <p:nvPr/>
              </p:nvSpPr>
              <p:spPr bwMode="auto">
                <a:xfrm>
                  <a:off x="4874419" y="6761168"/>
                  <a:ext cx="101600" cy="138112"/>
                </a:xfrm>
                <a:custGeom>
                  <a:avLst/>
                  <a:gdLst>
                    <a:gd name="T0" fmla="*/ 62 w 64"/>
                    <a:gd name="T1" fmla="*/ 13 h 87"/>
                    <a:gd name="T2" fmla="*/ 62 w 64"/>
                    <a:gd name="T3" fmla="*/ 13 h 87"/>
                    <a:gd name="T4" fmla="*/ 55 w 64"/>
                    <a:gd name="T5" fmla="*/ 11 h 87"/>
                    <a:gd name="T6" fmla="*/ 47 w 64"/>
                    <a:gd name="T7" fmla="*/ 9 h 87"/>
                    <a:gd name="T8" fmla="*/ 40 w 64"/>
                    <a:gd name="T9" fmla="*/ 5 h 87"/>
                    <a:gd name="T10" fmla="*/ 33 w 64"/>
                    <a:gd name="T11" fmla="*/ 0 h 87"/>
                    <a:gd name="T12" fmla="*/ 33 w 64"/>
                    <a:gd name="T13" fmla="*/ 0 h 87"/>
                    <a:gd name="T14" fmla="*/ 31 w 64"/>
                    <a:gd name="T15" fmla="*/ 0 h 87"/>
                    <a:gd name="T16" fmla="*/ 31 w 64"/>
                    <a:gd name="T17" fmla="*/ 0 h 87"/>
                    <a:gd name="T18" fmla="*/ 24 w 64"/>
                    <a:gd name="T19" fmla="*/ 5 h 87"/>
                    <a:gd name="T20" fmla="*/ 16 w 64"/>
                    <a:gd name="T21" fmla="*/ 9 h 87"/>
                    <a:gd name="T22" fmla="*/ 9 w 64"/>
                    <a:gd name="T23" fmla="*/ 11 h 87"/>
                    <a:gd name="T24" fmla="*/ 2 w 64"/>
                    <a:gd name="T25" fmla="*/ 13 h 87"/>
                    <a:gd name="T26" fmla="*/ 2 w 64"/>
                    <a:gd name="T27" fmla="*/ 13 h 87"/>
                    <a:gd name="T28" fmla="*/ 2 w 64"/>
                    <a:gd name="T29" fmla="*/ 13 h 87"/>
                    <a:gd name="T30" fmla="*/ 0 w 64"/>
                    <a:gd name="T31" fmla="*/ 14 h 87"/>
                    <a:gd name="T32" fmla="*/ 0 w 64"/>
                    <a:gd name="T33" fmla="*/ 14 h 87"/>
                    <a:gd name="T34" fmla="*/ 0 w 64"/>
                    <a:gd name="T35" fmla="*/ 47 h 87"/>
                    <a:gd name="T36" fmla="*/ 0 w 64"/>
                    <a:gd name="T37" fmla="*/ 47 h 87"/>
                    <a:gd name="T38" fmla="*/ 2 w 64"/>
                    <a:gd name="T39" fmla="*/ 58 h 87"/>
                    <a:gd name="T40" fmla="*/ 9 w 64"/>
                    <a:gd name="T41" fmla="*/ 69 h 87"/>
                    <a:gd name="T42" fmla="*/ 18 w 64"/>
                    <a:gd name="T43" fmla="*/ 78 h 87"/>
                    <a:gd name="T44" fmla="*/ 31 w 64"/>
                    <a:gd name="T45" fmla="*/ 87 h 87"/>
                    <a:gd name="T46" fmla="*/ 31 w 64"/>
                    <a:gd name="T47" fmla="*/ 87 h 87"/>
                    <a:gd name="T48" fmla="*/ 33 w 64"/>
                    <a:gd name="T49" fmla="*/ 87 h 87"/>
                    <a:gd name="T50" fmla="*/ 33 w 64"/>
                    <a:gd name="T51" fmla="*/ 87 h 87"/>
                    <a:gd name="T52" fmla="*/ 45 w 64"/>
                    <a:gd name="T53" fmla="*/ 78 h 87"/>
                    <a:gd name="T54" fmla="*/ 55 w 64"/>
                    <a:gd name="T55" fmla="*/ 69 h 87"/>
                    <a:gd name="T56" fmla="*/ 62 w 64"/>
                    <a:gd name="T57" fmla="*/ 58 h 87"/>
                    <a:gd name="T58" fmla="*/ 64 w 64"/>
                    <a:gd name="T59" fmla="*/ 47 h 87"/>
                    <a:gd name="T60" fmla="*/ 64 w 64"/>
                    <a:gd name="T61" fmla="*/ 47 h 87"/>
                    <a:gd name="T62" fmla="*/ 64 w 64"/>
                    <a:gd name="T63" fmla="*/ 14 h 87"/>
                    <a:gd name="T64" fmla="*/ 64 w 64"/>
                    <a:gd name="T65" fmla="*/ 14 h 87"/>
                    <a:gd name="T66" fmla="*/ 64 w 64"/>
                    <a:gd name="T67" fmla="*/ 13 h 87"/>
                    <a:gd name="T68" fmla="*/ 62 w 64"/>
                    <a:gd name="T69" fmla="*/ 13 h 87"/>
                    <a:gd name="T70" fmla="*/ 62 w 64"/>
                    <a:gd name="T71" fmla="*/ 13 h 87"/>
                    <a:gd name="T72" fmla="*/ 36 w 64"/>
                    <a:gd name="T73" fmla="*/ 44 h 87"/>
                    <a:gd name="T74" fmla="*/ 36 w 64"/>
                    <a:gd name="T75" fmla="*/ 44 h 87"/>
                    <a:gd name="T76" fmla="*/ 36 w 64"/>
                    <a:gd name="T77" fmla="*/ 53 h 87"/>
                    <a:gd name="T78" fmla="*/ 36 w 64"/>
                    <a:gd name="T79" fmla="*/ 53 h 87"/>
                    <a:gd name="T80" fmla="*/ 35 w 64"/>
                    <a:gd name="T81" fmla="*/ 55 h 87"/>
                    <a:gd name="T82" fmla="*/ 35 w 64"/>
                    <a:gd name="T83" fmla="*/ 55 h 87"/>
                    <a:gd name="T84" fmla="*/ 31 w 64"/>
                    <a:gd name="T85" fmla="*/ 55 h 87"/>
                    <a:gd name="T86" fmla="*/ 31 w 64"/>
                    <a:gd name="T87" fmla="*/ 55 h 87"/>
                    <a:gd name="T88" fmla="*/ 29 w 64"/>
                    <a:gd name="T89" fmla="*/ 53 h 87"/>
                    <a:gd name="T90" fmla="*/ 29 w 64"/>
                    <a:gd name="T91" fmla="*/ 53 h 87"/>
                    <a:gd name="T92" fmla="*/ 29 w 64"/>
                    <a:gd name="T93" fmla="*/ 53 h 87"/>
                    <a:gd name="T94" fmla="*/ 29 w 64"/>
                    <a:gd name="T95" fmla="*/ 44 h 87"/>
                    <a:gd name="T96" fmla="*/ 29 w 64"/>
                    <a:gd name="T97" fmla="*/ 44 h 87"/>
                    <a:gd name="T98" fmla="*/ 27 w 64"/>
                    <a:gd name="T99" fmla="*/ 42 h 87"/>
                    <a:gd name="T100" fmla="*/ 25 w 64"/>
                    <a:gd name="T101" fmla="*/ 38 h 87"/>
                    <a:gd name="T102" fmla="*/ 25 w 64"/>
                    <a:gd name="T103" fmla="*/ 38 h 87"/>
                    <a:gd name="T104" fmla="*/ 27 w 64"/>
                    <a:gd name="T105" fmla="*/ 34 h 87"/>
                    <a:gd name="T106" fmla="*/ 33 w 64"/>
                    <a:gd name="T107" fmla="*/ 33 h 87"/>
                    <a:gd name="T108" fmla="*/ 33 w 64"/>
                    <a:gd name="T109" fmla="*/ 33 h 87"/>
                    <a:gd name="T110" fmla="*/ 36 w 64"/>
                    <a:gd name="T111" fmla="*/ 34 h 87"/>
                    <a:gd name="T112" fmla="*/ 38 w 64"/>
                    <a:gd name="T113" fmla="*/ 38 h 87"/>
                    <a:gd name="T114" fmla="*/ 38 w 64"/>
                    <a:gd name="T115" fmla="*/ 38 h 87"/>
                    <a:gd name="T116" fmla="*/ 36 w 64"/>
                    <a:gd name="T117" fmla="*/ 42 h 87"/>
                    <a:gd name="T118" fmla="*/ 36 w 64"/>
                    <a:gd name="T119" fmla="*/ 44 h 87"/>
                    <a:gd name="T120" fmla="*/ 36 w 64"/>
                    <a:gd name="T12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87">
                      <a:moveTo>
                        <a:pt x="62" y="13"/>
                      </a:moveTo>
                      <a:lnTo>
                        <a:pt x="62" y="13"/>
                      </a:lnTo>
                      <a:lnTo>
                        <a:pt x="55" y="11"/>
                      </a:lnTo>
                      <a:lnTo>
                        <a:pt x="47" y="9"/>
                      </a:lnTo>
                      <a:lnTo>
                        <a:pt x="40" y="5"/>
                      </a:lnTo>
                      <a:lnTo>
                        <a:pt x="33" y="0"/>
                      </a:lnTo>
                      <a:lnTo>
                        <a:pt x="33" y="0"/>
                      </a:lnTo>
                      <a:lnTo>
                        <a:pt x="31" y="0"/>
                      </a:lnTo>
                      <a:lnTo>
                        <a:pt x="31" y="0"/>
                      </a:lnTo>
                      <a:lnTo>
                        <a:pt x="24" y="5"/>
                      </a:lnTo>
                      <a:lnTo>
                        <a:pt x="16" y="9"/>
                      </a:lnTo>
                      <a:lnTo>
                        <a:pt x="9" y="11"/>
                      </a:lnTo>
                      <a:lnTo>
                        <a:pt x="2" y="13"/>
                      </a:lnTo>
                      <a:lnTo>
                        <a:pt x="2" y="13"/>
                      </a:lnTo>
                      <a:lnTo>
                        <a:pt x="2" y="13"/>
                      </a:lnTo>
                      <a:lnTo>
                        <a:pt x="0" y="14"/>
                      </a:lnTo>
                      <a:lnTo>
                        <a:pt x="0" y="14"/>
                      </a:lnTo>
                      <a:lnTo>
                        <a:pt x="0" y="47"/>
                      </a:lnTo>
                      <a:lnTo>
                        <a:pt x="0" y="47"/>
                      </a:lnTo>
                      <a:lnTo>
                        <a:pt x="2" y="58"/>
                      </a:lnTo>
                      <a:lnTo>
                        <a:pt x="9" y="69"/>
                      </a:lnTo>
                      <a:lnTo>
                        <a:pt x="18" y="78"/>
                      </a:lnTo>
                      <a:lnTo>
                        <a:pt x="31" y="87"/>
                      </a:lnTo>
                      <a:lnTo>
                        <a:pt x="31" y="87"/>
                      </a:lnTo>
                      <a:lnTo>
                        <a:pt x="33" y="87"/>
                      </a:lnTo>
                      <a:lnTo>
                        <a:pt x="33" y="87"/>
                      </a:lnTo>
                      <a:lnTo>
                        <a:pt x="45" y="78"/>
                      </a:lnTo>
                      <a:lnTo>
                        <a:pt x="55" y="69"/>
                      </a:lnTo>
                      <a:lnTo>
                        <a:pt x="62" y="58"/>
                      </a:lnTo>
                      <a:lnTo>
                        <a:pt x="64" y="47"/>
                      </a:lnTo>
                      <a:lnTo>
                        <a:pt x="64" y="47"/>
                      </a:lnTo>
                      <a:lnTo>
                        <a:pt x="64" y="14"/>
                      </a:lnTo>
                      <a:lnTo>
                        <a:pt x="64" y="14"/>
                      </a:lnTo>
                      <a:lnTo>
                        <a:pt x="64" y="13"/>
                      </a:lnTo>
                      <a:lnTo>
                        <a:pt x="62" y="13"/>
                      </a:lnTo>
                      <a:lnTo>
                        <a:pt x="62" y="13"/>
                      </a:lnTo>
                      <a:close/>
                      <a:moveTo>
                        <a:pt x="36" y="44"/>
                      </a:moveTo>
                      <a:lnTo>
                        <a:pt x="36" y="44"/>
                      </a:lnTo>
                      <a:lnTo>
                        <a:pt x="36" y="53"/>
                      </a:lnTo>
                      <a:lnTo>
                        <a:pt x="36" y="53"/>
                      </a:lnTo>
                      <a:lnTo>
                        <a:pt x="35" y="55"/>
                      </a:lnTo>
                      <a:lnTo>
                        <a:pt x="35" y="55"/>
                      </a:lnTo>
                      <a:lnTo>
                        <a:pt x="31" y="55"/>
                      </a:lnTo>
                      <a:lnTo>
                        <a:pt x="31" y="55"/>
                      </a:lnTo>
                      <a:lnTo>
                        <a:pt x="29" y="53"/>
                      </a:lnTo>
                      <a:lnTo>
                        <a:pt x="29" y="53"/>
                      </a:lnTo>
                      <a:lnTo>
                        <a:pt x="29" y="53"/>
                      </a:lnTo>
                      <a:lnTo>
                        <a:pt x="29" y="44"/>
                      </a:lnTo>
                      <a:lnTo>
                        <a:pt x="29" y="44"/>
                      </a:lnTo>
                      <a:lnTo>
                        <a:pt x="27" y="42"/>
                      </a:lnTo>
                      <a:lnTo>
                        <a:pt x="25" y="38"/>
                      </a:lnTo>
                      <a:lnTo>
                        <a:pt x="25" y="38"/>
                      </a:lnTo>
                      <a:lnTo>
                        <a:pt x="27" y="34"/>
                      </a:lnTo>
                      <a:lnTo>
                        <a:pt x="33" y="33"/>
                      </a:lnTo>
                      <a:lnTo>
                        <a:pt x="33" y="33"/>
                      </a:lnTo>
                      <a:lnTo>
                        <a:pt x="36" y="34"/>
                      </a:lnTo>
                      <a:lnTo>
                        <a:pt x="38" y="38"/>
                      </a:lnTo>
                      <a:lnTo>
                        <a:pt x="38" y="38"/>
                      </a:lnTo>
                      <a:lnTo>
                        <a:pt x="36" y="42"/>
                      </a:lnTo>
                      <a:lnTo>
                        <a:pt x="36" y="44"/>
                      </a:lnTo>
                      <a:lnTo>
                        <a:pt x="36" y="4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2" name="Group 321"/>
          <p:cNvGrpSpPr/>
          <p:nvPr/>
        </p:nvGrpSpPr>
        <p:grpSpPr>
          <a:xfrm>
            <a:off x="4703294" y="1330126"/>
            <a:ext cx="2963216" cy="1019940"/>
            <a:chOff x="4703294" y="1330126"/>
            <a:chExt cx="2963216" cy="1019940"/>
          </a:xfrm>
        </p:grpSpPr>
        <p:sp>
          <p:nvSpPr>
            <p:cNvPr id="236" name="Rectangle 313">
              <a:extLst>
                <a:ext uri="{FF2B5EF4-FFF2-40B4-BE49-F238E27FC236}">
                  <a16:creationId xmlns="" xmlns:a16="http://schemas.microsoft.com/office/drawing/2014/main" id="{6D0E19A6-270B-4169-9881-B3523C819486}"/>
                </a:ext>
              </a:extLst>
            </p:cNvPr>
            <p:cNvSpPr>
              <a:spLocks noChangeArrowheads="1"/>
            </p:cNvSpPr>
            <p:nvPr/>
          </p:nvSpPr>
          <p:spPr bwMode="auto">
            <a:xfrm>
              <a:off x="5121069" y="1572418"/>
              <a:ext cx="2545441"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Establish security baselines and standards for cloud services</a:t>
              </a:r>
            </a:p>
            <a:p>
              <a:pPr lvl="0">
                <a:spcAft>
                  <a:spcPts val="300"/>
                </a:spcAft>
              </a:pPr>
              <a:r>
                <a:rPr lang="en-US" altLang="en-US" sz="900" dirty="0">
                  <a:latin typeface="+mn-lt"/>
                </a:rPr>
                <a:t>Establish clear standards &amp; configurations for your cloud services &amp; platforms.</a:t>
              </a:r>
              <a:endParaRPr kumimoji="0" lang="en-US" altLang="en-US" sz="900" b="0" i="0" u="none" strike="noStrike" cap="none" normalizeH="0" dirty="0">
                <a:ln>
                  <a:noFill/>
                </a:ln>
                <a:effectLst/>
                <a:latin typeface="+mn-lt"/>
              </a:endParaRPr>
            </a:p>
          </p:txBody>
        </p:sp>
        <p:grpSp>
          <p:nvGrpSpPr>
            <p:cNvPr id="237" name="Group 236">
              <a:extLst>
                <a:ext uri="{FF2B5EF4-FFF2-40B4-BE49-F238E27FC236}">
                  <a16:creationId xmlns="" xmlns:a16="http://schemas.microsoft.com/office/drawing/2014/main" id="{0522C528-94AE-4041-B6CA-8501F7731053}"/>
                </a:ext>
              </a:extLst>
            </p:cNvPr>
            <p:cNvGrpSpPr/>
            <p:nvPr/>
          </p:nvGrpSpPr>
          <p:grpSpPr>
            <a:xfrm>
              <a:off x="4703294" y="1330126"/>
              <a:ext cx="585788" cy="585788"/>
              <a:chOff x="4753747" y="1330126"/>
              <a:chExt cx="585788" cy="585788"/>
            </a:xfrm>
          </p:grpSpPr>
          <p:sp>
            <p:nvSpPr>
              <p:cNvPr id="238" name="Freeform 316">
                <a:extLst>
                  <a:ext uri="{FF2B5EF4-FFF2-40B4-BE49-F238E27FC236}">
                    <a16:creationId xmlns="" xmlns:a16="http://schemas.microsoft.com/office/drawing/2014/main" id="{4FE1E33E-D1A7-43B5-ADE7-8F8D0D9CB344}"/>
                  </a:ext>
                </a:extLst>
              </p:cNvPr>
              <p:cNvSpPr>
                <a:spLocks/>
              </p:cNvSpPr>
              <p:nvPr/>
            </p:nvSpPr>
            <p:spPr bwMode="auto">
              <a:xfrm>
                <a:off x="4753747"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9" name="Group 238">
                <a:extLst>
                  <a:ext uri="{FF2B5EF4-FFF2-40B4-BE49-F238E27FC236}">
                    <a16:creationId xmlns="" xmlns:a16="http://schemas.microsoft.com/office/drawing/2014/main" id="{7A1ACCBB-0607-4D7C-81BE-BB96192CC4FC}"/>
                  </a:ext>
                </a:extLst>
              </p:cNvPr>
              <p:cNvGrpSpPr/>
              <p:nvPr/>
            </p:nvGrpSpPr>
            <p:grpSpPr>
              <a:xfrm>
                <a:off x="4837091" y="1454745"/>
                <a:ext cx="419100" cy="336550"/>
                <a:chOff x="4881564" y="-574677"/>
                <a:chExt cx="419100" cy="336550"/>
              </a:xfrm>
            </p:grpSpPr>
            <p:sp>
              <p:nvSpPr>
                <p:cNvPr id="240" name="Freeform 329">
                  <a:extLst>
                    <a:ext uri="{FF2B5EF4-FFF2-40B4-BE49-F238E27FC236}">
                      <a16:creationId xmlns="" xmlns:a16="http://schemas.microsoft.com/office/drawing/2014/main" id="{5FFCF97C-60EB-42C3-85B5-1BBA20563F87}"/>
                    </a:ext>
                  </a:extLst>
                </p:cNvPr>
                <p:cNvSpPr>
                  <a:spLocks/>
                </p:cNvSpPr>
                <p:nvPr/>
              </p:nvSpPr>
              <p:spPr bwMode="auto">
                <a:xfrm>
                  <a:off x="5124451" y="-420689"/>
                  <a:ext cx="101600" cy="87313"/>
                </a:xfrm>
                <a:custGeom>
                  <a:avLst/>
                  <a:gdLst>
                    <a:gd name="T0" fmla="*/ 64 w 64"/>
                    <a:gd name="T1" fmla="*/ 27 h 55"/>
                    <a:gd name="T2" fmla="*/ 64 w 64"/>
                    <a:gd name="T3" fmla="*/ 27 h 55"/>
                    <a:gd name="T4" fmla="*/ 64 w 64"/>
                    <a:gd name="T5" fmla="*/ 55 h 55"/>
                    <a:gd name="T6" fmla="*/ 55 w 64"/>
                    <a:gd name="T7" fmla="*/ 55 h 55"/>
                    <a:gd name="T8" fmla="*/ 55 w 64"/>
                    <a:gd name="T9" fmla="*/ 27 h 55"/>
                    <a:gd name="T10" fmla="*/ 55 w 64"/>
                    <a:gd name="T11" fmla="*/ 27 h 55"/>
                    <a:gd name="T12" fmla="*/ 55 w 64"/>
                    <a:gd name="T13" fmla="*/ 20 h 55"/>
                    <a:gd name="T14" fmla="*/ 49 w 64"/>
                    <a:gd name="T15" fmla="*/ 14 h 55"/>
                    <a:gd name="T16" fmla="*/ 44 w 64"/>
                    <a:gd name="T17" fmla="*/ 11 h 55"/>
                    <a:gd name="T18" fmla="*/ 36 w 64"/>
                    <a:gd name="T19" fmla="*/ 9 h 55"/>
                    <a:gd name="T20" fmla="*/ 36 w 64"/>
                    <a:gd name="T21" fmla="*/ 9 h 55"/>
                    <a:gd name="T22" fmla="*/ 0 w 64"/>
                    <a:gd name="T23" fmla="*/ 9 h 55"/>
                    <a:gd name="T24" fmla="*/ 0 w 64"/>
                    <a:gd name="T25" fmla="*/ 0 h 55"/>
                    <a:gd name="T26" fmla="*/ 36 w 64"/>
                    <a:gd name="T27" fmla="*/ 0 h 55"/>
                    <a:gd name="T28" fmla="*/ 36 w 64"/>
                    <a:gd name="T29" fmla="*/ 0 h 55"/>
                    <a:gd name="T30" fmla="*/ 42 w 64"/>
                    <a:gd name="T31" fmla="*/ 2 h 55"/>
                    <a:gd name="T32" fmla="*/ 47 w 64"/>
                    <a:gd name="T33" fmla="*/ 2 h 55"/>
                    <a:gd name="T34" fmla="*/ 56 w 64"/>
                    <a:gd name="T35" fmla="*/ 9 h 55"/>
                    <a:gd name="T36" fmla="*/ 62 w 64"/>
                    <a:gd name="T37" fmla="*/ 16 h 55"/>
                    <a:gd name="T38" fmla="*/ 64 w 64"/>
                    <a:gd name="T39" fmla="*/ 22 h 55"/>
                    <a:gd name="T40" fmla="*/ 64 w 64"/>
                    <a:gd name="T41" fmla="*/ 27 h 55"/>
                    <a:gd name="T42" fmla="*/ 64 w 64"/>
                    <a:gd name="T4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5">
                      <a:moveTo>
                        <a:pt x="64" y="27"/>
                      </a:moveTo>
                      <a:lnTo>
                        <a:pt x="64" y="27"/>
                      </a:lnTo>
                      <a:lnTo>
                        <a:pt x="64" y="55"/>
                      </a:lnTo>
                      <a:lnTo>
                        <a:pt x="55" y="55"/>
                      </a:lnTo>
                      <a:lnTo>
                        <a:pt x="55" y="27"/>
                      </a:lnTo>
                      <a:lnTo>
                        <a:pt x="55" y="27"/>
                      </a:lnTo>
                      <a:lnTo>
                        <a:pt x="55" y="20"/>
                      </a:lnTo>
                      <a:lnTo>
                        <a:pt x="49" y="14"/>
                      </a:lnTo>
                      <a:lnTo>
                        <a:pt x="44" y="11"/>
                      </a:lnTo>
                      <a:lnTo>
                        <a:pt x="36" y="9"/>
                      </a:lnTo>
                      <a:lnTo>
                        <a:pt x="36" y="9"/>
                      </a:lnTo>
                      <a:lnTo>
                        <a:pt x="0" y="9"/>
                      </a:lnTo>
                      <a:lnTo>
                        <a:pt x="0" y="0"/>
                      </a:lnTo>
                      <a:lnTo>
                        <a:pt x="36" y="0"/>
                      </a:lnTo>
                      <a:lnTo>
                        <a:pt x="36" y="0"/>
                      </a:lnTo>
                      <a:lnTo>
                        <a:pt x="42" y="2"/>
                      </a:lnTo>
                      <a:lnTo>
                        <a:pt x="47" y="2"/>
                      </a:lnTo>
                      <a:lnTo>
                        <a:pt x="56" y="9"/>
                      </a:lnTo>
                      <a:lnTo>
                        <a:pt x="62" y="16"/>
                      </a:lnTo>
                      <a:lnTo>
                        <a:pt x="64" y="22"/>
                      </a:lnTo>
                      <a:lnTo>
                        <a:pt x="64" y="2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1" name="Freeform 330">
                  <a:extLst>
                    <a:ext uri="{FF2B5EF4-FFF2-40B4-BE49-F238E27FC236}">
                      <a16:creationId xmlns="" xmlns:a16="http://schemas.microsoft.com/office/drawing/2014/main" id="{9B18E8D2-B2AF-4F40-8774-08ECD4F49365}"/>
                    </a:ext>
                  </a:extLst>
                </p:cNvPr>
                <p:cNvSpPr>
                  <a:spLocks/>
                </p:cNvSpPr>
                <p:nvPr/>
              </p:nvSpPr>
              <p:spPr bwMode="auto">
                <a:xfrm>
                  <a:off x="4949826" y="-420689"/>
                  <a:ext cx="98425" cy="87313"/>
                </a:xfrm>
                <a:custGeom>
                  <a:avLst/>
                  <a:gdLst>
                    <a:gd name="T0" fmla="*/ 62 w 62"/>
                    <a:gd name="T1" fmla="*/ 0 h 55"/>
                    <a:gd name="T2" fmla="*/ 62 w 62"/>
                    <a:gd name="T3" fmla="*/ 9 h 55"/>
                    <a:gd name="T4" fmla="*/ 28 w 62"/>
                    <a:gd name="T5" fmla="*/ 9 h 55"/>
                    <a:gd name="T6" fmla="*/ 28 w 62"/>
                    <a:gd name="T7" fmla="*/ 9 h 55"/>
                    <a:gd name="T8" fmla="*/ 20 w 62"/>
                    <a:gd name="T9" fmla="*/ 11 h 55"/>
                    <a:gd name="T10" fmla="*/ 15 w 62"/>
                    <a:gd name="T11" fmla="*/ 14 h 55"/>
                    <a:gd name="T12" fmla="*/ 9 w 62"/>
                    <a:gd name="T13" fmla="*/ 20 h 55"/>
                    <a:gd name="T14" fmla="*/ 8 w 62"/>
                    <a:gd name="T15" fmla="*/ 27 h 55"/>
                    <a:gd name="T16" fmla="*/ 8 w 62"/>
                    <a:gd name="T17" fmla="*/ 27 h 55"/>
                    <a:gd name="T18" fmla="*/ 8 w 62"/>
                    <a:gd name="T19" fmla="*/ 55 h 55"/>
                    <a:gd name="T20" fmla="*/ 0 w 62"/>
                    <a:gd name="T21" fmla="*/ 55 h 55"/>
                    <a:gd name="T22" fmla="*/ 0 w 62"/>
                    <a:gd name="T23" fmla="*/ 27 h 55"/>
                    <a:gd name="T24" fmla="*/ 0 w 62"/>
                    <a:gd name="T25" fmla="*/ 27 h 55"/>
                    <a:gd name="T26" fmla="*/ 0 w 62"/>
                    <a:gd name="T27" fmla="*/ 22 h 55"/>
                    <a:gd name="T28" fmla="*/ 2 w 62"/>
                    <a:gd name="T29" fmla="*/ 16 h 55"/>
                    <a:gd name="T30" fmla="*/ 8 w 62"/>
                    <a:gd name="T31" fmla="*/ 9 h 55"/>
                    <a:gd name="T32" fmla="*/ 17 w 62"/>
                    <a:gd name="T33" fmla="*/ 2 h 55"/>
                    <a:gd name="T34" fmla="*/ 22 w 62"/>
                    <a:gd name="T35" fmla="*/ 2 h 55"/>
                    <a:gd name="T36" fmla="*/ 28 w 62"/>
                    <a:gd name="T37" fmla="*/ 0 h 55"/>
                    <a:gd name="T38" fmla="*/ 28 w 62"/>
                    <a:gd name="T39" fmla="*/ 0 h 55"/>
                    <a:gd name="T40" fmla="*/ 62 w 62"/>
                    <a:gd name="T41" fmla="*/ 0 h 55"/>
                    <a:gd name="T42" fmla="*/ 62 w 62"/>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5">
                      <a:moveTo>
                        <a:pt x="62" y="0"/>
                      </a:moveTo>
                      <a:lnTo>
                        <a:pt x="62" y="9"/>
                      </a:lnTo>
                      <a:lnTo>
                        <a:pt x="28" y="9"/>
                      </a:lnTo>
                      <a:lnTo>
                        <a:pt x="28" y="9"/>
                      </a:lnTo>
                      <a:lnTo>
                        <a:pt x="20" y="11"/>
                      </a:lnTo>
                      <a:lnTo>
                        <a:pt x="15" y="14"/>
                      </a:lnTo>
                      <a:lnTo>
                        <a:pt x="9" y="20"/>
                      </a:lnTo>
                      <a:lnTo>
                        <a:pt x="8" y="27"/>
                      </a:lnTo>
                      <a:lnTo>
                        <a:pt x="8" y="27"/>
                      </a:lnTo>
                      <a:lnTo>
                        <a:pt x="8" y="55"/>
                      </a:lnTo>
                      <a:lnTo>
                        <a:pt x="0" y="55"/>
                      </a:lnTo>
                      <a:lnTo>
                        <a:pt x="0" y="27"/>
                      </a:lnTo>
                      <a:lnTo>
                        <a:pt x="0" y="27"/>
                      </a:lnTo>
                      <a:lnTo>
                        <a:pt x="0" y="22"/>
                      </a:lnTo>
                      <a:lnTo>
                        <a:pt x="2" y="16"/>
                      </a:lnTo>
                      <a:lnTo>
                        <a:pt x="8" y="9"/>
                      </a:lnTo>
                      <a:lnTo>
                        <a:pt x="17" y="2"/>
                      </a:lnTo>
                      <a:lnTo>
                        <a:pt x="22" y="2"/>
                      </a:lnTo>
                      <a:lnTo>
                        <a:pt x="28" y="0"/>
                      </a:lnTo>
                      <a:lnTo>
                        <a:pt x="28" y="0"/>
                      </a:lnTo>
                      <a:lnTo>
                        <a:pt x="62" y="0"/>
                      </a:lnTo>
                      <a:lnTo>
                        <a:pt x="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2" name="Freeform 331">
                  <a:extLst>
                    <a:ext uri="{FF2B5EF4-FFF2-40B4-BE49-F238E27FC236}">
                      <a16:creationId xmlns="" xmlns:a16="http://schemas.microsoft.com/office/drawing/2014/main" id="{405D8863-B910-4F86-810A-C62A92BDFD79}"/>
                    </a:ext>
                  </a:extLst>
                </p:cNvPr>
                <p:cNvSpPr>
                  <a:spLocks/>
                </p:cNvSpPr>
                <p:nvPr/>
              </p:nvSpPr>
              <p:spPr bwMode="auto">
                <a:xfrm>
                  <a:off x="4999039" y="-574677"/>
                  <a:ext cx="180975" cy="87313"/>
                </a:xfrm>
                <a:custGeom>
                  <a:avLst/>
                  <a:gdLst>
                    <a:gd name="T0" fmla="*/ 93 w 114"/>
                    <a:gd name="T1" fmla="*/ 15 h 55"/>
                    <a:gd name="T2" fmla="*/ 93 w 114"/>
                    <a:gd name="T3" fmla="*/ 15 h 55"/>
                    <a:gd name="T4" fmla="*/ 88 w 114"/>
                    <a:gd name="T5" fmla="*/ 15 h 55"/>
                    <a:gd name="T6" fmla="*/ 83 w 114"/>
                    <a:gd name="T7" fmla="*/ 18 h 55"/>
                    <a:gd name="T8" fmla="*/ 83 w 114"/>
                    <a:gd name="T9" fmla="*/ 18 h 55"/>
                    <a:gd name="T10" fmla="*/ 77 w 114"/>
                    <a:gd name="T11" fmla="*/ 9 h 55"/>
                    <a:gd name="T12" fmla="*/ 72 w 114"/>
                    <a:gd name="T13" fmla="*/ 4 h 55"/>
                    <a:gd name="T14" fmla="*/ 62 w 114"/>
                    <a:gd name="T15" fmla="*/ 0 h 55"/>
                    <a:gd name="T16" fmla="*/ 53 w 114"/>
                    <a:gd name="T17" fmla="*/ 0 h 55"/>
                    <a:gd name="T18" fmla="*/ 53 w 114"/>
                    <a:gd name="T19" fmla="*/ 0 h 55"/>
                    <a:gd name="T20" fmla="*/ 42 w 114"/>
                    <a:gd name="T21" fmla="*/ 2 h 55"/>
                    <a:gd name="T22" fmla="*/ 33 w 114"/>
                    <a:gd name="T23" fmla="*/ 5 h 55"/>
                    <a:gd name="T24" fmla="*/ 26 w 114"/>
                    <a:gd name="T25" fmla="*/ 15 h 55"/>
                    <a:gd name="T26" fmla="*/ 22 w 114"/>
                    <a:gd name="T27" fmla="*/ 24 h 55"/>
                    <a:gd name="T28" fmla="*/ 22 w 114"/>
                    <a:gd name="T29" fmla="*/ 24 h 55"/>
                    <a:gd name="T30" fmla="*/ 17 w 114"/>
                    <a:gd name="T31" fmla="*/ 22 h 55"/>
                    <a:gd name="T32" fmla="*/ 17 w 114"/>
                    <a:gd name="T33" fmla="*/ 22 h 55"/>
                    <a:gd name="T34" fmla="*/ 9 w 114"/>
                    <a:gd name="T35" fmla="*/ 24 h 55"/>
                    <a:gd name="T36" fmla="*/ 4 w 114"/>
                    <a:gd name="T37" fmla="*/ 27 h 55"/>
                    <a:gd name="T38" fmla="*/ 0 w 114"/>
                    <a:gd name="T39" fmla="*/ 33 h 55"/>
                    <a:gd name="T40" fmla="*/ 0 w 114"/>
                    <a:gd name="T41" fmla="*/ 38 h 55"/>
                    <a:gd name="T42" fmla="*/ 0 w 114"/>
                    <a:gd name="T43" fmla="*/ 38 h 55"/>
                    <a:gd name="T44" fmla="*/ 0 w 114"/>
                    <a:gd name="T45" fmla="*/ 46 h 55"/>
                    <a:gd name="T46" fmla="*/ 4 w 114"/>
                    <a:gd name="T47" fmla="*/ 51 h 55"/>
                    <a:gd name="T48" fmla="*/ 9 w 114"/>
                    <a:gd name="T49" fmla="*/ 55 h 55"/>
                    <a:gd name="T50" fmla="*/ 17 w 114"/>
                    <a:gd name="T51" fmla="*/ 55 h 55"/>
                    <a:gd name="T52" fmla="*/ 17 w 114"/>
                    <a:gd name="T53" fmla="*/ 55 h 55"/>
                    <a:gd name="T54" fmla="*/ 93 w 114"/>
                    <a:gd name="T55" fmla="*/ 55 h 55"/>
                    <a:gd name="T56" fmla="*/ 93 w 114"/>
                    <a:gd name="T57" fmla="*/ 55 h 55"/>
                    <a:gd name="T58" fmla="*/ 101 w 114"/>
                    <a:gd name="T59" fmla="*/ 55 h 55"/>
                    <a:gd name="T60" fmla="*/ 108 w 114"/>
                    <a:gd name="T61" fmla="*/ 49 h 55"/>
                    <a:gd name="T62" fmla="*/ 112 w 114"/>
                    <a:gd name="T63" fmla="*/ 44 h 55"/>
                    <a:gd name="T64" fmla="*/ 114 w 114"/>
                    <a:gd name="T65" fmla="*/ 35 h 55"/>
                    <a:gd name="T66" fmla="*/ 114 w 114"/>
                    <a:gd name="T67" fmla="*/ 35 h 55"/>
                    <a:gd name="T68" fmla="*/ 112 w 114"/>
                    <a:gd name="T69" fmla="*/ 27 h 55"/>
                    <a:gd name="T70" fmla="*/ 108 w 114"/>
                    <a:gd name="T71" fmla="*/ 20 h 55"/>
                    <a:gd name="T72" fmla="*/ 101 w 114"/>
                    <a:gd name="T73" fmla="*/ 16 h 55"/>
                    <a:gd name="T74" fmla="*/ 93 w 114"/>
                    <a:gd name="T75" fmla="*/ 15 h 55"/>
                    <a:gd name="T76" fmla="*/ 93 w 114"/>
                    <a:gd name="T77"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55">
                      <a:moveTo>
                        <a:pt x="93" y="15"/>
                      </a:moveTo>
                      <a:lnTo>
                        <a:pt x="93" y="15"/>
                      </a:lnTo>
                      <a:lnTo>
                        <a:pt x="88" y="15"/>
                      </a:lnTo>
                      <a:lnTo>
                        <a:pt x="83" y="18"/>
                      </a:lnTo>
                      <a:lnTo>
                        <a:pt x="83" y="18"/>
                      </a:lnTo>
                      <a:lnTo>
                        <a:pt x="77" y="9"/>
                      </a:lnTo>
                      <a:lnTo>
                        <a:pt x="72" y="4"/>
                      </a:lnTo>
                      <a:lnTo>
                        <a:pt x="62" y="0"/>
                      </a:lnTo>
                      <a:lnTo>
                        <a:pt x="53" y="0"/>
                      </a:lnTo>
                      <a:lnTo>
                        <a:pt x="53" y="0"/>
                      </a:lnTo>
                      <a:lnTo>
                        <a:pt x="42" y="2"/>
                      </a:lnTo>
                      <a:lnTo>
                        <a:pt x="33" y="5"/>
                      </a:lnTo>
                      <a:lnTo>
                        <a:pt x="26" y="15"/>
                      </a:lnTo>
                      <a:lnTo>
                        <a:pt x="22" y="24"/>
                      </a:lnTo>
                      <a:lnTo>
                        <a:pt x="22" y="24"/>
                      </a:lnTo>
                      <a:lnTo>
                        <a:pt x="17" y="22"/>
                      </a:lnTo>
                      <a:lnTo>
                        <a:pt x="17" y="22"/>
                      </a:lnTo>
                      <a:lnTo>
                        <a:pt x="9" y="24"/>
                      </a:lnTo>
                      <a:lnTo>
                        <a:pt x="4" y="27"/>
                      </a:lnTo>
                      <a:lnTo>
                        <a:pt x="0" y="33"/>
                      </a:lnTo>
                      <a:lnTo>
                        <a:pt x="0" y="38"/>
                      </a:lnTo>
                      <a:lnTo>
                        <a:pt x="0" y="38"/>
                      </a:lnTo>
                      <a:lnTo>
                        <a:pt x="0" y="46"/>
                      </a:lnTo>
                      <a:lnTo>
                        <a:pt x="4" y="51"/>
                      </a:lnTo>
                      <a:lnTo>
                        <a:pt x="9" y="55"/>
                      </a:lnTo>
                      <a:lnTo>
                        <a:pt x="17" y="55"/>
                      </a:lnTo>
                      <a:lnTo>
                        <a:pt x="17" y="55"/>
                      </a:lnTo>
                      <a:lnTo>
                        <a:pt x="93" y="55"/>
                      </a:lnTo>
                      <a:lnTo>
                        <a:pt x="93" y="55"/>
                      </a:lnTo>
                      <a:lnTo>
                        <a:pt x="101" y="55"/>
                      </a:lnTo>
                      <a:lnTo>
                        <a:pt x="108" y="49"/>
                      </a:lnTo>
                      <a:lnTo>
                        <a:pt x="112" y="44"/>
                      </a:lnTo>
                      <a:lnTo>
                        <a:pt x="114" y="35"/>
                      </a:lnTo>
                      <a:lnTo>
                        <a:pt x="114" y="35"/>
                      </a:lnTo>
                      <a:lnTo>
                        <a:pt x="112" y="27"/>
                      </a:lnTo>
                      <a:lnTo>
                        <a:pt x="108" y="20"/>
                      </a:lnTo>
                      <a:lnTo>
                        <a:pt x="101" y="16"/>
                      </a:lnTo>
                      <a:lnTo>
                        <a:pt x="93" y="15"/>
                      </a:lnTo>
                      <a:lnTo>
                        <a:pt x="9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3" name="Freeform 332">
                  <a:extLst>
                    <a:ext uri="{FF2B5EF4-FFF2-40B4-BE49-F238E27FC236}">
                      <a16:creationId xmlns="" xmlns:a16="http://schemas.microsoft.com/office/drawing/2014/main" id="{1B493D64-F753-4B53-918A-97404DB75A13}"/>
                    </a:ext>
                  </a:extLst>
                </p:cNvPr>
                <p:cNvSpPr>
                  <a:spLocks/>
                </p:cNvSpPr>
                <p:nvPr/>
              </p:nvSpPr>
              <p:spPr bwMode="auto">
                <a:xfrm>
                  <a:off x="4881564" y="-314327"/>
                  <a:ext cx="149225" cy="76200"/>
                </a:xfrm>
                <a:custGeom>
                  <a:avLst/>
                  <a:gdLst>
                    <a:gd name="T0" fmla="*/ 78 w 94"/>
                    <a:gd name="T1" fmla="*/ 13 h 48"/>
                    <a:gd name="T2" fmla="*/ 78 w 94"/>
                    <a:gd name="T3" fmla="*/ 13 h 48"/>
                    <a:gd name="T4" fmla="*/ 73 w 94"/>
                    <a:gd name="T5" fmla="*/ 15 h 48"/>
                    <a:gd name="T6" fmla="*/ 69 w 94"/>
                    <a:gd name="T7" fmla="*/ 17 h 48"/>
                    <a:gd name="T8" fmla="*/ 69 w 94"/>
                    <a:gd name="T9" fmla="*/ 17 h 48"/>
                    <a:gd name="T10" fmla="*/ 63 w 94"/>
                    <a:gd name="T11" fmla="*/ 9 h 48"/>
                    <a:gd name="T12" fmla="*/ 58 w 94"/>
                    <a:gd name="T13" fmla="*/ 6 h 48"/>
                    <a:gd name="T14" fmla="*/ 52 w 94"/>
                    <a:gd name="T15" fmla="*/ 2 h 48"/>
                    <a:gd name="T16" fmla="*/ 45 w 94"/>
                    <a:gd name="T17" fmla="*/ 0 h 48"/>
                    <a:gd name="T18" fmla="*/ 45 w 94"/>
                    <a:gd name="T19" fmla="*/ 0 h 48"/>
                    <a:gd name="T20" fmla="*/ 36 w 94"/>
                    <a:gd name="T21" fmla="*/ 2 h 48"/>
                    <a:gd name="T22" fmla="*/ 27 w 94"/>
                    <a:gd name="T23" fmla="*/ 8 h 48"/>
                    <a:gd name="T24" fmla="*/ 21 w 94"/>
                    <a:gd name="T25" fmla="*/ 13 h 48"/>
                    <a:gd name="T26" fmla="*/ 18 w 94"/>
                    <a:gd name="T27" fmla="*/ 22 h 48"/>
                    <a:gd name="T28" fmla="*/ 18 w 94"/>
                    <a:gd name="T29" fmla="*/ 22 h 48"/>
                    <a:gd name="T30" fmla="*/ 14 w 94"/>
                    <a:gd name="T31" fmla="*/ 20 h 48"/>
                    <a:gd name="T32" fmla="*/ 14 w 94"/>
                    <a:gd name="T33" fmla="*/ 20 h 48"/>
                    <a:gd name="T34" fmla="*/ 9 w 94"/>
                    <a:gd name="T35" fmla="*/ 22 h 48"/>
                    <a:gd name="T36" fmla="*/ 3 w 94"/>
                    <a:gd name="T37" fmla="*/ 24 h 48"/>
                    <a:gd name="T38" fmla="*/ 1 w 94"/>
                    <a:gd name="T39" fmla="*/ 30 h 48"/>
                    <a:gd name="T40" fmla="*/ 0 w 94"/>
                    <a:gd name="T41" fmla="*/ 33 h 48"/>
                    <a:gd name="T42" fmla="*/ 0 w 94"/>
                    <a:gd name="T43" fmla="*/ 33 h 48"/>
                    <a:gd name="T44" fmla="*/ 1 w 94"/>
                    <a:gd name="T45" fmla="*/ 39 h 48"/>
                    <a:gd name="T46" fmla="*/ 3 w 94"/>
                    <a:gd name="T47" fmla="*/ 44 h 48"/>
                    <a:gd name="T48" fmla="*/ 9 w 94"/>
                    <a:gd name="T49" fmla="*/ 46 h 48"/>
                    <a:gd name="T50" fmla="*/ 14 w 94"/>
                    <a:gd name="T51" fmla="*/ 48 h 48"/>
                    <a:gd name="T52" fmla="*/ 14 w 94"/>
                    <a:gd name="T53" fmla="*/ 48 h 48"/>
                    <a:gd name="T54" fmla="*/ 78 w 94"/>
                    <a:gd name="T55" fmla="*/ 48 h 48"/>
                    <a:gd name="T56" fmla="*/ 78 w 94"/>
                    <a:gd name="T57" fmla="*/ 48 h 48"/>
                    <a:gd name="T58" fmla="*/ 83 w 94"/>
                    <a:gd name="T59" fmla="*/ 46 h 48"/>
                    <a:gd name="T60" fmla="*/ 89 w 94"/>
                    <a:gd name="T61" fmla="*/ 42 h 48"/>
                    <a:gd name="T62" fmla="*/ 93 w 94"/>
                    <a:gd name="T63" fmla="*/ 37 h 48"/>
                    <a:gd name="T64" fmla="*/ 94 w 94"/>
                    <a:gd name="T65" fmla="*/ 31 h 48"/>
                    <a:gd name="T66" fmla="*/ 94 w 94"/>
                    <a:gd name="T67" fmla="*/ 31 h 48"/>
                    <a:gd name="T68" fmla="*/ 93 w 94"/>
                    <a:gd name="T69" fmla="*/ 24 h 48"/>
                    <a:gd name="T70" fmla="*/ 89 w 94"/>
                    <a:gd name="T71" fmla="*/ 19 h 48"/>
                    <a:gd name="T72" fmla="*/ 83 w 94"/>
                    <a:gd name="T73" fmla="*/ 15 h 48"/>
                    <a:gd name="T74" fmla="*/ 78 w 94"/>
                    <a:gd name="T75" fmla="*/ 13 h 48"/>
                    <a:gd name="T76" fmla="*/ 78 w 94"/>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48">
                      <a:moveTo>
                        <a:pt x="78" y="13"/>
                      </a:moveTo>
                      <a:lnTo>
                        <a:pt x="78" y="13"/>
                      </a:lnTo>
                      <a:lnTo>
                        <a:pt x="73" y="15"/>
                      </a:lnTo>
                      <a:lnTo>
                        <a:pt x="69" y="17"/>
                      </a:lnTo>
                      <a:lnTo>
                        <a:pt x="69" y="17"/>
                      </a:lnTo>
                      <a:lnTo>
                        <a:pt x="63" y="9"/>
                      </a:lnTo>
                      <a:lnTo>
                        <a:pt x="58" y="6"/>
                      </a:lnTo>
                      <a:lnTo>
                        <a:pt x="52" y="2"/>
                      </a:lnTo>
                      <a:lnTo>
                        <a:pt x="45" y="0"/>
                      </a:lnTo>
                      <a:lnTo>
                        <a:pt x="45" y="0"/>
                      </a:lnTo>
                      <a:lnTo>
                        <a:pt x="36" y="2"/>
                      </a:lnTo>
                      <a:lnTo>
                        <a:pt x="27" y="8"/>
                      </a:lnTo>
                      <a:lnTo>
                        <a:pt x="21" y="13"/>
                      </a:lnTo>
                      <a:lnTo>
                        <a:pt x="18" y="22"/>
                      </a:lnTo>
                      <a:lnTo>
                        <a:pt x="18" y="22"/>
                      </a:lnTo>
                      <a:lnTo>
                        <a:pt x="14" y="20"/>
                      </a:lnTo>
                      <a:lnTo>
                        <a:pt x="14" y="20"/>
                      </a:lnTo>
                      <a:lnTo>
                        <a:pt x="9" y="22"/>
                      </a:lnTo>
                      <a:lnTo>
                        <a:pt x="3" y="24"/>
                      </a:lnTo>
                      <a:lnTo>
                        <a:pt x="1" y="30"/>
                      </a:lnTo>
                      <a:lnTo>
                        <a:pt x="0" y="33"/>
                      </a:lnTo>
                      <a:lnTo>
                        <a:pt x="0" y="33"/>
                      </a:lnTo>
                      <a:lnTo>
                        <a:pt x="1" y="39"/>
                      </a:lnTo>
                      <a:lnTo>
                        <a:pt x="3" y="44"/>
                      </a:lnTo>
                      <a:lnTo>
                        <a:pt x="9" y="46"/>
                      </a:lnTo>
                      <a:lnTo>
                        <a:pt x="14" y="48"/>
                      </a:lnTo>
                      <a:lnTo>
                        <a:pt x="14" y="48"/>
                      </a:lnTo>
                      <a:lnTo>
                        <a:pt x="78" y="48"/>
                      </a:lnTo>
                      <a:lnTo>
                        <a:pt x="78" y="48"/>
                      </a:lnTo>
                      <a:lnTo>
                        <a:pt x="83" y="46"/>
                      </a:lnTo>
                      <a:lnTo>
                        <a:pt x="89" y="42"/>
                      </a:lnTo>
                      <a:lnTo>
                        <a:pt x="93" y="37"/>
                      </a:lnTo>
                      <a:lnTo>
                        <a:pt x="94" y="31"/>
                      </a:lnTo>
                      <a:lnTo>
                        <a:pt x="94" y="31"/>
                      </a:lnTo>
                      <a:lnTo>
                        <a:pt x="93" y="24"/>
                      </a:lnTo>
                      <a:lnTo>
                        <a:pt x="89" y="19"/>
                      </a:lnTo>
                      <a:lnTo>
                        <a:pt x="83" y="15"/>
                      </a:lnTo>
                      <a:lnTo>
                        <a:pt x="78" y="13"/>
                      </a:lnTo>
                      <a:lnTo>
                        <a:pt x="7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4" name="Freeform 333">
                  <a:extLst>
                    <a:ext uri="{FF2B5EF4-FFF2-40B4-BE49-F238E27FC236}">
                      <a16:creationId xmlns="" xmlns:a16="http://schemas.microsoft.com/office/drawing/2014/main" id="{54BB4274-750A-4F99-9C45-DAA3666716EB}"/>
                    </a:ext>
                  </a:extLst>
                </p:cNvPr>
                <p:cNvSpPr>
                  <a:spLocks/>
                </p:cNvSpPr>
                <p:nvPr/>
              </p:nvSpPr>
              <p:spPr bwMode="auto">
                <a:xfrm>
                  <a:off x="5149851" y="-314327"/>
                  <a:ext cx="150813" cy="76200"/>
                </a:xfrm>
                <a:custGeom>
                  <a:avLst/>
                  <a:gdLst>
                    <a:gd name="T0" fmla="*/ 79 w 95"/>
                    <a:gd name="T1" fmla="*/ 13 h 48"/>
                    <a:gd name="T2" fmla="*/ 79 w 95"/>
                    <a:gd name="T3" fmla="*/ 13 h 48"/>
                    <a:gd name="T4" fmla="*/ 73 w 95"/>
                    <a:gd name="T5" fmla="*/ 15 h 48"/>
                    <a:gd name="T6" fmla="*/ 70 w 95"/>
                    <a:gd name="T7" fmla="*/ 17 h 48"/>
                    <a:gd name="T8" fmla="*/ 70 w 95"/>
                    <a:gd name="T9" fmla="*/ 17 h 48"/>
                    <a:gd name="T10" fmla="*/ 66 w 95"/>
                    <a:gd name="T11" fmla="*/ 9 h 48"/>
                    <a:gd name="T12" fmla="*/ 61 w 95"/>
                    <a:gd name="T13" fmla="*/ 6 h 48"/>
                    <a:gd name="T14" fmla="*/ 53 w 95"/>
                    <a:gd name="T15" fmla="*/ 2 h 48"/>
                    <a:gd name="T16" fmla="*/ 46 w 95"/>
                    <a:gd name="T17" fmla="*/ 0 h 48"/>
                    <a:gd name="T18" fmla="*/ 46 w 95"/>
                    <a:gd name="T19" fmla="*/ 0 h 48"/>
                    <a:gd name="T20" fmla="*/ 37 w 95"/>
                    <a:gd name="T21" fmla="*/ 2 h 48"/>
                    <a:gd name="T22" fmla="*/ 30 w 95"/>
                    <a:gd name="T23" fmla="*/ 8 h 48"/>
                    <a:gd name="T24" fmla="*/ 22 w 95"/>
                    <a:gd name="T25" fmla="*/ 13 h 48"/>
                    <a:gd name="T26" fmla="*/ 20 w 95"/>
                    <a:gd name="T27" fmla="*/ 22 h 48"/>
                    <a:gd name="T28" fmla="*/ 20 w 95"/>
                    <a:gd name="T29" fmla="*/ 22 h 48"/>
                    <a:gd name="T30" fmla="*/ 15 w 95"/>
                    <a:gd name="T31" fmla="*/ 20 h 48"/>
                    <a:gd name="T32" fmla="*/ 15 w 95"/>
                    <a:gd name="T33" fmla="*/ 20 h 48"/>
                    <a:gd name="T34" fmla="*/ 9 w 95"/>
                    <a:gd name="T35" fmla="*/ 22 h 48"/>
                    <a:gd name="T36" fmla="*/ 4 w 95"/>
                    <a:gd name="T37" fmla="*/ 24 h 48"/>
                    <a:gd name="T38" fmla="*/ 2 w 95"/>
                    <a:gd name="T39" fmla="*/ 30 h 48"/>
                    <a:gd name="T40" fmla="*/ 0 w 95"/>
                    <a:gd name="T41" fmla="*/ 33 h 48"/>
                    <a:gd name="T42" fmla="*/ 0 w 95"/>
                    <a:gd name="T43" fmla="*/ 33 h 48"/>
                    <a:gd name="T44" fmla="*/ 2 w 95"/>
                    <a:gd name="T45" fmla="*/ 39 h 48"/>
                    <a:gd name="T46" fmla="*/ 4 w 95"/>
                    <a:gd name="T47" fmla="*/ 44 h 48"/>
                    <a:gd name="T48" fmla="*/ 9 w 95"/>
                    <a:gd name="T49" fmla="*/ 46 h 48"/>
                    <a:gd name="T50" fmla="*/ 15 w 95"/>
                    <a:gd name="T51" fmla="*/ 48 h 48"/>
                    <a:gd name="T52" fmla="*/ 15 w 95"/>
                    <a:gd name="T53" fmla="*/ 48 h 48"/>
                    <a:gd name="T54" fmla="*/ 79 w 95"/>
                    <a:gd name="T55" fmla="*/ 48 h 48"/>
                    <a:gd name="T56" fmla="*/ 79 w 95"/>
                    <a:gd name="T57" fmla="*/ 48 h 48"/>
                    <a:gd name="T58" fmla="*/ 84 w 95"/>
                    <a:gd name="T59" fmla="*/ 46 h 48"/>
                    <a:gd name="T60" fmla="*/ 90 w 95"/>
                    <a:gd name="T61" fmla="*/ 42 h 48"/>
                    <a:gd name="T62" fmla="*/ 93 w 95"/>
                    <a:gd name="T63" fmla="*/ 37 h 48"/>
                    <a:gd name="T64" fmla="*/ 95 w 95"/>
                    <a:gd name="T65" fmla="*/ 31 h 48"/>
                    <a:gd name="T66" fmla="*/ 95 w 95"/>
                    <a:gd name="T67" fmla="*/ 31 h 48"/>
                    <a:gd name="T68" fmla="*/ 93 w 95"/>
                    <a:gd name="T69" fmla="*/ 24 h 48"/>
                    <a:gd name="T70" fmla="*/ 90 w 95"/>
                    <a:gd name="T71" fmla="*/ 19 h 48"/>
                    <a:gd name="T72" fmla="*/ 84 w 95"/>
                    <a:gd name="T73" fmla="*/ 15 h 48"/>
                    <a:gd name="T74" fmla="*/ 79 w 95"/>
                    <a:gd name="T75" fmla="*/ 13 h 48"/>
                    <a:gd name="T76" fmla="*/ 79 w 95"/>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48">
                      <a:moveTo>
                        <a:pt x="79" y="13"/>
                      </a:moveTo>
                      <a:lnTo>
                        <a:pt x="79" y="13"/>
                      </a:lnTo>
                      <a:lnTo>
                        <a:pt x="73" y="15"/>
                      </a:lnTo>
                      <a:lnTo>
                        <a:pt x="70" y="17"/>
                      </a:lnTo>
                      <a:lnTo>
                        <a:pt x="70" y="17"/>
                      </a:lnTo>
                      <a:lnTo>
                        <a:pt x="66" y="9"/>
                      </a:lnTo>
                      <a:lnTo>
                        <a:pt x="61" y="6"/>
                      </a:lnTo>
                      <a:lnTo>
                        <a:pt x="53" y="2"/>
                      </a:lnTo>
                      <a:lnTo>
                        <a:pt x="46" y="0"/>
                      </a:lnTo>
                      <a:lnTo>
                        <a:pt x="46" y="0"/>
                      </a:lnTo>
                      <a:lnTo>
                        <a:pt x="37" y="2"/>
                      </a:lnTo>
                      <a:lnTo>
                        <a:pt x="30" y="8"/>
                      </a:lnTo>
                      <a:lnTo>
                        <a:pt x="22" y="13"/>
                      </a:lnTo>
                      <a:lnTo>
                        <a:pt x="20" y="22"/>
                      </a:lnTo>
                      <a:lnTo>
                        <a:pt x="20" y="22"/>
                      </a:lnTo>
                      <a:lnTo>
                        <a:pt x="15" y="20"/>
                      </a:lnTo>
                      <a:lnTo>
                        <a:pt x="15" y="20"/>
                      </a:lnTo>
                      <a:lnTo>
                        <a:pt x="9" y="22"/>
                      </a:lnTo>
                      <a:lnTo>
                        <a:pt x="4" y="24"/>
                      </a:lnTo>
                      <a:lnTo>
                        <a:pt x="2" y="30"/>
                      </a:lnTo>
                      <a:lnTo>
                        <a:pt x="0" y="33"/>
                      </a:lnTo>
                      <a:lnTo>
                        <a:pt x="0" y="33"/>
                      </a:lnTo>
                      <a:lnTo>
                        <a:pt x="2" y="39"/>
                      </a:lnTo>
                      <a:lnTo>
                        <a:pt x="4" y="44"/>
                      </a:lnTo>
                      <a:lnTo>
                        <a:pt x="9" y="46"/>
                      </a:lnTo>
                      <a:lnTo>
                        <a:pt x="15" y="48"/>
                      </a:lnTo>
                      <a:lnTo>
                        <a:pt x="15" y="48"/>
                      </a:lnTo>
                      <a:lnTo>
                        <a:pt x="79" y="48"/>
                      </a:lnTo>
                      <a:lnTo>
                        <a:pt x="79" y="48"/>
                      </a:lnTo>
                      <a:lnTo>
                        <a:pt x="84" y="46"/>
                      </a:lnTo>
                      <a:lnTo>
                        <a:pt x="90" y="42"/>
                      </a:lnTo>
                      <a:lnTo>
                        <a:pt x="93" y="37"/>
                      </a:lnTo>
                      <a:lnTo>
                        <a:pt x="95" y="31"/>
                      </a:lnTo>
                      <a:lnTo>
                        <a:pt x="95" y="31"/>
                      </a:lnTo>
                      <a:lnTo>
                        <a:pt x="93" y="24"/>
                      </a:lnTo>
                      <a:lnTo>
                        <a:pt x="90" y="19"/>
                      </a:lnTo>
                      <a:lnTo>
                        <a:pt x="84" y="15"/>
                      </a:lnTo>
                      <a:lnTo>
                        <a:pt x="79" y="13"/>
                      </a:lnTo>
                      <a:lnTo>
                        <a:pt x="7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5" name="Freeform 334">
                  <a:extLst>
                    <a:ext uri="{FF2B5EF4-FFF2-40B4-BE49-F238E27FC236}">
                      <a16:creationId xmlns="" xmlns:a16="http://schemas.microsoft.com/office/drawing/2014/main" id="{559C9097-C27C-4284-986F-3FDF01B5DA3F}"/>
                    </a:ext>
                  </a:extLst>
                </p:cNvPr>
                <p:cNvSpPr>
                  <a:spLocks/>
                </p:cNvSpPr>
                <p:nvPr/>
              </p:nvSpPr>
              <p:spPr bwMode="auto">
                <a:xfrm>
                  <a:off x="5211764" y="-333377"/>
                  <a:ext cx="14288" cy="0"/>
                </a:xfrm>
                <a:custGeom>
                  <a:avLst/>
                  <a:gdLst>
                    <a:gd name="T0" fmla="*/ 9 w 9"/>
                    <a:gd name="T1" fmla="*/ 0 w 9"/>
                    <a:gd name="T2" fmla="*/ 9 w 9"/>
                  </a:gdLst>
                  <a:ahLst/>
                  <a:cxnLst>
                    <a:cxn ang="0">
                      <a:pos x="T0" y="0"/>
                    </a:cxn>
                    <a:cxn ang="0">
                      <a:pos x="T1" y="0"/>
                    </a:cxn>
                    <a:cxn ang="0">
                      <a:pos x="T2" y="0"/>
                    </a:cxn>
                  </a:cxnLst>
                  <a:rect l="0" t="0" r="r" b="b"/>
                  <a:pathLst>
                    <a:path w="9">
                      <a:moveTo>
                        <a:pt x="9" y="0"/>
                      </a:moveTo>
                      <a:lnTo>
                        <a:pt x="0"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6" name="Line 335">
                  <a:extLst>
                    <a:ext uri="{FF2B5EF4-FFF2-40B4-BE49-F238E27FC236}">
                      <a16:creationId xmlns="" xmlns:a16="http://schemas.microsoft.com/office/drawing/2014/main" id="{87021BFC-D591-4727-81B9-7F876337AB3C}"/>
                    </a:ext>
                  </a:extLst>
                </p:cNvPr>
                <p:cNvSpPr>
                  <a:spLocks noChangeShapeType="1"/>
                </p:cNvSpPr>
                <p:nvPr/>
              </p:nvSpPr>
              <p:spPr bwMode="auto">
                <a:xfrm flipH="1">
                  <a:off x="5211764" y="-333377"/>
                  <a:ext cx="14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7" name="Freeform 336">
                  <a:extLst>
                    <a:ext uri="{FF2B5EF4-FFF2-40B4-BE49-F238E27FC236}">
                      <a16:creationId xmlns="" xmlns:a16="http://schemas.microsoft.com/office/drawing/2014/main" id="{2D6672C3-F952-4CD0-9AA8-856ACD9B6176}"/>
                    </a:ext>
                  </a:extLst>
                </p:cNvPr>
                <p:cNvSpPr>
                  <a:spLocks/>
                </p:cNvSpPr>
                <p:nvPr/>
              </p:nvSpPr>
              <p:spPr bwMode="auto">
                <a:xfrm>
                  <a:off x="4949826" y="-333377"/>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8" name="Line 337">
                  <a:extLst>
                    <a:ext uri="{FF2B5EF4-FFF2-40B4-BE49-F238E27FC236}">
                      <a16:creationId xmlns="" xmlns:a16="http://schemas.microsoft.com/office/drawing/2014/main" id="{83C856F2-7E9B-4712-B67D-F8B5E8FD6F5A}"/>
                    </a:ext>
                  </a:extLst>
                </p:cNvPr>
                <p:cNvSpPr>
                  <a:spLocks noChangeShapeType="1"/>
                </p:cNvSpPr>
                <p:nvPr/>
              </p:nvSpPr>
              <p:spPr bwMode="auto">
                <a:xfrm flipH="1">
                  <a:off x="4949826" y="-333377"/>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9" name="Freeform 338">
                  <a:extLst>
                    <a:ext uri="{FF2B5EF4-FFF2-40B4-BE49-F238E27FC236}">
                      <a16:creationId xmlns="" xmlns:a16="http://schemas.microsoft.com/office/drawing/2014/main" id="{5DB81613-C0EB-4478-8AEC-54B27984D9E8}"/>
                    </a:ext>
                  </a:extLst>
                </p:cNvPr>
                <p:cNvSpPr>
                  <a:spLocks/>
                </p:cNvSpPr>
                <p:nvPr/>
              </p:nvSpPr>
              <p:spPr bwMode="auto">
                <a:xfrm>
                  <a:off x="5080001" y="-452439"/>
                  <a:ext cx="15875" cy="0"/>
                </a:xfrm>
                <a:custGeom>
                  <a:avLst/>
                  <a:gdLst>
                    <a:gd name="T0" fmla="*/ 10 w 10"/>
                    <a:gd name="T1" fmla="*/ 0 w 10"/>
                    <a:gd name="T2" fmla="*/ 10 w 10"/>
                  </a:gdLst>
                  <a:ahLst/>
                  <a:cxnLst>
                    <a:cxn ang="0">
                      <a:pos x="T0" y="0"/>
                    </a:cxn>
                    <a:cxn ang="0">
                      <a:pos x="T1" y="0"/>
                    </a:cxn>
                    <a:cxn ang="0">
                      <a:pos x="T2" y="0"/>
                    </a:cxn>
                  </a:cxnLst>
                  <a:rect l="0" t="0" r="r" b="b"/>
                  <a:pathLst>
                    <a:path w="10">
                      <a:moveTo>
                        <a:pt x="10" y="0"/>
                      </a:move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0" name="Line 339">
                  <a:extLst>
                    <a:ext uri="{FF2B5EF4-FFF2-40B4-BE49-F238E27FC236}">
                      <a16:creationId xmlns="" xmlns:a16="http://schemas.microsoft.com/office/drawing/2014/main" id="{95E44D7B-615A-4689-B4AA-B2FCD671EFE1}"/>
                    </a:ext>
                  </a:extLst>
                </p:cNvPr>
                <p:cNvSpPr>
                  <a:spLocks noChangeShapeType="1"/>
                </p:cNvSpPr>
                <p:nvPr/>
              </p:nvSpPr>
              <p:spPr bwMode="auto">
                <a:xfrm flipH="1">
                  <a:off x="5080001" y="-452439"/>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1" name="Rectangle 340">
                  <a:extLst>
                    <a:ext uri="{FF2B5EF4-FFF2-40B4-BE49-F238E27FC236}">
                      <a16:creationId xmlns="" xmlns:a16="http://schemas.microsoft.com/office/drawing/2014/main" id="{950C490C-F197-4278-A504-19B64ADE72F7}"/>
                    </a:ext>
                  </a:extLst>
                </p:cNvPr>
                <p:cNvSpPr>
                  <a:spLocks noChangeArrowheads="1"/>
                </p:cNvSpPr>
                <p:nvPr/>
              </p:nvSpPr>
              <p:spPr bwMode="auto">
                <a:xfrm>
                  <a:off x="5083176" y="-490539"/>
                  <a:ext cx="14288"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2" name="Freeform 341">
                  <a:extLst>
                    <a:ext uri="{FF2B5EF4-FFF2-40B4-BE49-F238E27FC236}">
                      <a16:creationId xmlns="" xmlns:a16="http://schemas.microsoft.com/office/drawing/2014/main" id="{B3DBBA08-903D-4F9F-A133-24D50D028550}"/>
                    </a:ext>
                  </a:extLst>
                </p:cNvPr>
                <p:cNvSpPr>
                  <a:spLocks noEditPoints="1"/>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 name="T84" fmla="*/ 25 w 64"/>
                    <a:gd name="T85" fmla="*/ 52 h 67"/>
                    <a:gd name="T86" fmla="*/ 13 w 64"/>
                    <a:gd name="T87" fmla="*/ 43 h 67"/>
                    <a:gd name="T88" fmla="*/ 11 w 64"/>
                    <a:gd name="T89" fmla="*/ 27 h 67"/>
                    <a:gd name="T90" fmla="*/ 16 w 64"/>
                    <a:gd name="T91" fmla="*/ 20 h 67"/>
                    <a:gd name="T92" fmla="*/ 29 w 64"/>
                    <a:gd name="T93" fmla="*/ 12 h 67"/>
                    <a:gd name="T94" fmla="*/ 38 w 64"/>
                    <a:gd name="T95" fmla="*/ 14 h 67"/>
                    <a:gd name="T96" fmla="*/ 51 w 64"/>
                    <a:gd name="T97" fmla="*/ 23 h 67"/>
                    <a:gd name="T98" fmla="*/ 51 w 64"/>
                    <a:gd name="T99" fmla="*/ 40 h 67"/>
                    <a:gd name="T100" fmla="*/ 47 w 64"/>
                    <a:gd name="T101" fmla="*/ 47 h 67"/>
                    <a:gd name="T102" fmla="*/ 33 w 64"/>
                    <a:gd name="T103"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close/>
                      <a:moveTo>
                        <a:pt x="25" y="52"/>
                      </a:moveTo>
                      <a:lnTo>
                        <a:pt x="25" y="52"/>
                      </a:lnTo>
                      <a:lnTo>
                        <a:pt x="18" y="49"/>
                      </a:lnTo>
                      <a:lnTo>
                        <a:pt x="13" y="43"/>
                      </a:lnTo>
                      <a:lnTo>
                        <a:pt x="11" y="36"/>
                      </a:lnTo>
                      <a:lnTo>
                        <a:pt x="11" y="27"/>
                      </a:lnTo>
                      <a:lnTo>
                        <a:pt x="11" y="27"/>
                      </a:lnTo>
                      <a:lnTo>
                        <a:pt x="16" y="20"/>
                      </a:lnTo>
                      <a:lnTo>
                        <a:pt x="22" y="14"/>
                      </a:lnTo>
                      <a:lnTo>
                        <a:pt x="29" y="12"/>
                      </a:lnTo>
                      <a:lnTo>
                        <a:pt x="38" y="14"/>
                      </a:lnTo>
                      <a:lnTo>
                        <a:pt x="38" y="14"/>
                      </a:lnTo>
                      <a:lnTo>
                        <a:pt x="46" y="18"/>
                      </a:lnTo>
                      <a:lnTo>
                        <a:pt x="51" y="23"/>
                      </a:lnTo>
                      <a:lnTo>
                        <a:pt x="53" y="31"/>
                      </a:lnTo>
                      <a:lnTo>
                        <a:pt x="51" y="40"/>
                      </a:lnTo>
                      <a:lnTo>
                        <a:pt x="51" y="40"/>
                      </a:lnTo>
                      <a:lnTo>
                        <a:pt x="47" y="47"/>
                      </a:lnTo>
                      <a:lnTo>
                        <a:pt x="42" y="52"/>
                      </a:lnTo>
                      <a:lnTo>
                        <a:pt x="33" y="54"/>
                      </a:lnTo>
                      <a:lnTo>
                        <a:pt x="25" y="5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3" name="Freeform 342">
                  <a:extLst>
                    <a:ext uri="{FF2B5EF4-FFF2-40B4-BE49-F238E27FC236}">
                      <a16:creationId xmlns="" xmlns:a16="http://schemas.microsoft.com/office/drawing/2014/main" id="{C87BB7C0-72C9-42B7-B5D1-1DF907000312}"/>
                    </a:ext>
                  </a:extLst>
                </p:cNvPr>
                <p:cNvSpPr>
                  <a:spLocks/>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4" name="Freeform 343">
                  <a:extLst>
                    <a:ext uri="{FF2B5EF4-FFF2-40B4-BE49-F238E27FC236}">
                      <a16:creationId xmlns="" xmlns:a16="http://schemas.microsoft.com/office/drawing/2014/main" id="{810C5547-64B4-40CE-97C1-92705B2B1920}"/>
                    </a:ext>
                  </a:extLst>
                </p:cNvPr>
                <p:cNvSpPr>
                  <a:spLocks/>
                </p:cNvSpPr>
                <p:nvPr/>
              </p:nvSpPr>
              <p:spPr bwMode="auto">
                <a:xfrm>
                  <a:off x="5057776" y="-447677"/>
                  <a:ext cx="66675" cy="66675"/>
                </a:xfrm>
                <a:custGeom>
                  <a:avLst/>
                  <a:gdLst>
                    <a:gd name="T0" fmla="*/ 14 w 42"/>
                    <a:gd name="T1" fmla="*/ 40 h 42"/>
                    <a:gd name="T2" fmla="*/ 14 w 42"/>
                    <a:gd name="T3" fmla="*/ 40 h 42"/>
                    <a:gd name="T4" fmla="*/ 7 w 42"/>
                    <a:gd name="T5" fmla="*/ 37 h 42"/>
                    <a:gd name="T6" fmla="*/ 2 w 42"/>
                    <a:gd name="T7" fmla="*/ 31 h 42"/>
                    <a:gd name="T8" fmla="*/ 0 w 42"/>
                    <a:gd name="T9" fmla="*/ 24 h 42"/>
                    <a:gd name="T10" fmla="*/ 0 w 42"/>
                    <a:gd name="T11" fmla="*/ 15 h 42"/>
                    <a:gd name="T12" fmla="*/ 0 w 42"/>
                    <a:gd name="T13" fmla="*/ 15 h 42"/>
                    <a:gd name="T14" fmla="*/ 5 w 42"/>
                    <a:gd name="T15" fmla="*/ 8 h 42"/>
                    <a:gd name="T16" fmla="*/ 11 w 42"/>
                    <a:gd name="T17" fmla="*/ 2 h 42"/>
                    <a:gd name="T18" fmla="*/ 18 w 42"/>
                    <a:gd name="T19" fmla="*/ 0 h 42"/>
                    <a:gd name="T20" fmla="*/ 27 w 42"/>
                    <a:gd name="T21" fmla="*/ 2 h 42"/>
                    <a:gd name="T22" fmla="*/ 27 w 42"/>
                    <a:gd name="T23" fmla="*/ 2 h 42"/>
                    <a:gd name="T24" fmla="*/ 35 w 42"/>
                    <a:gd name="T25" fmla="*/ 6 h 42"/>
                    <a:gd name="T26" fmla="*/ 40 w 42"/>
                    <a:gd name="T27" fmla="*/ 11 h 42"/>
                    <a:gd name="T28" fmla="*/ 42 w 42"/>
                    <a:gd name="T29" fmla="*/ 19 h 42"/>
                    <a:gd name="T30" fmla="*/ 40 w 42"/>
                    <a:gd name="T31" fmla="*/ 28 h 42"/>
                    <a:gd name="T32" fmla="*/ 40 w 42"/>
                    <a:gd name="T33" fmla="*/ 28 h 42"/>
                    <a:gd name="T34" fmla="*/ 36 w 42"/>
                    <a:gd name="T35" fmla="*/ 35 h 42"/>
                    <a:gd name="T36" fmla="*/ 31 w 42"/>
                    <a:gd name="T37" fmla="*/ 40 h 42"/>
                    <a:gd name="T38" fmla="*/ 22 w 42"/>
                    <a:gd name="T39" fmla="*/ 42 h 42"/>
                    <a:gd name="T40" fmla="*/ 14 w 42"/>
                    <a:gd name="T4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14" y="40"/>
                      </a:moveTo>
                      <a:lnTo>
                        <a:pt x="14" y="40"/>
                      </a:lnTo>
                      <a:lnTo>
                        <a:pt x="7" y="37"/>
                      </a:lnTo>
                      <a:lnTo>
                        <a:pt x="2" y="31"/>
                      </a:lnTo>
                      <a:lnTo>
                        <a:pt x="0" y="24"/>
                      </a:lnTo>
                      <a:lnTo>
                        <a:pt x="0" y="15"/>
                      </a:lnTo>
                      <a:lnTo>
                        <a:pt x="0" y="15"/>
                      </a:lnTo>
                      <a:lnTo>
                        <a:pt x="5" y="8"/>
                      </a:lnTo>
                      <a:lnTo>
                        <a:pt x="11" y="2"/>
                      </a:lnTo>
                      <a:lnTo>
                        <a:pt x="18" y="0"/>
                      </a:lnTo>
                      <a:lnTo>
                        <a:pt x="27" y="2"/>
                      </a:lnTo>
                      <a:lnTo>
                        <a:pt x="27" y="2"/>
                      </a:lnTo>
                      <a:lnTo>
                        <a:pt x="35" y="6"/>
                      </a:lnTo>
                      <a:lnTo>
                        <a:pt x="40" y="11"/>
                      </a:lnTo>
                      <a:lnTo>
                        <a:pt x="42" y="19"/>
                      </a:lnTo>
                      <a:lnTo>
                        <a:pt x="40" y="28"/>
                      </a:lnTo>
                      <a:lnTo>
                        <a:pt x="40" y="28"/>
                      </a:lnTo>
                      <a:lnTo>
                        <a:pt x="36" y="35"/>
                      </a:lnTo>
                      <a:lnTo>
                        <a:pt x="31" y="40"/>
                      </a:lnTo>
                      <a:lnTo>
                        <a:pt x="22" y="42"/>
                      </a:lnTo>
                      <a:lnTo>
                        <a:pt x="14"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7" name="Group 326"/>
          <p:cNvGrpSpPr/>
          <p:nvPr/>
        </p:nvGrpSpPr>
        <p:grpSpPr>
          <a:xfrm>
            <a:off x="8278154" y="1330126"/>
            <a:ext cx="2921660" cy="1019940"/>
            <a:chOff x="8278154" y="1330126"/>
            <a:chExt cx="2921660" cy="1019940"/>
          </a:xfrm>
        </p:grpSpPr>
        <p:sp>
          <p:nvSpPr>
            <p:cNvPr id="256" name="Rectangle 313">
              <a:extLst>
                <a:ext uri="{FF2B5EF4-FFF2-40B4-BE49-F238E27FC236}">
                  <a16:creationId xmlns="" xmlns:a16="http://schemas.microsoft.com/office/drawing/2014/main" id="{EAE9173C-A829-4F9A-9149-F100CA557769}"/>
                </a:ext>
              </a:extLst>
            </p:cNvPr>
            <p:cNvSpPr>
              <a:spLocks noChangeArrowheads="1"/>
            </p:cNvSpPr>
            <p:nvPr/>
          </p:nvSpPr>
          <p:spPr bwMode="auto">
            <a:xfrm>
              <a:off x="8709820" y="1572418"/>
              <a:ext cx="2489994"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Automate security and compliance</a:t>
              </a:r>
            </a:p>
            <a:p>
              <a:pPr lvl="0">
                <a:spcAft>
                  <a:spcPts val="300"/>
                </a:spcAft>
              </a:pPr>
              <a:r>
                <a:rPr lang="en-US" altLang="en-US" sz="900" dirty="0">
                  <a:latin typeface="+mn-lt"/>
                </a:rPr>
                <a:t>Automate security standards &amp; configurations (infrastructure, scaling, devops, self healing)</a:t>
              </a:r>
              <a:endParaRPr kumimoji="0" lang="en-US" altLang="en-US" sz="900" b="0" i="0" u="none" strike="noStrike" cap="none" normalizeH="0" dirty="0">
                <a:ln>
                  <a:noFill/>
                </a:ln>
                <a:effectLst/>
                <a:latin typeface="+mn-lt"/>
              </a:endParaRPr>
            </a:p>
          </p:txBody>
        </p:sp>
        <p:grpSp>
          <p:nvGrpSpPr>
            <p:cNvPr id="257" name="Group 256">
              <a:extLst>
                <a:ext uri="{FF2B5EF4-FFF2-40B4-BE49-F238E27FC236}">
                  <a16:creationId xmlns="" xmlns:a16="http://schemas.microsoft.com/office/drawing/2014/main" id="{215068B2-9599-424D-A41B-E39C19C84F05}"/>
                </a:ext>
              </a:extLst>
            </p:cNvPr>
            <p:cNvGrpSpPr/>
            <p:nvPr/>
          </p:nvGrpSpPr>
          <p:grpSpPr>
            <a:xfrm>
              <a:off x="8278154" y="1330126"/>
              <a:ext cx="585788" cy="585788"/>
              <a:chOff x="8384609" y="1330126"/>
              <a:chExt cx="585788" cy="585788"/>
            </a:xfrm>
          </p:grpSpPr>
          <p:sp>
            <p:nvSpPr>
              <p:cNvPr id="258" name="Freeform 316">
                <a:extLst>
                  <a:ext uri="{FF2B5EF4-FFF2-40B4-BE49-F238E27FC236}">
                    <a16:creationId xmlns="" xmlns:a16="http://schemas.microsoft.com/office/drawing/2014/main" id="{00779F9C-0E69-40D0-BF1E-8BF9511FEF25}"/>
                  </a:ext>
                </a:extLst>
              </p:cNvPr>
              <p:cNvSpPr>
                <a:spLocks/>
              </p:cNvSpPr>
              <p:nvPr/>
            </p:nvSpPr>
            <p:spPr bwMode="auto">
              <a:xfrm>
                <a:off x="8384609"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59" name="Group 258">
                <a:extLst>
                  <a:ext uri="{FF2B5EF4-FFF2-40B4-BE49-F238E27FC236}">
                    <a16:creationId xmlns="" xmlns:a16="http://schemas.microsoft.com/office/drawing/2014/main" id="{D4CF4B8B-4B9F-4D33-84FA-9F9C63D49C0E}"/>
                  </a:ext>
                </a:extLst>
              </p:cNvPr>
              <p:cNvGrpSpPr/>
              <p:nvPr/>
            </p:nvGrpSpPr>
            <p:grpSpPr>
              <a:xfrm>
                <a:off x="8524309" y="1446807"/>
                <a:ext cx="306388" cy="352426"/>
                <a:chOff x="8567852" y="386555"/>
                <a:chExt cx="306388" cy="352426"/>
              </a:xfrm>
            </p:grpSpPr>
            <p:sp>
              <p:nvSpPr>
                <p:cNvPr id="260" name="Freeform 344">
                  <a:extLst>
                    <a:ext uri="{FF2B5EF4-FFF2-40B4-BE49-F238E27FC236}">
                      <a16:creationId xmlns="" xmlns:a16="http://schemas.microsoft.com/office/drawing/2014/main" id="{363720EA-138C-422A-872A-F0218ED8E61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1" name="Freeform 345">
                  <a:extLst>
                    <a:ext uri="{FF2B5EF4-FFF2-40B4-BE49-F238E27FC236}">
                      <a16:creationId xmlns="" xmlns:a16="http://schemas.microsoft.com/office/drawing/2014/main" id="{A7515A57-26E8-4E25-9A80-8FA68F365CAC}"/>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2" name="Freeform 346">
                  <a:extLst>
                    <a:ext uri="{FF2B5EF4-FFF2-40B4-BE49-F238E27FC236}">
                      <a16:creationId xmlns="" xmlns:a16="http://schemas.microsoft.com/office/drawing/2014/main" id="{3322C8E3-53EF-4C8C-9EF5-4426DD70858C}"/>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3" name="Freeform 347">
                  <a:extLst>
                    <a:ext uri="{FF2B5EF4-FFF2-40B4-BE49-F238E27FC236}">
                      <a16:creationId xmlns="" xmlns:a16="http://schemas.microsoft.com/office/drawing/2014/main" id="{5D7FE606-04A4-45ED-B181-BD6CB3ED799E}"/>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4" name="Freeform 348">
                  <a:extLst>
                    <a:ext uri="{FF2B5EF4-FFF2-40B4-BE49-F238E27FC236}">
                      <a16:creationId xmlns="" xmlns:a16="http://schemas.microsoft.com/office/drawing/2014/main" id="{7251A65F-9D08-423B-90CA-CD574C26C154}"/>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5" name="Freeform 349">
                  <a:extLst>
                    <a:ext uri="{FF2B5EF4-FFF2-40B4-BE49-F238E27FC236}">
                      <a16:creationId xmlns="" xmlns:a16="http://schemas.microsoft.com/office/drawing/2014/main" id="{788E71E5-CD60-4435-AC13-4FEB5FFFEA7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6" name="Freeform 350">
                  <a:extLst>
                    <a:ext uri="{FF2B5EF4-FFF2-40B4-BE49-F238E27FC236}">
                      <a16:creationId xmlns="" xmlns:a16="http://schemas.microsoft.com/office/drawing/2014/main" id="{3C6DF6C0-13B9-453B-B80A-8FAA72400AE3}"/>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7" name="Freeform 351">
                  <a:extLst>
                    <a:ext uri="{FF2B5EF4-FFF2-40B4-BE49-F238E27FC236}">
                      <a16:creationId xmlns="" xmlns:a16="http://schemas.microsoft.com/office/drawing/2014/main" id="{C2A49A24-73F8-4020-902B-43248A51EE90}"/>
                    </a:ext>
                  </a:extLst>
                </p:cNvPr>
                <p:cNvSpPr>
                  <a:spLocks/>
                </p:cNvSpPr>
                <p:nvPr/>
              </p:nvSpPr>
              <p:spPr bwMode="auto">
                <a:xfrm>
                  <a:off x="8623415" y="5516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8" name="Freeform 352">
                  <a:extLst>
                    <a:ext uri="{FF2B5EF4-FFF2-40B4-BE49-F238E27FC236}">
                      <a16:creationId xmlns="" xmlns:a16="http://schemas.microsoft.com/office/drawing/2014/main" id="{FBCA2E20-F8E0-4727-BF7D-D33D06C6D8EA}"/>
                    </a:ext>
                  </a:extLst>
                </p:cNvPr>
                <p:cNvSpPr>
                  <a:spLocks/>
                </p:cNvSpPr>
                <p:nvPr/>
              </p:nvSpPr>
              <p:spPr bwMode="auto">
                <a:xfrm>
                  <a:off x="8623415" y="5897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9" name="Freeform 353">
                  <a:extLst>
                    <a:ext uri="{FF2B5EF4-FFF2-40B4-BE49-F238E27FC236}">
                      <a16:creationId xmlns="" xmlns:a16="http://schemas.microsoft.com/office/drawing/2014/main" id="{4C0EC248-BA57-46C8-B65B-4862273B8E02}"/>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0" name="Freeform 354">
                  <a:extLst>
                    <a:ext uri="{FF2B5EF4-FFF2-40B4-BE49-F238E27FC236}">
                      <a16:creationId xmlns="" xmlns:a16="http://schemas.microsoft.com/office/drawing/2014/main" id="{689A0A9C-FEBC-4408-9A90-2E87FC2B42F1}"/>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1" name="Freeform 355">
                  <a:extLst>
                    <a:ext uri="{FF2B5EF4-FFF2-40B4-BE49-F238E27FC236}">
                      <a16:creationId xmlns="" xmlns:a16="http://schemas.microsoft.com/office/drawing/2014/main" id="{7674C5D4-2247-4B26-96EC-BD2F5858D45E}"/>
                    </a:ext>
                  </a:extLst>
                </p:cNvPr>
                <p:cNvSpPr>
                  <a:spLocks/>
                </p:cNvSpPr>
                <p:nvPr/>
              </p:nvSpPr>
              <p:spPr bwMode="auto">
                <a:xfrm>
                  <a:off x="8567852" y="386555"/>
                  <a:ext cx="269875" cy="315913"/>
                </a:xfrm>
                <a:custGeom>
                  <a:avLst/>
                  <a:gdLst>
                    <a:gd name="T0" fmla="*/ 0 w 170"/>
                    <a:gd name="T1" fmla="*/ 0 h 199"/>
                    <a:gd name="T2" fmla="*/ 0 w 170"/>
                    <a:gd name="T3" fmla="*/ 199 h 199"/>
                    <a:gd name="T4" fmla="*/ 109 w 170"/>
                    <a:gd name="T5" fmla="*/ 199 h 199"/>
                    <a:gd name="T6" fmla="*/ 109 w 170"/>
                    <a:gd name="T7" fmla="*/ 199 h 199"/>
                    <a:gd name="T8" fmla="*/ 106 w 170"/>
                    <a:gd name="T9" fmla="*/ 188 h 199"/>
                    <a:gd name="T10" fmla="*/ 13 w 170"/>
                    <a:gd name="T11" fmla="*/ 188 h 199"/>
                    <a:gd name="T12" fmla="*/ 13 w 170"/>
                    <a:gd name="T13" fmla="*/ 11 h 199"/>
                    <a:gd name="T14" fmla="*/ 159 w 170"/>
                    <a:gd name="T15" fmla="*/ 11 h 199"/>
                    <a:gd name="T16" fmla="*/ 159 w 170"/>
                    <a:gd name="T17" fmla="*/ 122 h 199"/>
                    <a:gd name="T18" fmla="*/ 159 w 170"/>
                    <a:gd name="T19" fmla="*/ 122 h 199"/>
                    <a:gd name="T20" fmla="*/ 162 w 170"/>
                    <a:gd name="T21" fmla="*/ 120 h 199"/>
                    <a:gd name="T22" fmla="*/ 162 w 170"/>
                    <a:gd name="T23" fmla="*/ 120 h 199"/>
                    <a:gd name="T24" fmla="*/ 170 w 170"/>
                    <a:gd name="T25" fmla="*/ 122 h 199"/>
                    <a:gd name="T26" fmla="*/ 170 w 170"/>
                    <a:gd name="T27" fmla="*/ 0 h 199"/>
                    <a:gd name="T28" fmla="*/ 0 w 170"/>
                    <a:gd name="T2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99">
                      <a:moveTo>
                        <a:pt x="0" y="0"/>
                      </a:moveTo>
                      <a:lnTo>
                        <a:pt x="0" y="199"/>
                      </a:lnTo>
                      <a:lnTo>
                        <a:pt x="109" y="199"/>
                      </a:lnTo>
                      <a:lnTo>
                        <a:pt x="109" y="199"/>
                      </a:lnTo>
                      <a:lnTo>
                        <a:pt x="106" y="188"/>
                      </a:lnTo>
                      <a:lnTo>
                        <a:pt x="13" y="188"/>
                      </a:lnTo>
                      <a:lnTo>
                        <a:pt x="13" y="11"/>
                      </a:lnTo>
                      <a:lnTo>
                        <a:pt x="159" y="11"/>
                      </a:lnTo>
                      <a:lnTo>
                        <a:pt x="159" y="122"/>
                      </a:lnTo>
                      <a:lnTo>
                        <a:pt x="159" y="122"/>
                      </a:lnTo>
                      <a:lnTo>
                        <a:pt x="162" y="120"/>
                      </a:lnTo>
                      <a:lnTo>
                        <a:pt x="162" y="120"/>
                      </a:lnTo>
                      <a:lnTo>
                        <a:pt x="170" y="122"/>
                      </a:lnTo>
                      <a:lnTo>
                        <a:pt x="1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2" name="Freeform 356">
                  <a:extLst>
                    <a:ext uri="{FF2B5EF4-FFF2-40B4-BE49-F238E27FC236}">
                      <a16:creationId xmlns="" xmlns:a16="http://schemas.microsoft.com/office/drawing/2014/main" id="{F3EB0F93-BB42-4227-9269-FAD65853AAA1}"/>
                    </a:ext>
                  </a:extLst>
                </p:cNvPr>
                <p:cNvSpPr>
                  <a:spLocks noEditPoints="1"/>
                </p:cNvSpPr>
                <p:nvPr/>
              </p:nvSpPr>
              <p:spPr bwMode="auto">
                <a:xfrm>
                  <a:off x="8761527" y="604043"/>
                  <a:ext cx="112713" cy="134938"/>
                </a:xfrm>
                <a:custGeom>
                  <a:avLst/>
                  <a:gdLst>
                    <a:gd name="T0" fmla="*/ 37 w 71"/>
                    <a:gd name="T1" fmla="*/ 0 h 85"/>
                    <a:gd name="T2" fmla="*/ 13 w 71"/>
                    <a:gd name="T3" fmla="*/ 9 h 85"/>
                    <a:gd name="T4" fmla="*/ 0 w 71"/>
                    <a:gd name="T5" fmla="*/ 11 h 85"/>
                    <a:gd name="T6" fmla="*/ 0 w 71"/>
                    <a:gd name="T7" fmla="*/ 34 h 85"/>
                    <a:gd name="T8" fmla="*/ 6 w 71"/>
                    <a:gd name="T9" fmla="*/ 58 h 85"/>
                    <a:gd name="T10" fmla="*/ 18 w 71"/>
                    <a:gd name="T11" fmla="*/ 75 h 85"/>
                    <a:gd name="T12" fmla="*/ 37 w 71"/>
                    <a:gd name="T13" fmla="*/ 85 h 85"/>
                    <a:gd name="T14" fmla="*/ 42 w 71"/>
                    <a:gd name="T15" fmla="*/ 84 h 85"/>
                    <a:gd name="T16" fmla="*/ 60 w 71"/>
                    <a:gd name="T17" fmla="*/ 67 h 85"/>
                    <a:gd name="T18" fmla="*/ 71 w 71"/>
                    <a:gd name="T19" fmla="*/ 47 h 85"/>
                    <a:gd name="T20" fmla="*/ 71 w 71"/>
                    <a:gd name="T21" fmla="*/ 34 h 85"/>
                    <a:gd name="T22" fmla="*/ 71 w 71"/>
                    <a:gd name="T23" fmla="*/ 11 h 85"/>
                    <a:gd name="T24" fmla="*/ 48 w 71"/>
                    <a:gd name="T25" fmla="*/ 5 h 85"/>
                    <a:gd name="T26" fmla="*/ 60 w 71"/>
                    <a:gd name="T27" fmla="*/ 43 h 85"/>
                    <a:gd name="T28" fmla="*/ 53 w 71"/>
                    <a:gd name="T29" fmla="*/ 43 h 85"/>
                    <a:gd name="T30" fmla="*/ 51 w 71"/>
                    <a:gd name="T31" fmla="*/ 49 h 85"/>
                    <a:gd name="T32" fmla="*/ 57 w 71"/>
                    <a:gd name="T33" fmla="*/ 53 h 85"/>
                    <a:gd name="T34" fmla="*/ 51 w 71"/>
                    <a:gd name="T35" fmla="*/ 58 h 85"/>
                    <a:gd name="T36" fmla="*/ 46 w 71"/>
                    <a:gd name="T37" fmla="*/ 54 h 85"/>
                    <a:gd name="T38" fmla="*/ 40 w 71"/>
                    <a:gd name="T39" fmla="*/ 56 h 85"/>
                    <a:gd name="T40" fmla="*/ 40 w 71"/>
                    <a:gd name="T41" fmla="*/ 62 h 85"/>
                    <a:gd name="T42" fmla="*/ 33 w 71"/>
                    <a:gd name="T43" fmla="*/ 62 h 85"/>
                    <a:gd name="T44" fmla="*/ 33 w 71"/>
                    <a:gd name="T45" fmla="*/ 56 h 85"/>
                    <a:gd name="T46" fmla="*/ 28 w 71"/>
                    <a:gd name="T47" fmla="*/ 54 h 85"/>
                    <a:gd name="T48" fmla="*/ 22 w 71"/>
                    <a:gd name="T49" fmla="*/ 58 h 85"/>
                    <a:gd name="T50" fmla="*/ 17 w 71"/>
                    <a:gd name="T51" fmla="*/ 53 h 85"/>
                    <a:gd name="T52" fmla="*/ 22 w 71"/>
                    <a:gd name="T53" fmla="*/ 49 h 85"/>
                    <a:gd name="T54" fmla="*/ 18 w 71"/>
                    <a:gd name="T55" fmla="*/ 43 h 85"/>
                    <a:gd name="T56" fmla="*/ 13 w 71"/>
                    <a:gd name="T57" fmla="*/ 43 h 85"/>
                    <a:gd name="T58" fmla="*/ 13 w 71"/>
                    <a:gd name="T59" fmla="*/ 34 h 85"/>
                    <a:gd name="T60" fmla="*/ 18 w 71"/>
                    <a:gd name="T61" fmla="*/ 34 h 85"/>
                    <a:gd name="T62" fmla="*/ 22 w 71"/>
                    <a:gd name="T63" fmla="*/ 29 h 85"/>
                    <a:gd name="T64" fmla="*/ 17 w 71"/>
                    <a:gd name="T65" fmla="*/ 25 h 85"/>
                    <a:gd name="T66" fmla="*/ 22 w 71"/>
                    <a:gd name="T67" fmla="*/ 20 h 85"/>
                    <a:gd name="T68" fmla="*/ 28 w 71"/>
                    <a:gd name="T69" fmla="*/ 23 h 85"/>
                    <a:gd name="T70" fmla="*/ 33 w 71"/>
                    <a:gd name="T71" fmla="*/ 22 h 85"/>
                    <a:gd name="T72" fmla="*/ 33 w 71"/>
                    <a:gd name="T73" fmla="*/ 14 h 85"/>
                    <a:gd name="T74" fmla="*/ 40 w 71"/>
                    <a:gd name="T75" fmla="*/ 14 h 85"/>
                    <a:gd name="T76" fmla="*/ 40 w 71"/>
                    <a:gd name="T77" fmla="*/ 22 h 85"/>
                    <a:gd name="T78" fmla="*/ 46 w 71"/>
                    <a:gd name="T79" fmla="*/ 23 h 85"/>
                    <a:gd name="T80" fmla="*/ 51 w 71"/>
                    <a:gd name="T81" fmla="*/ 20 h 85"/>
                    <a:gd name="T82" fmla="*/ 57 w 71"/>
                    <a:gd name="T83" fmla="*/ 25 h 85"/>
                    <a:gd name="T84" fmla="*/ 51 w 71"/>
                    <a:gd name="T85" fmla="*/ 29 h 85"/>
                    <a:gd name="T86" fmla="*/ 53 w 71"/>
                    <a:gd name="T87" fmla="*/ 34 h 85"/>
                    <a:gd name="T88" fmla="*/ 60 w 71"/>
                    <a:gd name="T89"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close/>
                      <a:moveTo>
                        <a:pt x="60" y="43"/>
                      </a:moveTo>
                      <a:lnTo>
                        <a:pt x="60" y="43"/>
                      </a:lnTo>
                      <a:lnTo>
                        <a:pt x="53" y="43"/>
                      </a:lnTo>
                      <a:lnTo>
                        <a:pt x="53" y="43"/>
                      </a:lnTo>
                      <a:lnTo>
                        <a:pt x="51" y="49"/>
                      </a:lnTo>
                      <a:lnTo>
                        <a:pt x="51" y="49"/>
                      </a:lnTo>
                      <a:lnTo>
                        <a:pt x="57" y="53"/>
                      </a:lnTo>
                      <a:lnTo>
                        <a:pt x="57" y="53"/>
                      </a:lnTo>
                      <a:lnTo>
                        <a:pt x="51" y="58"/>
                      </a:lnTo>
                      <a:lnTo>
                        <a:pt x="51" y="58"/>
                      </a:lnTo>
                      <a:lnTo>
                        <a:pt x="46" y="54"/>
                      </a:lnTo>
                      <a:lnTo>
                        <a:pt x="46" y="54"/>
                      </a:lnTo>
                      <a:lnTo>
                        <a:pt x="40" y="56"/>
                      </a:lnTo>
                      <a:lnTo>
                        <a:pt x="40" y="56"/>
                      </a:lnTo>
                      <a:lnTo>
                        <a:pt x="40" y="62"/>
                      </a:lnTo>
                      <a:lnTo>
                        <a:pt x="40" y="62"/>
                      </a:lnTo>
                      <a:lnTo>
                        <a:pt x="33" y="62"/>
                      </a:lnTo>
                      <a:lnTo>
                        <a:pt x="33" y="62"/>
                      </a:lnTo>
                      <a:lnTo>
                        <a:pt x="33" y="56"/>
                      </a:lnTo>
                      <a:lnTo>
                        <a:pt x="33" y="56"/>
                      </a:lnTo>
                      <a:lnTo>
                        <a:pt x="28" y="54"/>
                      </a:lnTo>
                      <a:lnTo>
                        <a:pt x="28" y="54"/>
                      </a:lnTo>
                      <a:lnTo>
                        <a:pt x="22" y="58"/>
                      </a:lnTo>
                      <a:lnTo>
                        <a:pt x="22" y="58"/>
                      </a:lnTo>
                      <a:lnTo>
                        <a:pt x="17" y="53"/>
                      </a:lnTo>
                      <a:lnTo>
                        <a:pt x="17" y="53"/>
                      </a:lnTo>
                      <a:lnTo>
                        <a:pt x="22" y="49"/>
                      </a:lnTo>
                      <a:lnTo>
                        <a:pt x="22" y="49"/>
                      </a:lnTo>
                      <a:lnTo>
                        <a:pt x="18" y="43"/>
                      </a:lnTo>
                      <a:lnTo>
                        <a:pt x="18" y="43"/>
                      </a:lnTo>
                      <a:lnTo>
                        <a:pt x="13" y="43"/>
                      </a:lnTo>
                      <a:lnTo>
                        <a:pt x="13" y="43"/>
                      </a:lnTo>
                      <a:lnTo>
                        <a:pt x="13" y="34"/>
                      </a:lnTo>
                      <a:lnTo>
                        <a:pt x="13" y="34"/>
                      </a:lnTo>
                      <a:lnTo>
                        <a:pt x="18" y="34"/>
                      </a:lnTo>
                      <a:lnTo>
                        <a:pt x="18" y="34"/>
                      </a:lnTo>
                      <a:lnTo>
                        <a:pt x="22" y="29"/>
                      </a:lnTo>
                      <a:lnTo>
                        <a:pt x="22" y="29"/>
                      </a:lnTo>
                      <a:lnTo>
                        <a:pt x="17" y="25"/>
                      </a:lnTo>
                      <a:lnTo>
                        <a:pt x="17" y="25"/>
                      </a:lnTo>
                      <a:lnTo>
                        <a:pt x="22" y="20"/>
                      </a:lnTo>
                      <a:lnTo>
                        <a:pt x="22" y="20"/>
                      </a:lnTo>
                      <a:lnTo>
                        <a:pt x="28" y="23"/>
                      </a:lnTo>
                      <a:lnTo>
                        <a:pt x="28" y="23"/>
                      </a:lnTo>
                      <a:lnTo>
                        <a:pt x="33" y="22"/>
                      </a:lnTo>
                      <a:lnTo>
                        <a:pt x="33" y="22"/>
                      </a:lnTo>
                      <a:lnTo>
                        <a:pt x="33" y="14"/>
                      </a:lnTo>
                      <a:lnTo>
                        <a:pt x="33" y="14"/>
                      </a:lnTo>
                      <a:lnTo>
                        <a:pt x="40" y="14"/>
                      </a:lnTo>
                      <a:lnTo>
                        <a:pt x="40" y="14"/>
                      </a:lnTo>
                      <a:lnTo>
                        <a:pt x="40" y="22"/>
                      </a:lnTo>
                      <a:lnTo>
                        <a:pt x="40" y="22"/>
                      </a:lnTo>
                      <a:lnTo>
                        <a:pt x="46" y="23"/>
                      </a:lnTo>
                      <a:lnTo>
                        <a:pt x="46" y="23"/>
                      </a:lnTo>
                      <a:lnTo>
                        <a:pt x="51" y="20"/>
                      </a:lnTo>
                      <a:lnTo>
                        <a:pt x="51" y="20"/>
                      </a:lnTo>
                      <a:lnTo>
                        <a:pt x="57" y="25"/>
                      </a:lnTo>
                      <a:lnTo>
                        <a:pt x="57" y="25"/>
                      </a:lnTo>
                      <a:lnTo>
                        <a:pt x="51" y="29"/>
                      </a:lnTo>
                      <a:lnTo>
                        <a:pt x="51" y="29"/>
                      </a:lnTo>
                      <a:lnTo>
                        <a:pt x="53" y="34"/>
                      </a:lnTo>
                      <a:lnTo>
                        <a:pt x="53" y="34"/>
                      </a:lnTo>
                      <a:lnTo>
                        <a:pt x="60" y="34"/>
                      </a:lnTo>
                      <a:lnTo>
                        <a:pt x="60" y="43"/>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3" name="Freeform 357">
                  <a:extLst>
                    <a:ext uri="{FF2B5EF4-FFF2-40B4-BE49-F238E27FC236}">
                      <a16:creationId xmlns="" xmlns:a16="http://schemas.microsoft.com/office/drawing/2014/main" id="{B6BCA0DC-C075-4000-9C3B-13F4DE633DCA}"/>
                    </a:ext>
                  </a:extLst>
                </p:cNvPr>
                <p:cNvSpPr>
                  <a:spLocks/>
                </p:cNvSpPr>
                <p:nvPr/>
              </p:nvSpPr>
              <p:spPr bwMode="auto">
                <a:xfrm>
                  <a:off x="8761527" y="604043"/>
                  <a:ext cx="112713" cy="134938"/>
                </a:xfrm>
                <a:custGeom>
                  <a:avLst/>
                  <a:gdLst>
                    <a:gd name="T0" fmla="*/ 37 w 71"/>
                    <a:gd name="T1" fmla="*/ 0 h 85"/>
                    <a:gd name="T2" fmla="*/ 37 w 71"/>
                    <a:gd name="T3" fmla="*/ 0 h 85"/>
                    <a:gd name="T4" fmla="*/ 26 w 71"/>
                    <a:gd name="T5" fmla="*/ 5 h 85"/>
                    <a:gd name="T6" fmla="*/ 13 w 71"/>
                    <a:gd name="T7" fmla="*/ 9 h 85"/>
                    <a:gd name="T8" fmla="*/ 0 w 71"/>
                    <a:gd name="T9" fmla="*/ 11 h 85"/>
                    <a:gd name="T10" fmla="*/ 0 w 71"/>
                    <a:gd name="T11" fmla="*/ 11 h 85"/>
                    <a:gd name="T12" fmla="*/ 0 w 71"/>
                    <a:gd name="T13" fmla="*/ 34 h 85"/>
                    <a:gd name="T14" fmla="*/ 0 w 71"/>
                    <a:gd name="T15" fmla="*/ 34 h 85"/>
                    <a:gd name="T16" fmla="*/ 2 w 71"/>
                    <a:gd name="T17" fmla="*/ 47 h 85"/>
                    <a:gd name="T18" fmla="*/ 6 w 71"/>
                    <a:gd name="T19" fmla="*/ 58 h 85"/>
                    <a:gd name="T20" fmla="*/ 13 w 71"/>
                    <a:gd name="T21" fmla="*/ 67 h 85"/>
                    <a:gd name="T22" fmla="*/ 18 w 71"/>
                    <a:gd name="T23" fmla="*/ 75 h 85"/>
                    <a:gd name="T24" fmla="*/ 31 w 71"/>
                    <a:gd name="T25" fmla="*/ 84 h 85"/>
                    <a:gd name="T26" fmla="*/ 37 w 71"/>
                    <a:gd name="T27" fmla="*/ 85 h 85"/>
                    <a:gd name="T28" fmla="*/ 37 w 71"/>
                    <a:gd name="T29" fmla="*/ 85 h 85"/>
                    <a:gd name="T30" fmla="*/ 42 w 71"/>
                    <a:gd name="T31" fmla="*/ 84 h 85"/>
                    <a:gd name="T32" fmla="*/ 55 w 71"/>
                    <a:gd name="T33" fmla="*/ 75 h 85"/>
                    <a:gd name="T34" fmla="*/ 60 w 71"/>
                    <a:gd name="T35" fmla="*/ 67 h 85"/>
                    <a:gd name="T36" fmla="*/ 66 w 71"/>
                    <a:gd name="T37" fmla="*/ 58 h 85"/>
                    <a:gd name="T38" fmla="*/ 71 w 71"/>
                    <a:gd name="T39" fmla="*/ 47 h 85"/>
                    <a:gd name="T40" fmla="*/ 71 w 71"/>
                    <a:gd name="T41" fmla="*/ 34 h 85"/>
                    <a:gd name="T42" fmla="*/ 71 w 71"/>
                    <a:gd name="T43" fmla="*/ 34 h 85"/>
                    <a:gd name="T44" fmla="*/ 71 w 71"/>
                    <a:gd name="T45" fmla="*/ 11 h 85"/>
                    <a:gd name="T46" fmla="*/ 71 w 71"/>
                    <a:gd name="T47" fmla="*/ 11 h 85"/>
                    <a:gd name="T48" fmla="*/ 59 w 71"/>
                    <a:gd name="T49" fmla="*/ 9 h 85"/>
                    <a:gd name="T50" fmla="*/ 48 w 71"/>
                    <a:gd name="T51" fmla="*/ 5 h 85"/>
                    <a:gd name="T52" fmla="*/ 37 w 71"/>
                    <a:gd name="T5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4" name="Freeform 358">
                  <a:extLst>
                    <a:ext uri="{FF2B5EF4-FFF2-40B4-BE49-F238E27FC236}">
                      <a16:creationId xmlns="" xmlns:a16="http://schemas.microsoft.com/office/drawing/2014/main" id="{47EF8DE8-93F6-44E7-A24F-FBB92C870876}"/>
                    </a:ext>
                  </a:extLst>
                </p:cNvPr>
                <p:cNvSpPr>
                  <a:spLocks/>
                </p:cNvSpPr>
                <p:nvPr/>
              </p:nvSpPr>
              <p:spPr bwMode="auto">
                <a:xfrm>
                  <a:off x="8782165" y="626268"/>
                  <a:ext cx="74613" cy="76200"/>
                </a:xfrm>
                <a:custGeom>
                  <a:avLst/>
                  <a:gdLst>
                    <a:gd name="T0" fmla="*/ 47 w 47"/>
                    <a:gd name="T1" fmla="*/ 29 h 48"/>
                    <a:gd name="T2" fmla="*/ 40 w 47"/>
                    <a:gd name="T3" fmla="*/ 29 h 48"/>
                    <a:gd name="T4" fmla="*/ 38 w 47"/>
                    <a:gd name="T5" fmla="*/ 35 h 48"/>
                    <a:gd name="T6" fmla="*/ 44 w 47"/>
                    <a:gd name="T7" fmla="*/ 39 h 48"/>
                    <a:gd name="T8" fmla="*/ 38 w 47"/>
                    <a:gd name="T9" fmla="*/ 44 h 48"/>
                    <a:gd name="T10" fmla="*/ 33 w 47"/>
                    <a:gd name="T11" fmla="*/ 40 h 48"/>
                    <a:gd name="T12" fmla="*/ 27 w 47"/>
                    <a:gd name="T13" fmla="*/ 42 h 48"/>
                    <a:gd name="T14" fmla="*/ 27 w 47"/>
                    <a:gd name="T15" fmla="*/ 48 h 48"/>
                    <a:gd name="T16" fmla="*/ 20 w 47"/>
                    <a:gd name="T17" fmla="*/ 48 h 48"/>
                    <a:gd name="T18" fmla="*/ 20 w 47"/>
                    <a:gd name="T19" fmla="*/ 42 h 48"/>
                    <a:gd name="T20" fmla="*/ 15 w 47"/>
                    <a:gd name="T21" fmla="*/ 40 h 48"/>
                    <a:gd name="T22" fmla="*/ 9 w 47"/>
                    <a:gd name="T23" fmla="*/ 44 h 48"/>
                    <a:gd name="T24" fmla="*/ 4 w 47"/>
                    <a:gd name="T25" fmla="*/ 39 h 48"/>
                    <a:gd name="T26" fmla="*/ 9 w 47"/>
                    <a:gd name="T27" fmla="*/ 35 h 48"/>
                    <a:gd name="T28" fmla="*/ 5 w 47"/>
                    <a:gd name="T29" fmla="*/ 29 h 48"/>
                    <a:gd name="T30" fmla="*/ 0 w 47"/>
                    <a:gd name="T31" fmla="*/ 29 h 48"/>
                    <a:gd name="T32" fmla="*/ 0 w 47"/>
                    <a:gd name="T33" fmla="*/ 20 h 48"/>
                    <a:gd name="T34" fmla="*/ 5 w 47"/>
                    <a:gd name="T35" fmla="*/ 20 h 48"/>
                    <a:gd name="T36" fmla="*/ 9 w 47"/>
                    <a:gd name="T37" fmla="*/ 15 h 48"/>
                    <a:gd name="T38" fmla="*/ 4 w 47"/>
                    <a:gd name="T39" fmla="*/ 11 h 48"/>
                    <a:gd name="T40" fmla="*/ 9 w 47"/>
                    <a:gd name="T41" fmla="*/ 6 h 48"/>
                    <a:gd name="T42" fmla="*/ 15 w 47"/>
                    <a:gd name="T43" fmla="*/ 9 h 48"/>
                    <a:gd name="T44" fmla="*/ 20 w 47"/>
                    <a:gd name="T45" fmla="*/ 8 h 48"/>
                    <a:gd name="T46" fmla="*/ 20 w 47"/>
                    <a:gd name="T47" fmla="*/ 0 h 48"/>
                    <a:gd name="T48" fmla="*/ 27 w 47"/>
                    <a:gd name="T49" fmla="*/ 0 h 48"/>
                    <a:gd name="T50" fmla="*/ 27 w 47"/>
                    <a:gd name="T51" fmla="*/ 8 h 48"/>
                    <a:gd name="T52" fmla="*/ 33 w 47"/>
                    <a:gd name="T53" fmla="*/ 9 h 48"/>
                    <a:gd name="T54" fmla="*/ 38 w 47"/>
                    <a:gd name="T55" fmla="*/ 6 h 48"/>
                    <a:gd name="T56" fmla="*/ 44 w 47"/>
                    <a:gd name="T57" fmla="*/ 11 h 48"/>
                    <a:gd name="T58" fmla="*/ 38 w 47"/>
                    <a:gd name="T59" fmla="*/ 15 h 48"/>
                    <a:gd name="T60" fmla="*/ 40 w 47"/>
                    <a:gd name="T61" fmla="*/ 20 h 48"/>
                    <a:gd name="T62" fmla="*/ 47 w 47"/>
                    <a:gd name="T6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8">
                      <a:moveTo>
                        <a:pt x="47" y="29"/>
                      </a:moveTo>
                      <a:lnTo>
                        <a:pt x="47" y="29"/>
                      </a:lnTo>
                      <a:lnTo>
                        <a:pt x="40" y="29"/>
                      </a:lnTo>
                      <a:lnTo>
                        <a:pt x="40" y="29"/>
                      </a:lnTo>
                      <a:lnTo>
                        <a:pt x="38" y="35"/>
                      </a:lnTo>
                      <a:lnTo>
                        <a:pt x="38" y="35"/>
                      </a:lnTo>
                      <a:lnTo>
                        <a:pt x="44" y="39"/>
                      </a:lnTo>
                      <a:lnTo>
                        <a:pt x="44" y="39"/>
                      </a:lnTo>
                      <a:lnTo>
                        <a:pt x="38" y="44"/>
                      </a:lnTo>
                      <a:lnTo>
                        <a:pt x="38" y="44"/>
                      </a:lnTo>
                      <a:lnTo>
                        <a:pt x="33" y="40"/>
                      </a:lnTo>
                      <a:lnTo>
                        <a:pt x="33" y="40"/>
                      </a:lnTo>
                      <a:lnTo>
                        <a:pt x="27" y="42"/>
                      </a:lnTo>
                      <a:lnTo>
                        <a:pt x="27" y="42"/>
                      </a:lnTo>
                      <a:lnTo>
                        <a:pt x="27" y="48"/>
                      </a:lnTo>
                      <a:lnTo>
                        <a:pt x="27" y="48"/>
                      </a:lnTo>
                      <a:lnTo>
                        <a:pt x="20" y="48"/>
                      </a:lnTo>
                      <a:lnTo>
                        <a:pt x="20" y="48"/>
                      </a:lnTo>
                      <a:lnTo>
                        <a:pt x="20" y="42"/>
                      </a:lnTo>
                      <a:lnTo>
                        <a:pt x="20" y="42"/>
                      </a:lnTo>
                      <a:lnTo>
                        <a:pt x="15" y="40"/>
                      </a:lnTo>
                      <a:lnTo>
                        <a:pt x="15" y="40"/>
                      </a:lnTo>
                      <a:lnTo>
                        <a:pt x="9" y="44"/>
                      </a:lnTo>
                      <a:lnTo>
                        <a:pt x="9" y="44"/>
                      </a:lnTo>
                      <a:lnTo>
                        <a:pt x="4" y="39"/>
                      </a:lnTo>
                      <a:lnTo>
                        <a:pt x="4" y="39"/>
                      </a:lnTo>
                      <a:lnTo>
                        <a:pt x="9" y="35"/>
                      </a:lnTo>
                      <a:lnTo>
                        <a:pt x="9" y="35"/>
                      </a:lnTo>
                      <a:lnTo>
                        <a:pt x="5" y="29"/>
                      </a:lnTo>
                      <a:lnTo>
                        <a:pt x="5" y="29"/>
                      </a:lnTo>
                      <a:lnTo>
                        <a:pt x="0" y="29"/>
                      </a:lnTo>
                      <a:lnTo>
                        <a:pt x="0" y="29"/>
                      </a:lnTo>
                      <a:lnTo>
                        <a:pt x="0" y="20"/>
                      </a:lnTo>
                      <a:lnTo>
                        <a:pt x="0" y="20"/>
                      </a:lnTo>
                      <a:lnTo>
                        <a:pt x="5" y="20"/>
                      </a:lnTo>
                      <a:lnTo>
                        <a:pt x="5" y="20"/>
                      </a:lnTo>
                      <a:lnTo>
                        <a:pt x="9" y="15"/>
                      </a:lnTo>
                      <a:lnTo>
                        <a:pt x="9" y="15"/>
                      </a:lnTo>
                      <a:lnTo>
                        <a:pt x="4" y="11"/>
                      </a:lnTo>
                      <a:lnTo>
                        <a:pt x="4" y="11"/>
                      </a:lnTo>
                      <a:lnTo>
                        <a:pt x="9" y="6"/>
                      </a:lnTo>
                      <a:lnTo>
                        <a:pt x="9" y="6"/>
                      </a:lnTo>
                      <a:lnTo>
                        <a:pt x="15" y="9"/>
                      </a:lnTo>
                      <a:lnTo>
                        <a:pt x="15" y="9"/>
                      </a:lnTo>
                      <a:lnTo>
                        <a:pt x="20" y="8"/>
                      </a:lnTo>
                      <a:lnTo>
                        <a:pt x="20" y="8"/>
                      </a:lnTo>
                      <a:lnTo>
                        <a:pt x="20" y="0"/>
                      </a:lnTo>
                      <a:lnTo>
                        <a:pt x="20" y="0"/>
                      </a:lnTo>
                      <a:lnTo>
                        <a:pt x="27" y="0"/>
                      </a:lnTo>
                      <a:lnTo>
                        <a:pt x="27" y="0"/>
                      </a:lnTo>
                      <a:lnTo>
                        <a:pt x="27" y="8"/>
                      </a:lnTo>
                      <a:lnTo>
                        <a:pt x="27" y="8"/>
                      </a:lnTo>
                      <a:lnTo>
                        <a:pt x="33" y="9"/>
                      </a:lnTo>
                      <a:lnTo>
                        <a:pt x="33" y="9"/>
                      </a:lnTo>
                      <a:lnTo>
                        <a:pt x="38" y="6"/>
                      </a:lnTo>
                      <a:lnTo>
                        <a:pt x="38" y="6"/>
                      </a:lnTo>
                      <a:lnTo>
                        <a:pt x="44" y="11"/>
                      </a:lnTo>
                      <a:lnTo>
                        <a:pt x="44" y="11"/>
                      </a:lnTo>
                      <a:lnTo>
                        <a:pt x="38" y="15"/>
                      </a:lnTo>
                      <a:lnTo>
                        <a:pt x="38" y="15"/>
                      </a:lnTo>
                      <a:lnTo>
                        <a:pt x="40" y="20"/>
                      </a:lnTo>
                      <a:lnTo>
                        <a:pt x="40" y="20"/>
                      </a:lnTo>
                      <a:lnTo>
                        <a:pt x="47" y="20"/>
                      </a:lnTo>
                      <a:lnTo>
                        <a:pt x="47"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6" name="Group 325"/>
          <p:cNvGrpSpPr/>
          <p:nvPr/>
        </p:nvGrpSpPr>
        <p:grpSpPr>
          <a:xfrm>
            <a:off x="8278154" y="2374816"/>
            <a:ext cx="2921660" cy="1082646"/>
            <a:chOff x="8278154" y="2374197"/>
            <a:chExt cx="2921660" cy="1082646"/>
          </a:xfrm>
        </p:grpSpPr>
        <p:sp>
          <p:nvSpPr>
            <p:cNvPr id="275" name="Rectangle 313">
              <a:extLst>
                <a:ext uri="{FF2B5EF4-FFF2-40B4-BE49-F238E27FC236}">
                  <a16:creationId xmlns="" xmlns:a16="http://schemas.microsoft.com/office/drawing/2014/main" id="{A5AC18F3-0512-4D3B-96EF-F0A2F6325EA0}"/>
                </a:ext>
              </a:extLst>
            </p:cNvPr>
            <p:cNvSpPr>
              <a:spLocks noChangeArrowheads="1"/>
            </p:cNvSpPr>
            <p:nvPr/>
          </p:nvSpPr>
          <p:spPr bwMode="auto">
            <a:xfrm>
              <a:off x="8709820" y="2616489"/>
              <a:ext cx="2489994" cy="840354"/>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Prioritize security for key architecture patterns</a:t>
              </a:r>
            </a:p>
            <a:p>
              <a:pPr lvl="0">
                <a:spcAft>
                  <a:spcPts val="300"/>
                </a:spcAft>
              </a:pPr>
              <a:r>
                <a:rPr lang="en-US" altLang="en-US" sz="900" dirty="0">
                  <a:latin typeface="+mn-lt"/>
                </a:rPr>
                <a:t>Lift and shift, multi cloud deployment, refactor, hybrid, native cloud development, etc.</a:t>
              </a:r>
              <a:endParaRPr kumimoji="0" lang="en-US" altLang="en-US" sz="900" b="0" i="0" u="none" strike="noStrike" cap="none" normalizeH="0" dirty="0">
                <a:ln>
                  <a:noFill/>
                </a:ln>
                <a:effectLst/>
                <a:latin typeface="+mn-lt"/>
              </a:endParaRPr>
            </a:p>
          </p:txBody>
        </p:sp>
        <p:grpSp>
          <p:nvGrpSpPr>
            <p:cNvPr id="276" name="Group 275">
              <a:extLst>
                <a:ext uri="{FF2B5EF4-FFF2-40B4-BE49-F238E27FC236}">
                  <a16:creationId xmlns="" xmlns:a16="http://schemas.microsoft.com/office/drawing/2014/main" id="{353463AB-75FB-4E78-A111-DB13DD5474C1}"/>
                </a:ext>
              </a:extLst>
            </p:cNvPr>
            <p:cNvGrpSpPr/>
            <p:nvPr/>
          </p:nvGrpSpPr>
          <p:grpSpPr>
            <a:xfrm>
              <a:off x="8278154" y="2374197"/>
              <a:ext cx="585788" cy="585788"/>
              <a:chOff x="8765609" y="2397947"/>
              <a:chExt cx="585788" cy="585788"/>
            </a:xfrm>
          </p:grpSpPr>
          <p:sp>
            <p:nvSpPr>
              <p:cNvPr id="277" name="Freeform 316">
                <a:extLst>
                  <a:ext uri="{FF2B5EF4-FFF2-40B4-BE49-F238E27FC236}">
                    <a16:creationId xmlns="" xmlns:a16="http://schemas.microsoft.com/office/drawing/2014/main" id="{2381F893-8089-4A6B-9787-253F26232EEF}"/>
                  </a:ext>
                </a:extLst>
              </p:cNvPr>
              <p:cNvSpPr>
                <a:spLocks/>
              </p:cNvSpPr>
              <p:nvPr/>
            </p:nvSpPr>
            <p:spPr bwMode="auto">
              <a:xfrm>
                <a:off x="8765609" y="2397947"/>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78" name="Group 277">
                <a:extLst>
                  <a:ext uri="{FF2B5EF4-FFF2-40B4-BE49-F238E27FC236}">
                    <a16:creationId xmlns="" xmlns:a16="http://schemas.microsoft.com/office/drawing/2014/main" id="{FD985AAD-B892-4985-8FC2-AB841736A0D1}"/>
                  </a:ext>
                </a:extLst>
              </p:cNvPr>
              <p:cNvGrpSpPr/>
              <p:nvPr/>
            </p:nvGrpSpPr>
            <p:grpSpPr>
              <a:xfrm>
                <a:off x="8905309" y="2530504"/>
                <a:ext cx="306388" cy="320674"/>
                <a:chOff x="11557002" y="2527301"/>
                <a:chExt cx="306388" cy="320674"/>
              </a:xfrm>
            </p:grpSpPr>
            <p:sp>
              <p:nvSpPr>
                <p:cNvPr id="279" name="Freeform 409">
                  <a:extLst>
                    <a:ext uri="{FF2B5EF4-FFF2-40B4-BE49-F238E27FC236}">
                      <a16:creationId xmlns="" xmlns:a16="http://schemas.microsoft.com/office/drawing/2014/main" id="{66B57A31-728E-41BC-B7E1-A50B48281101}"/>
                    </a:ext>
                  </a:extLst>
                </p:cNvPr>
                <p:cNvSpPr>
                  <a:spLocks/>
                </p:cNvSpPr>
                <p:nvPr/>
              </p:nvSpPr>
              <p:spPr bwMode="auto">
                <a:xfrm>
                  <a:off x="11557002" y="2527301"/>
                  <a:ext cx="306388" cy="196850"/>
                </a:xfrm>
                <a:custGeom>
                  <a:avLst/>
                  <a:gdLst>
                    <a:gd name="T0" fmla="*/ 170 w 193"/>
                    <a:gd name="T1" fmla="*/ 58 h 124"/>
                    <a:gd name="T2" fmla="*/ 166 w 193"/>
                    <a:gd name="T3" fmla="*/ 53 h 124"/>
                    <a:gd name="T4" fmla="*/ 166 w 193"/>
                    <a:gd name="T5" fmla="*/ 45 h 124"/>
                    <a:gd name="T6" fmla="*/ 161 w 193"/>
                    <a:gd name="T7" fmla="*/ 34 h 124"/>
                    <a:gd name="T8" fmla="*/ 151 w 193"/>
                    <a:gd name="T9" fmla="*/ 25 h 124"/>
                    <a:gd name="T10" fmla="*/ 139 w 193"/>
                    <a:gd name="T11" fmla="*/ 20 h 124"/>
                    <a:gd name="T12" fmla="*/ 131 w 193"/>
                    <a:gd name="T13" fmla="*/ 20 h 124"/>
                    <a:gd name="T14" fmla="*/ 113 w 193"/>
                    <a:gd name="T15" fmla="*/ 24 h 124"/>
                    <a:gd name="T16" fmla="*/ 106 w 193"/>
                    <a:gd name="T17" fmla="*/ 14 h 124"/>
                    <a:gd name="T18" fmla="*/ 84 w 193"/>
                    <a:gd name="T19" fmla="*/ 2 h 124"/>
                    <a:gd name="T20" fmla="*/ 71 w 193"/>
                    <a:gd name="T21" fmla="*/ 0 h 124"/>
                    <a:gd name="T22" fmla="*/ 53 w 193"/>
                    <a:gd name="T23" fmla="*/ 3 h 124"/>
                    <a:gd name="T24" fmla="*/ 38 w 193"/>
                    <a:gd name="T25" fmla="*/ 13 h 124"/>
                    <a:gd name="T26" fmla="*/ 29 w 193"/>
                    <a:gd name="T27" fmla="*/ 27 h 124"/>
                    <a:gd name="T28" fmla="*/ 26 w 193"/>
                    <a:gd name="T29" fmla="*/ 44 h 124"/>
                    <a:gd name="T30" fmla="*/ 26 w 193"/>
                    <a:gd name="T31" fmla="*/ 53 h 124"/>
                    <a:gd name="T32" fmla="*/ 16 w 193"/>
                    <a:gd name="T33" fmla="*/ 58 h 124"/>
                    <a:gd name="T34" fmla="*/ 4 w 193"/>
                    <a:gd name="T35" fmla="*/ 75 h 124"/>
                    <a:gd name="T36" fmla="*/ 2 w 193"/>
                    <a:gd name="T37" fmla="*/ 86 h 124"/>
                    <a:gd name="T38" fmla="*/ 0 w 193"/>
                    <a:gd name="T39" fmla="*/ 91 h 124"/>
                    <a:gd name="T40" fmla="*/ 2 w 193"/>
                    <a:gd name="T41" fmla="*/ 98 h 124"/>
                    <a:gd name="T42" fmla="*/ 7 w 193"/>
                    <a:gd name="T43" fmla="*/ 109 h 124"/>
                    <a:gd name="T44" fmla="*/ 27 w 193"/>
                    <a:gd name="T45" fmla="*/ 122 h 124"/>
                    <a:gd name="T46" fmla="*/ 66 w 193"/>
                    <a:gd name="T47" fmla="*/ 124 h 124"/>
                    <a:gd name="T48" fmla="*/ 130 w 193"/>
                    <a:gd name="T49" fmla="*/ 78 h 124"/>
                    <a:gd name="T50" fmla="*/ 151 w 193"/>
                    <a:gd name="T51" fmla="*/ 124 h 124"/>
                    <a:gd name="T52" fmla="*/ 164 w 193"/>
                    <a:gd name="T53" fmla="*/ 122 h 124"/>
                    <a:gd name="T54" fmla="*/ 184 w 193"/>
                    <a:gd name="T55" fmla="*/ 111 h 124"/>
                    <a:gd name="T56" fmla="*/ 190 w 193"/>
                    <a:gd name="T57" fmla="*/ 102 h 124"/>
                    <a:gd name="T58" fmla="*/ 193 w 193"/>
                    <a:gd name="T59" fmla="*/ 89 h 124"/>
                    <a:gd name="T60" fmla="*/ 192 w 193"/>
                    <a:gd name="T61" fmla="*/ 78 h 124"/>
                    <a:gd name="T62" fmla="*/ 179 w 193"/>
                    <a:gd name="T63" fmla="*/ 62 h 124"/>
                    <a:gd name="T64" fmla="*/ 170 w 193"/>
                    <a:gd name="T65" fmla="*/ 5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8"/>
                      </a:moveTo>
                      <a:lnTo>
                        <a:pt x="170" y="58"/>
                      </a:lnTo>
                      <a:lnTo>
                        <a:pt x="166" y="55"/>
                      </a:lnTo>
                      <a:lnTo>
                        <a:pt x="166" y="53"/>
                      </a:lnTo>
                      <a:lnTo>
                        <a:pt x="166" y="53"/>
                      </a:lnTo>
                      <a:lnTo>
                        <a:pt x="166" y="45"/>
                      </a:lnTo>
                      <a:lnTo>
                        <a:pt x="164" y="40"/>
                      </a:lnTo>
                      <a:lnTo>
                        <a:pt x="161" y="34"/>
                      </a:lnTo>
                      <a:lnTo>
                        <a:pt x="157" y="29"/>
                      </a:lnTo>
                      <a:lnTo>
                        <a:pt x="151" y="25"/>
                      </a:lnTo>
                      <a:lnTo>
                        <a:pt x="146" y="22"/>
                      </a:lnTo>
                      <a:lnTo>
                        <a:pt x="139" y="20"/>
                      </a:lnTo>
                      <a:lnTo>
                        <a:pt x="131" y="20"/>
                      </a:lnTo>
                      <a:lnTo>
                        <a:pt x="131" y="20"/>
                      </a:lnTo>
                      <a:lnTo>
                        <a:pt x="122" y="20"/>
                      </a:lnTo>
                      <a:lnTo>
                        <a:pt x="113" y="24"/>
                      </a:lnTo>
                      <a:lnTo>
                        <a:pt x="113" y="24"/>
                      </a:lnTo>
                      <a:lnTo>
                        <a:pt x="106" y="14"/>
                      </a:lnTo>
                      <a:lnTo>
                        <a:pt x="97" y="7"/>
                      </a:lnTo>
                      <a:lnTo>
                        <a:pt x="84" y="2"/>
                      </a:lnTo>
                      <a:lnTo>
                        <a:pt x="71" y="0"/>
                      </a:lnTo>
                      <a:lnTo>
                        <a:pt x="71" y="0"/>
                      </a:lnTo>
                      <a:lnTo>
                        <a:pt x="62" y="2"/>
                      </a:lnTo>
                      <a:lnTo>
                        <a:pt x="53" y="3"/>
                      </a:lnTo>
                      <a:lnTo>
                        <a:pt x="46" y="7"/>
                      </a:lnTo>
                      <a:lnTo>
                        <a:pt x="38" y="13"/>
                      </a:lnTo>
                      <a:lnTo>
                        <a:pt x="33" y="20"/>
                      </a:lnTo>
                      <a:lnTo>
                        <a:pt x="29" y="27"/>
                      </a:lnTo>
                      <a:lnTo>
                        <a:pt x="26" y="34"/>
                      </a:lnTo>
                      <a:lnTo>
                        <a:pt x="26" y="44"/>
                      </a:lnTo>
                      <a:lnTo>
                        <a:pt x="26" y="44"/>
                      </a:lnTo>
                      <a:lnTo>
                        <a:pt x="26" y="53"/>
                      </a:lnTo>
                      <a:lnTo>
                        <a:pt x="26" y="53"/>
                      </a:lnTo>
                      <a:lnTo>
                        <a:pt x="16" y="58"/>
                      </a:lnTo>
                      <a:lnTo>
                        <a:pt x="9" y="65"/>
                      </a:lnTo>
                      <a:lnTo>
                        <a:pt x="4" y="75"/>
                      </a:lnTo>
                      <a:lnTo>
                        <a:pt x="2" y="84"/>
                      </a:lnTo>
                      <a:lnTo>
                        <a:pt x="2" y="86"/>
                      </a:lnTo>
                      <a:lnTo>
                        <a:pt x="2" y="86"/>
                      </a:lnTo>
                      <a:lnTo>
                        <a:pt x="0" y="91"/>
                      </a:lnTo>
                      <a:lnTo>
                        <a:pt x="2" y="98"/>
                      </a:lnTo>
                      <a:lnTo>
                        <a:pt x="2" y="98"/>
                      </a:lnTo>
                      <a:lnTo>
                        <a:pt x="4" y="104"/>
                      </a:lnTo>
                      <a:lnTo>
                        <a:pt x="7" y="109"/>
                      </a:lnTo>
                      <a:lnTo>
                        <a:pt x="15" y="118"/>
                      </a:lnTo>
                      <a:lnTo>
                        <a:pt x="27" y="122"/>
                      </a:lnTo>
                      <a:lnTo>
                        <a:pt x="40" y="124"/>
                      </a:lnTo>
                      <a:lnTo>
                        <a:pt x="66" y="124"/>
                      </a:lnTo>
                      <a:lnTo>
                        <a:pt x="66" y="78"/>
                      </a:lnTo>
                      <a:lnTo>
                        <a:pt x="130" y="78"/>
                      </a:lnTo>
                      <a:lnTo>
                        <a:pt x="130" y="124"/>
                      </a:lnTo>
                      <a:lnTo>
                        <a:pt x="151" y="124"/>
                      </a:lnTo>
                      <a:lnTo>
                        <a:pt x="151" y="124"/>
                      </a:lnTo>
                      <a:lnTo>
                        <a:pt x="164" y="122"/>
                      </a:lnTo>
                      <a:lnTo>
                        <a:pt x="175" y="118"/>
                      </a:lnTo>
                      <a:lnTo>
                        <a:pt x="184" y="111"/>
                      </a:lnTo>
                      <a:lnTo>
                        <a:pt x="190" y="102"/>
                      </a:lnTo>
                      <a:lnTo>
                        <a:pt x="190" y="102"/>
                      </a:lnTo>
                      <a:lnTo>
                        <a:pt x="193" y="95"/>
                      </a:lnTo>
                      <a:lnTo>
                        <a:pt x="193" y="89"/>
                      </a:lnTo>
                      <a:lnTo>
                        <a:pt x="193" y="89"/>
                      </a:lnTo>
                      <a:lnTo>
                        <a:pt x="192" y="78"/>
                      </a:lnTo>
                      <a:lnTo>
                        <a:pt x="188" y="69"/>
                      </a:lnTo>
                      <a:lnTo>
                        <a:pt x="179" y="62"/>
                      </a:lnTo>
                      <a:lnTo>
                        <a:pt x="170" y="58"/>
                      </a:lnTo>
                      <a:lnTo>
                        <a:pt x="17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0" name="Freeform 410">
                  <a:extLst>
                    <a:ext uri="{FF2B5EF4-FFF2-40B4-BE49-F238E27FC236}">
                      <a16:creationId xmlns="" xmlns:a16="http://schemas.microsoft.com/office/drawing/2014/main" id="{98B331A2-634E-450D-9BEA-546B03FE9B2B}"/>
                    </a:ext>
                  </a:extLst>
                </p:cNvPr>
                <p:cNvSpPr>
                  <a:spLocks/>
                </p:cNvSpPr>
                <p:nvPr/>
              </p:nvSpPr>
              <p:spPr bwMode="auto">
                <a:xfrm>
                  <a:off x="11563352" y="2668588"/>
                  <a:ext cx="298450" cy="179387"/>
                </a:xfrm>
                <a:custGeom>
                  <a:avLst/>
                  <a:gdLst>
                    <a:gd name="T0" fmla="*/ 109 w 188"/>
                    <a:gd name="T1" fmla="*/ 59 h 113"/>
                    <a:gd name="T2" fmla="*/ 109 w 188"/>
                    <a:gd name="T3" fmla="*/ 40 h 113"/>
                    <a:gd name="T4" fmla="*/ 116 w 188"/>
                    <a:gd name="T5" fmla="*/ 40 h 113"/>
                    <a:gd name="T6" fmla="*/ 116 w 188"/>
                    <a:gd name="T7" fmla="*/ 0 h 113"/>
                    <a:gd name="T8" fmla="*/ 71 w 188"/>
                    <a:gd name="T9" fmla="*/ 0 h 113"/>
                    <a:gd name="T10" fmla="*/ 71 w 188"/>
                    <a:gd name="T11" fmla="*/ 40 h 113"/>
                    <a:gd name="T12" fmla="*/ 76 w 188"/>
                    <a:gd name="T13" fmla="*/ 40 h 113"/>
                    <a:gd name="T14" fmla="*/ 76 w 188"/>
                    <a:gd name="T15" fmla="*/ 59 h 113"/>
                    <a:gd name="T16" fmla="*/ 0 w 188"/>
                    <a:gd name="T17" fmla="*/ 59 h 113"/>
                    <a:gd name="T18" fmla="*/ 0 w 188"/>
                    <a:gd name="T19" fmla="*/ 66 h 113"/>
                    <a:gd name="T20" fmla="*/ 80 w 188"/>
                    <a:gd name="T21" fmla="*/ 66 h 113"/>
                    <a:gd name="T22" fmla="*/ 84 w 188"/>
                    <a:gd name="T23" fmla="*/ 66 h 113"/>
                    <a:gd name="T24" fmla="*/ 84 w 188"/>
                    <a:gd name="T25" fmla="*/ 40 h 113"/>
                    <a:gd name="T26" fmla="*/ 89 w 188"/>
                    <a:gd name="T27" fmla="*/ 40 h 113"/>
                    <a:gd name="T28" fmla="*/ 89 w 188"/>
                    <a:gd name="T29" fmla="*/ 113 h 113"/>
                    <a:gd name="T30" fmla="*/ 96 w 188"/>
                    <a:gd name="T31" fmla="*/ 113 h 113"/>
                    <a:gd name="T32" fmla="*/ 96 w 188"/>
                    <a:gd name="T33" fmla="*/ 40 h 113"/>
                    <a:gd name="T34" fmla="*/ 102 w 188"/>
                    <a:gd name="T35" fmla="*/ 40 h 113"/>
                    <a:gd name="T36" fmla="*/ 102 w 188"/>
                    <a:gd name="T37" fmla="*/ 66 h 113"/>
                    <a:gd name="T38" fmla="*/ 106 w 188"/>
                    <a:gd name="T39" fmla="*/ 66 h 113"/>
                    <a:gd name="T40" fmla="*/ 188 w 188"/>
                    <a:gd name="T41" fmla="*/ 66 h 113"/>
                    <a:gd name="T42" fmla="*/ 188 w 188"/>
                    <a:gd name="T43" fmla="*/ 59 h 113"/>
                    <a:gd name="T44" fmla="*/ 109 w 188"/>
                    <a:gd name="T45" fmla="*/ 5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13">
                      <a:moveTo>
                        <a:pt x="109" y="59"/>
                      </a:moveTo>
                      <a:lnTo>
                        <a:pt x="109" y="40"/>
                      </a:lnTo>
                      <a:lnTo>
                        <a:pt x="116" y="40"/>
                      </a:lnTo>
                      <a:lnTo>
                        <a:pt x="116" y="0"/>
                      </a:lnTo>
                      <a:lnTo>
                        <a:pt x="71" y="0"/>
                      </a:lnTo>
                      <a:lnTo>
                        <a:pt x="71" y="40"/>
                      </a:lnTo>
                      <a:lnTo>
                        <a:pt x="76" y="40"/>
                      </a:lnTo>
                      <a:lnTo>
                        <a:pt x="76" y="59"/>
                      </a:lnTo>
                      <a:lnTo>
                        <a:pt x="0" y="59"/>
                      </a:lnTo>
                      <a:lnTo>
                        <a:pt x="0" y="66"/>
                      </a:lnTo>
                      <a:lnTo>
                        <a:pt x="80" y="66"/>
                      </a:lnTo>
                      <a:lnTo>
                        <a:pt x="84" y="66"/>
                      </a:lnTo>
                      <a:lnTo>
                        <a:pt x="84" y="40"/>
                      </a:lnTo>
                      <a:lnTo>
                        <a:pt x="89" y="40"/>
                      </a:lnTo>
                      <a:lnTo>
                        <a:pt x="89" y="113"/>
                      </a:lnTo>
                      <a:lnTo>
                        <a:pt x="96" y="113"/>
                      </a:lnTo>
                      <a:lnTo>
                        <a:pt x="96" y="40"/>
                      </a:lnTo>
                      <a:lnTo>
                        <a:pt x="102" y="40"/>
                      </a:lnTo>
                      <a:lnTo>
                        <a:pt x="102" y="66"/>
                      </a:lnTo>
                      <a:lnTo>
                        <a:pt x="106" y="66"/>
                      </a:lnTo>
                      <a:lnTo>
                        <a:pt x="188" y="66"/>
                      </a:lnTo>
                      <a:lnTo>
                        <a:pt x="188" y="59"/>
                      </a:lnTo>
                      <a:lnTo>
                        <a:pt x="109" y="59"/>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5" name="Group 324"/>
          <p:cNvGrpSpPr/>
          <p:nvPr/>
        </p:nvGrpSpPr>
        <p:grpSpPr>
          <a:xfrm>
            <a:off x="8278154" y="3482212"/>
            <a:ext cx="2921660" cy="1178642"/>
            <a:chOff x="8278154" y="3482212"/>
            <a:chExt cx="2921660" cy="1178642"/>
          </a:xfrm>
        </p:grpSpPr>
        <p:sp>
          <p:nvSpPr>
            <p:cNvPr id="281" name="Rectangle 313">
              <a:extLst>
                <a:ext uri="{FF2B5EF4-FFF2-40B4-BE49-F238E27FC236}">
                  <a16:creationId xmlns="" xmlns:a16="http://schemas.microsoft.com/office/drawing/2014/main" id="{F3305C05-5AC6-4949-B6B5-4861B35620B2}"/>
                </a:ext>
              </a:extLst>
            </p:cNvPr>
            <p:cNvSpPr>
              <a:spLocks noChangeArrowheads="1"/>
            </p:cNvSpPr>
            <p:nvPr/>
          </p:nvSpPr>
          <p:spPr bwMode="auto">
            <a:xfrm>
              <a:off x="8709820" y="3724504"/>
              <a:ext cx="2489994" cy="936350"/>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Perform and maintain inventory of cloud services and data</a:t>
              </a:r>
            </a:p>
            <a:p>
              <a:pPr lvl="0">
                <a:spcAft>
                  <a:spcPts val="300"/>
                </a:spcAft>
              </a:pPr>
              <a:r>
                <a:rPr lang="en-US" altLang="en-US" sz="900" dirty="0">
                  <a:latin typeface="+mn-lt"/>
                </a:rPr>
                <a:t>Inventory &amp; visibility of service providers, code, 3rd party tools, open source, applications, libraries</a:t>
              </a:r>
              <a:endParaRPr kumimoji="0" lang="en-US" altLang="en-US" sz="900" b="0" i="0" u="none" strike="noStrike" cap="none" normalizeH="0" dirty="0">
                <a:ln>
                  <a:noFill/>
                </a:ln>
                <a:effectLst/>
                <a:latin typeface="+mn-lt"/>
              </a:endParaRPr>
            </a:p>
          </p:txBody>
        </p:sp>
        <p:grpSp>
          <p:nvGrpSpPr>
            <p:cNvPr id="282" name="Group 281">
              <a:extLst>
                <a:ext uri="{FF2B5EF4-FFF2-40B4-BE49-F238E27FC236}">
                  <a16:creationId xmlns="" xmlns:a16="http://schemas.microsoft.com/office/drawing/2014/main" id="{C5425BCF-7922-47EF-808D-57242D0D6193}"/>
                </a:ext>
              </a:extLst>
            </p:cNvPr>
            <p:cNvGrpSpPr/>
            <p:nvPr/>
          </p:nvGrpSpPr>
          <p:grpSpPr>
            <a:xfrm>
              <a:off x="8278154" y="3482212"/>
              <a:ext cx="585788" cy="585788"/>
              <a:chOff x="8765609" y="3553462"/>
              <a:chExt cx="585788" cy="585788"/>
            </a:xfrm>
          </p:grpSpPr>
          <p:sp>
            <p:nvSpPr>
              <p:cNvPr id="283" name="Freeform 316">
                <a:extLst>
                  <a:ext uri="{FF2B5EF4-FFF2-40B4-BE49-F238E27FC236}">
                    <a16:creationId xmlns="" xmlns:a16="http://schemas.microsoft.com/office/drawing/2014/main" id="{F1E58F41-1D17-441C-B743-F23310A88E38}"/>
                  </a:ext>
                </a:extLst>
              </p:cNvPr>
              <p:cNvSpPr>
                <a:spLocks/>
              </p:cNvSpPr>
              <p:nvPr/>
            </p:nvSpPr>
            <p:spPr bwMode="auto">
              <a:xfrm>
                <a:off x="8765609" y="355346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84" name="Group 283">
                <a:extLst>
                  <a:ext uri="{FF2B5EF4-FFF2-40B4-BE49-F238E27FC236}">
                    <a16:creationId xmlns="" xmlns:a16="http://schemas.microsoft.com/office/drawing/2014/main" id="{893D89C4-D5E8-4676-94B3-1777170BB4F2}"/>
                  </a:ext>
                </a:extLst>
              </p:cNvPr>
              <p:cNvGrpSpPr/>
              <p:nvPr/>
            </p:nvGrpSpPr>
            <p:grpSpPr>
              <a:xfrm>
                <a:off x="8905309" y="3702687"/>
                <a:ext cx="306388" cy="287338"/>
                <a:chOff x="11420475" y="3517901"/>
                <a:chExt cx="306388" cy="287338"/>
              </a:xfrm>
            </p:grpSpPr>
            <p:sp>
              <p:nvSpPr>
                <p:cNvPr id="285" name="Freeform 411">
                  <a:extLst>
                    <a:ext uri="{FF2B5EF4-FFF2-40B4-BE49-F238E27FC236}">
                      <a16:creationId xmlns="" xmlns:a16="http://schemas.microsoft.com/office/drawing/2014/main" id="{D8EBAD9A-75B0-40B1-9F31-0BE6744A1E38}"/>
                    </a:ext>
                  </a:extLst>
                </p:cNvPr>
                <p:cNvSpPr>
                  <a:spLocks/>
                </p:cNvSpPr>
                <p:nvPr/>
              </p:nvSpPr>
              <p:spPr bwMode="auto">
                <a:xfrm>
                  <a:off x="11420475" y="3517901"/>
                  <a:ext cx="306388" cy="196850"/>
                </a:xfrm>
                <a:custGeom>
                  <a:avLst/>
                  <a:gdLst>
                    <a:gd name="T0" fmla="*/ 170 w 193"/>
                    <a:gd name="T1" fmla="*/ 56 h 124"/>
                    <a:gd name="T2" fmla="*/ 168 w 193"/>
                    <a:gd name="T3" fmla="*/ 51 h 124"/>
                    <a:gd name="T4" fmla="*/ 166 w 193"/>
                    <a:gd name="T5" fmla="*/ 44 h 124"/>
                    <a:gd name="T6" fmla="*/ 160 w 193"/>
                    <a:gd name="T7" fmla="*/ 33 h 124"/>
                    <a:gd name="T8" fmla="*/ 151 w 193"/>
                    <a:gd name="T9" fmla="*/ 24 h 124"/>
                    <a:gd name="T10" fmla="*/ 139 w 193"/>
                    <a:gd name="T11" fmla="*/ 20 h 124"/>
                    <a:gd name="T12" fmla="*/ 131 w 193"/>
                    <a:gd name="T13" fmla="*/ 18 h 124"/>
                    <a:gd name="T14" fmla="*/ 113 w 193"/>
                    <a:gd name="T15" fmla="*/ 24 h 124"/>
                    <a:gd name="T16" fmla="*/ 106 w 193"/>
                    <a:gd name="T17" fmla="*/ 14 h 124"/>
                    <a:gd name="T18" fmla="*/ 86 w 193"/>
                    <a:gd name="T19" fmla="*/ 2 h 124"/>
                    <a:gd name="T20" fmla="*/ 71 w 193"/>
                    <a:gd name="T21" fmla="*/ 0 h 124"/>
                    <a:gd name="T22" fmla="*/ 53 w 193"/>
                    <a:gd name="T23" fmla="*/ 3 h 124"/>
                    <a:gd name="T24" fmla="*/ 38 w 193"/>
                    <a:gd name="T25" fmla="*/ 13 h 124"/>
                    <a:gd name="T26" fmla="*/ 29 w 193"/>
                    <a:gd name="T27" fmla="*/ 25 h 124"/>
                    <a:gd name="T28" fmla="*/ 25 w 193"/>
                    <a:gd name="T29" fmla="*/ 42 h 124"/>
                    <a:gd name="T30" fmla="*/ 25 w 193"/>
                    <a:gd name="T31" fmla="*/ 53 h 124"/>
                    <a:gd name="T32" fmla="*/ 16 w 193"/>
                    <a:gd name="T33" fmla="*/ 56 h 124"/>
                    <a:gd name="T34" fmla="*/ 3 w 193"/>
                    <a:gd name="T35" fmla="*/ 73 h 124"/>
                    <a:gd name="T36" fmla="*/ 2 w 193"/>
                    <a:gd name="T37" fmla="*/ 84 h 124"/>
                    <a:gd name="T38" fmla="*/ 0 w 193"/>
                    <a:gd name="T39" fmla="*/ 91 h 124"/>
                    <a:gd name="T40" fmla="*/ 2 w 193"/>
                    <a:gd name="T41" fmla="*/ 98 h 124"/>
                    <a:gd name="T42" fmla="*/ 7 w 193"/>
                    <a:gd name="T43" fmla="*/ 109 h 124"/>
                    <a:gd name="T44" fmla="*/ 27 w 193"/>
                    <a:gd name="T45" fmla="*/ 122 h 124"/>
                    <a:gd name="T46" fmla="*/ 47 w 193"/>
                    <a:gd name="T47" fmla="*/ 124 h 124"/>
                    <a:gd name="T48" fmla="*/ 142 w 193"/>
                    <a:gd name="T49" fmla="*/ 77 h 124"/>
                    <a:gd name="T50" fmla="*/ 151 w 193"/>
                    <a:gd name="T51" fmla="*/ 124 h 124"/>
                    <a:gd name="T52" fmla="*/ 164 w 193"/>
                    <a:gd name="T53" fmla="*/ 122 h 124"/>
                    <a:gd name="T54" fmla="*/ 184 w 193"/>
                    <a:gd name="T55" fmla="*/ 111 h 124"/>
                    <a:gd name="T56" fmla="*/ 190 w 193"/>
                    <a:gd name="T57" fmla="*/ 100 h 124"/>
                    <a:gd name="T58" fmla="*/ 193 w 193"/>
                    <a:gd name="T59" fmla="*/ 87 h 124"/>
                    <a:gd name="T60" fmla="*/ 191 w 193"/>
                    <a:gd name="T61" fmla="*/ 77 h 124"/>
                    <a:gd name="T62" fmla="*/ 179 w 193"/>
                    <a:gd name="T63" fmla="*/ 62 h 124"/>
                    <a:gd name="T64" fmla="*/ 170 w 193"/>
                    <a:gd name="T65" fmla="*/ 5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6"/>
                      </a:moveTo>
                      <a:lnTo>
                        <a:pt x="170" y="56"/>
                      </a:lnTo>
                      <a:lnTo>
                        <a:pt x="168" y="55"/>
                      </a:lnTo>
                      <a:lnTo>
                        <a:pt x="168" y="51"/>
                      </a:lnTo>
                      <a:lnTo>
                        <a:pt x="168" y="51"/>
                      </a:lnTo>
                      <a:lnTo>
                        <a:pt x="166" y="44"/>
                      </a:lnTo>
                      <a:lnTo>
                        <a:pt x="164" y="38"/>
                      </a:lnTo>
                      <a:lnTo>
                        <a:pt x="160" y="33"/>
                      </a:lnTo>
                      <a:lnTo>
                        <a:pt x="157" y="27"/>
                      </a:lnTo>
                      <a:lnTo>
                        <a:pt x="151" y="24"/>
                      </a:lnTo>
                      <a:lnTo>
                        <a:pt x="146" y="22"/>
                      </a:lnTo>
                      <a:lnTo>
                        <a:pt x="139" y="20"/>
                      </a:lnTo>
                      <a:lnTo>
                        <a:pt x="131" y="18"/>
                      </a:lnTo>
                      <a:lnTo>
                        <a:pt x="131" y="18"/>
                      </a:lnTo>
                      <a:lnTo>
                        <a:pt x="122" y="20"/>
                      </a:lnTo>
                      <a:lnTo>
                        <a:pt x="113" y="24"/>
                      </a:lnTo>
                      <a:lnTo>
                        <a:pt x="113" y="24"/>
                      </a:lnTo>
                      <a:lnTo>
                        <a:pt x="106" y="14"/>
                      </a:lnTo>
                      <a:lnTo>
                        <a:pt x="97" y="7"/>
                      </a:lnTo>
                      <a:lnTo>
                        <a:pt x="86" y="2"/>
                      </a:lnTo>
                      <a:lnTo>
                        <a:pt x="71" y="0"/>
                      </a:lnTo>
                      <a:lnTo>
                        <a:pt x="71" y="0"/>
                      </a:lnTo>
                      <a:lnTo>
                        <a:pt x="62" y="0"/>
                      </a:lnTo>
                      <a:lnTo>
                        <a:pt x="53" y="3"/>
                      </a:lnTo>
                      <a:lnTo>
                        <a:pt x="45" y="7"/>
                      </a:lnTo>
                      <a:lnTo>
                        <a:pt x="38" y="13"/>
                      </a:lnTo>
                      <a:lnTo>
                        <a:pt x="33" y="18"/>
                      </a:lnTo>
                      <a:lnTo>
                        <a:pt x="29" y="25"/>
                      </a:lnTo>
                      <a:lnTo>
                        <a:pt x="25" y="33"/>
                      </a:lnTo>
                      <a:lnTo>
                        <a:pt x="25" y="42"/>
                      </a:lnTo>
                      <a:lnTo>
                        <a:pt x="25" y="42"/>
                      </a:lnTo>
                      <a:lnTo>
                        <a:pt x="25" y="53"/>
                      </a:lnTo>
                      <a:lnTo>
                        <a:pt x="25" y="53"/>
                      </a:lnTo>
                      <a:lnTo>
                        <a:pt x="16" y="56"/>
                      </a:lnTo>
                      <a:lnTo>
                        <a:pt x="9" y="64"/>
                      </a:lnTo>
                      <a:lnTo>
                        <a:pt x="3" y="73"/>
                      </a:lnTo>
                      <a:lnTo>
                        <a:pt x="2" y="84"/>
                      </a:lnTo>
                      <a:lnTo>
                        <a:pt x="2" y="84"/>
                      </a:lnTo>
                      <a:lnTo>
                        <a:pt x="2" y="84"/>
                      </a:lnTo>
                      <a:lnTo>
                        <a:pt x="0" y="91"/>
                      </a:lnTo>
                      <a:lnTo>
                        <a:pt x="2" y="98"/>
                      </a:lnTo>
                      <a:lnTo>
                        <a:pt x="2" y="98"/>
                      </a:lnTo>
                      <a:lnTo>
                        <a:pt x="3" y="104"/>
                      </a:lnTo>
                      <a:lnTo>
                        <a:pt x="7" y="109"/>
                      </a:lnTo>
                      <a:lnTo>
                        <a:pt x="14" y="117"/>
                      </a:lnTo>
                      <a:lnTo>
                        <a:pt x="27" y="122"/>
                      </a:lnTo>
                      <a:lnTo>
                        <a:pt x="40" y="124"/>
                      </a:lnTo>
                      <a:lnTo>
                        <a:pt x="47" y="124"/>
                      </a:lnTo>
                      <a:lnTo>
                        <a:pt x="47" y="77"/>
                      </a:lnTo>
                      <a:lnTo>
                        <a:pt x="142" y="77"/>
                      </a:lnTo>
                      <a:lnTo>
                        <a:pt x="142" y="124"/>
                      </a:lnTo>
                      <a:lnTo>
                        <a:pt x="151" y="124"/>
                      </a:lnTo>
                      <a:lnTo>
                        <a:pt x="151" y="124"/>
                      </a:lnTo>
                      <a:lnTo>
                        <a:pt x="164" y="122"/>
                      </a:lnTo>
                      <a:lnTo>
                        <a:pt x="175" y="118"/>
                      </a:lnTo>
                      <a:lnTo>
                        <a:pt x="184" y="111"/>
                      </a:lnTo>
                      <a:lnTo>
                        <a:pt x="190" y="100"/>
                      </a:lnTo>
                      <a:lnTo>
                        <a:pt x="190" y="100"/>
                      </a:lnTo>
                      <a:lnTo>
                        <a:pt x="193" y="95"/>
                      </a:lnTo>
                      <a:lnTo>
                        <a:pt x="193" y="87"/>
                      </a:lnTo>
                      <a:lnTo>
                        <a:pt x="193" y="87"/>
                      </a:lnTo>
                      <a:lnTo>
                        <a:pt x="191" y="77"/>
                      </a:lnTo>
                      <a:lnTo>
                        <a:pt x="188" y="67"/>
                      </a:lnTo>
                      <a:lnTo>
                        <a:pt x="179" y="62"/>
                      </a:lnTo>
                      <a:lnTo>
                        <a:pt x="170" y="56"/>
                      </a:lnTo>
                      <a:lnTo>
                        <a:pt x="17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6" name="Freeform 412">
                  <a:extLst>
                    <a:ext uri="{FF2B5EF4-FFF2-40B4-BE49-F238E27FC236}">
                      <a16:creationId xmlns="" xmlns:a16="http://schemas.microsoft.com/office/drawing/2014/main" id="{DBD2C95F-BE48-4584-8A45-2EE9784CA33E}"/>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7" name="Freeform 413">
                  <a:extLst>
                    <a:ext uri="{FF2B5EF4-FFF2-40B4-BE49-F238E27FC236}">
                      <a16:creationId xmlns="" xmlns:a16="http://schemas.microsoft.com/office/drawing/2014/main" id="{17DEA6E2-ABCF-4AE0-84DA-1385AB4F4BC9}"/>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8" name="Freeform 414">
                  <a:extLst>
                    <a:ext uri="{FF2B5EF4-FFF2-40B4-BE49-F238E27FC236}">
                      <a16:creationId xmlns="" xmlns:a16="http://schemas.microsoft.com/office/drawing/2014/main" id="{DA76DC55-C11F-41EF-8D65-0745BAE1C152}"/>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9" name="Freeform 415">
                  <a:extLst>
                    <a:ext uri="{FF2B5EF4-FFF2-40B4-BE49-F238E27FC236}">
                      <a16:creationId xmlns="" xmlns:a16="http://schemas.microsoft.com/office/drawing/2014/main" id="{96F5414E-4FEA-4006-BB3A-70E1D512775A}"/>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0" name="Freeform 416">
                  <a:extLst>
                    <a:ext uri="{FF2B5EF4-FFF2-40B4-BE49-F238E27FC236}">
                      <a16:creationId xmlns="" xmlns:a16="http://schemas.microsoft.com/office/drawing/2014/main" id="{53BBA15E-3622-4F8A-B5B7-BE911F7A0160}"/>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1" name="Freeform 417">
                  <a:extLst>
                    <a:ext uri="{FF2B5EF4-FFF2-40B4-BE49-F238E27FC236}">
                      <a16:creationId xmlns="" xmlns:a16="http://schemas.microsoft.com/office/drawing/2014/main" id="{2410D6D5-5A57-410E-A74F-9DB5586C4F0B}"/>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2" name="Freeform 418">
                  <a:extLst>
                    <a:ext uri="{FF2B5EF4-FFF2-40B4-BE49-F238E27FC236}">
                      <a16:creationId xmlns="" xmlns:a16="http://schemas.microsoft.com/office/drawing/2014/main" id="{2D442567-018D-4661-9062-7E5042066BBD}"/>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3" name="Freeform 419">
                  <a:extLst>
                    <a:ext uri="{FF2B5EF4-FFF2-40B4-BE49-F238E27FC236}">
                      <a16:creationId xmlns="" xmlns:a16="http://schemas.microsoft.com/office/drawing/2014/main" id="{850B4420-B174-4B65-A349-F58A37FB0592}"/>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4" name="Freeform 420">
                  <a:extLst>
                    <a:ext uri="{FF2B5EF4-FFF2-40B4-BE49-F238E27FC236}">
                      <a16:creationId xmlns="" xmlns:a16="http://schemas.microsoft.com/office/drawing/2014/main" id="{55F85D76-CBB5-4D64-B86E-15BF5AB72D3C}"/>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5" name="Freeform 421">
                  <a:extLst>
                    <a:ext uri="{FF2B5EF4-FFF2-40B4-BE49-F238E27FC236}">
                      <a16:creationId xmlns="" xmlns:a16="http://schemas.microsoft.com/office/drawing/2014/main" id="{71D2A327-7CE8-4CC2-B009-E9A7C984F8B0}"/>
                    </a:ext>
                  </a:extLst>
                </p:cNvPr>
                <p:cNvSpPr>
                  <a:spLocks/>
                </p:cNvSpPr>
                <p:nvPr/>
              </p:nvSpPr>
              <p:spPr bwMode="auto">
                <a:xfrm>
                  <a:off x="11509375" y="3654426"/>
                  <a:ext cx="119063" cy="120650"/>
                </a:xfrm>
                <a:custGeom>
                  <a:avLst/>
                  <a:gdLst>
                    <a:gd name="T0" fmla="*/ 0 w 75"/>
                    <a:gd name="T1" fmla="*/ 0 h 76"/>
                    <a:gd name="T2" fmla="*/ 0 w 75"/>
                    <a:gd name="T3" fmla="*/ 76 h 76"/>
                    <a:gd name="T4" fmla="*/ 35 w 75"/>
                    <a:gd name="T5" fmla="*/ 76 h 76"/>
                    <a:gd name="T6" fmla="*/ 35 w 75"/>
                    <a:gd name="T7" fmla="*/ 73 h 76"/>
                    <a:gd name="T8" fmla="*/ 4 w 75"/>
                    <a:gd name="T9" fmla="*/ 73 h 76"/>
                    <a:gd name="T10" fmla="*/ 4 w 75"/>
                    <a:gd name="T11" fmla="*/ 5 h 76"/>
                    <a:gd name="T12" fmla="*/ 70 w 75"/>
                    <a:gd name="T13" fmla="*/ 5 h 76"/>
                    <a:gd name="T14" fmla="*/ 70 w 75"/>
                    <a:gd name="T15" fmla="*/ 42 h 76"/>
                    <a:gd name="T16" fmla="*/ 75 w 75"/>
                    <a:gd name="T17" fmla="*/ 42 h 76"/>
                    <a:gd name="T18" fmla="*/ 75 w 75"/>
                    <a:gd name="T19" fmla="*/ 0 h 76"/>
                    <a:gd name="T20" fmla="*/ 0 w 75"/>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6">
                      <a:moveTo>
                        <a:pt x="0" y="0"/>
                      </a:moveTo>
                      <a:lnTo>
                        <a:pt x="0" y="76"/>
                      </a:lnTo>
                      <a:lnTo>
                        <a:pt x="35" y="76"/>
                      </a:lnTo>
                      <a:lnTo>
                        <a:pt x="35" y="73"/>
                      </a:lnTo>
                      <a:lnTo>
                        <a:pt x="4" y="73"/>
                      </a:lnTo>
                      <a:lnTo>
                        <a:pt x="4" y="5"/>
                      </a:lnTo>
                      <a:lnTo>
                        <a:pt x="70" y="5"/>
                      </a:lnTo>
                      <a:lnTo>
                        <a:pt x="70" y="42"/>
                      </a:lnTo>
                      <a:lnTo>
                        <a:pt x="75" y="42"/>
                      </a:lnTo>
                      <a:lnTo>
                        <a:pt x="7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6" name="Freeform 422">
                  <a:extLst>
                    <a:ext uri="{FF2B5EF4-FFF2-40B4-BE49-F238E27FC236}">
                      <a16:creationId xmlns="" xmlns:a16="http://schemas.microsoft.com/office/drawing/2014/main" id="{F009690D-6308-47CF-A0D0-92BF57E5CA30}"/>
                    </a:ext>
                  </a:extLst>
                </p:cNvPr>
                <p:cNvSpPr>
                  <a:spLocks noEditPoints="1"/>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 name="T80" fmla="*/ 18 w 47"/>
                    <a:gd name="T81" fmla="*/ 40 h 50"/>
                    <a:gd name="T82" fmla="*/ 9 w 47"/>
                    <a:gd name="T83" fmla="*/ 33 h 50"/>
                    <a:gd name="T84" fmla="*/ 9 w 47"/>
                    <a:gd name="T85" fmla="*/ 20 h 50"/>
                    <a:gd name="T86" fmla="*/ 11 w 47"/>
                    <a:gd name="T87" fmla="*/ 15 h 50"/>
                    <a:gd name="T88" fmla="*/ 21 w 47"/>
                    <a:gd name="T89" fmla="*/ 9 h 50"/>
                    <a:gd name="T90" fmla="*/ 29 w 47"/>
                    <a:gd name="T91" fmla="*/ 9 h 50"/>
                    <a:gd name="T92" fmla="*/ 38 w 47"/>
                    <a:gd name="T93" fmla="*/ 19 h 50"/>
                    <a:gd name="T94" fmla="*/ 38 w 47"/>
                    <a:gd name="T95" fmla="*/ 29 h 50"/>
                    <a:gd name="T96" fmla="*/ 36 w 47"/>
                    <a:gd name="T97" fmla="*/ 35 h 50"/>
                    <a:gd name="T98" fmla="*/ 25 w 47"/>
                    <a:gd name="T9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close/>
                      <a:moveTo>
                        <a:pt x="18" y="40"/>
                      </a:moveTo>
                      <a:lnTo>
                        <a:pt x="18" y="40"/>
                      </a:lnTo>
                      <a:lnTo>
                        <a:pt x="12" y="37"/>
                      </a:lnTo>
                      <a:lnTo>
                        <a:pt x="9" y="33"/>
                      </a:lnTo>
                      <a:lnTo>
                        <a:pt x="7" y="26"/>
                      </a:lnTo>
                      <a:lnTo>
                        <a:pt x="9" y="20"/>
                      </a:lnTo>
                      <a:lnTo>
                        <a:pt x="9" y="20"/>
                      </a:lnTo>
                      <a:lnTo>
                        <a:pt x="11" y="15"/>
                      </a:lnTo>
                      <a:lnTo>
                        <a:pt x="16" y="11"/>
                      </a:lnTo>
                      <a:lnTo>
                        <a:pt x="21" y="9"/>
                      </a:lnTo>
                      <a:lnTo>
                        <a:pt x="29" y="9"/>
                      </a:lnTo>
                      <a:lnTo>
                        <a:pt x="29" y="9"/>
                      </a:lnTo>
                      <a:lnTo>
                        <a:pt x="34" y="13"/>
                      </a:lnTo>
                      <a:lnTo>
                        <a:pt x="38" y="19"/>
                      </a:lnTo>
                      <a:lnTo>
                        <a:pt x="40" y="24"/>
                      </a:lnTo>
                      <a:lnTo>
                        <a:pt x="38" y="29"/>
                      </a:lnTo>
                      <a:lnTo>
                        <a:pt x="38" y="29"/>
                      </a:lnTo>
                      <a:lnTo>
                        <a:pt x="36" y="35"/>
                      </a:lnTo>
                      <a:lnTo>
                        <a:pt x="31" y="39"/>
                      </a:lnTo>
                      <a:lnTo>
                        <a:pt x="25" y="40"/>
                      </a:lnTo>
                      <a:lnTo>
                        <a:pt x="18" y="4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7" name="Freeform 423">
                  <a:extLst>
                    <a:ext uri="{FF2B5EF4-FFF2-40B4-BE49-F238E27FC236}">
                      <a16:creationId xmlns="" xmlns:a16="http://schemas.microsoft.com/office/drawing/2014/main" id="{7B352917-B083-423C-9FA6-F9B92E908228}"/>
                    </a:ext>
                  </a:extLst>
                </p:cNvPr>
                <p:cNvSpPr>
                  <a:spLocks/>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8" name="Freeform 424">
                  <a:extLst>
                    <a:ext uri="{FF2B5EF4-FFF2-40B4-BE49-F238E27FC236}">
                      <a16:creationId xmlns="" xmlns:a16="http://schemas.microsoft.com/office/drawing/2014/main" id="{084432DA-A663-4FE4-9DE4-6BD4329983D2}"/>
                    </a:ext>
                  </a:extLst>
                </p:cNvPr>
                <p:cNvSpPr>
                  <a:spLocks/>
                </p:cNvSpPr>
                <p:nvPr/>
              </p:nvSpPr>
              <p:spPr bwMode="auto">
                <a:xfrm>
                  <a:off x="11585575" y="3740151"/>
                  <a:ext cx="52388" cy="49212"/>
                </a:xfrm>
                <a:custGeom>
                  <a:avLst/>
                  <a:gdLst>
                    <a:gd name="T0" fmla="*/ 11 w 33"/>
                    <a:gd name="T1" fmla="*/ 31 h 31"/>
                    <a:gd name="T2" fmla="*/ 11 w 33"/>
                    <a:gd name="T3" fmla="*/ 31 h 31"/>
                    <a:gd name="T4" fmla="*/ 5 w 33"/>
                    <a:gd name="T5" fmla="*/ 28 h 31"/>
                    <a:gd name="T6" fmla="*/ 2 w 33"/>
                    <a:gd name="T7" fmla="*/ 24 h 31"/>
                    <a:gd name="T8" fmla="*/ 0 w 33"/>
                    <a:gd name="T9" fmla="*/ 17 h 31"/>
                    <a:gd name="T10" fmla="*/ 2 w 33"/>
                    <a:gd name="T11" fmla="*/ 11 h 31"/>
                    <a:gd name="T12" fmla="*/ 2 w 33"/>
                    <a:gd name="T13" fmla="*/ 11 h 31"/>
                    <a:gd name="T14" fmla="*/ 4 w 33"/>
                    <a:gd name="T15" fmla="*/ 6 h 31"/>
                    <a:gd name="T16" fmla="*/ 9 w 33"/>
                    <a:gd name="T17" fmla="*/ 2 h 31"/>
                    <a:gd name="T18" fmla="*/ 14 w 33"/>
                    <a:gd name="T19" fmla="*/ 0 h 31"/>
                    <a:gd name="T20" fmla="*/ 22 w 33"/>
                    <a:gd name="T21" fmla="*/ 0 h 31"/>
                    <a:gd name="T22" fmla="*/ 22 w 33"/>
                    <a:gd name="T23" fmla="*/ 0 h 31"/>
                    <a:gd name="T24" fmla="*/ 27 w 33"/>
                    <a:gd name="T25" fmla="*/ 4 h 31"/>
                    <a:gd name="T26" fmla="*/ 31 w 33"/>
                    <a:gd name="T27" fmla="*/ 10 h 31"/>
                    <a:gd name="T28" fmla="*/ 33 w 33"/>
                    <a:gd name="T29" fmla="*/ 15 h 31"/>
                    <a:gd name="T30" fmla="*/ 31 w 33"/>
                    <a:gd name="T31" fmla="*/ 20 h 31"/>
                    <a:gd name="T32" fmla="*/ 31 w 33"/>
                    <a:gd name="T33" fmla="*/ 20 h 31"/>
                    <a:gd name="T34" fmla="*/ 29 w 33"/>
                    <a:gd name="T35" fmla="*/ 26 h 31"/>
                    <a:gd name="T36" fmla="*/ 24 w 33"/>
                    <a:gd name="T37" fmla="*/ 30 h 31"/>
                    <a:gd name="T38" fmla="*/ 18 w 33"/>
                    <a:gd name="T39" fmla="*/ 31 h 31"/>
                    <a:gd name="T40" fmla="*/ 11 w 33"/>
                    <a:gd name="T4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1">
                      <a:moveTo>
                        <a:pt x="11" y="31"/>
                      </a:moveTo>
                      <a:lnTo>
                        <a:pt x="11" y="31"/>
                      </a:lnTo>
                      <a:lnTo>
                        <a:pt x="5" y="28"/>
                      </a:lnTo>
                      <a:lnTo>
                        <a:pt x="2" y="24"/>
                      </a:lnTo>
                      <a:lnTo>
                        <a:pt x="0" y="17"/>
                      </a:lnTo>
                      <a:lnTo>
                        <a:pt x="2" y="11"/>
                      </a:lnTo>
                      <a:lnTo>
                        <a:pt x="2" y="11"/>
                      </a:lnTo>
                      <a:lnTo>
                        <a:pt x="4" y="6"/>
                      </a:lnTo>
                      <a:lnTo>
                        <a:pt x="9" y="2"/>
                      </a:lnTo>
                      <a:lnTo>
                        <a:pt x="14" y="0"/>
                      </a:lnTo>
                      <a:lnTo>
                        <a:pt x="22" y="0"/>
                      </a:lnTo>
                      <a:lnTo>
                        <a:pt x="22" y="0"/>
                      </a:lnTo>
                      <a:lnTo>
                        <a:pt x="27" y="4"/>
                      </a:lnTo>
                      <a:lnTo>
                        <a:pt x="31" y="10"/>
                      </a:lnTo>
                      <a:lnTo>
                        <a:pt x="33" y="15"/>
                      </a:lnTo>
                      <a:lnTo>
                        <a:pt x="31" y="20"/>
                      </a:lnTo>
                      <a:lnTo>
                        <a:pt x="31" y="20"/>
                      </a:lnTo>
                      <a:lnTo>
                        <a:pt x="29" y="26"/>
                      </a:lnTo>
                      <a:lnTo>
                        <a:pt x="24" y="30"/>
                      </a:lnTo>
                      <a:lnTo>
                        <a:pt x="18" y="31"/>
                      </a:lnTo>
                      <a:lnTo>
                        <a:pt x="1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4" name="Group 323"/>
          <p:cNvGrpSpPr/>
          <p:nvPr/>
        </p:nvGrpSpPr>
        <p:grpSpPr>
          <a:xfrm>
            <a:off x="6929366" y="4582054"/>
            <a:ext cx="4270447" cy="1294683"/>
            <a:chOff x="6929366" y="4582054"/>
            <a:chExt cx="4270447" cy="1294683"/>
          </a:xfrm>
        </p:grpSpPr>
        <p:sp>
          <p:nvSpPr>
            <p:cNvPr id="299" name="Rectangle 313">
              <a:extLst>
                <a:ext uri="{FF2B5EF4-FFF2-40B4-BE49-F238E27FC236}">
                  <a16:creationId xmlns="" xmlns:a16="http://schemas.microsoft.com/office/drawing/2014/main" id="{34A89257-296A-4933-8DC8-31BED5BE5C7F}"/>
                </a:ext>
              </a:extLst>
            </p:cNvPr>
            <p:cNvSpPr>
              <a:spLocks noChangeArrowheads="1"/>
            </p:cNvSpPr>
            <p:nvPr/>
          </p:nvSpPr>
          <p:spPr bwMode="auto">
            <a:xfrm>
              <a:off x="7354910" y="4824346"/>
              <a:ext cx="3844903" cy="105239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Develop a security review process for new cloud services &amp; API’s</a:t>
              </a:r>
            </a:p>
            <a:p>
              <a:pPr lvl="0">
                <a:spcAft>
                  <a:spcPts val="300"/>
                </a:spcAft>
              </a:pPr>
              <a:r>
                <a:rPr lang="en-US" altLang="en-US" sz="900" dirty="0">
                  <a:latin typeface="+mn-lt"/>
                </a:rPr>
                <a:t>Platform providers release new features all the time that could impact existing architecture and access controls, etc. Security should play a role in vetting those services and providing updates to standards and automated controls before they are approved for production use cases.</a:t>
              </a:r>
              <a:endParaRPr kumimoji="0" lang="en-US" altLang="en-US" sz="900" b="0" i="0" u="none" strike="noStrike" cap="none" normalizeH="0" dirty="0">
                <a:ln>
                  <a:noFill/>
                </a:ln>
                <a:effectLst/>
                <a:latin typeface="+mn-lt"/>
              </a:endParaRPr>
            </a:p>
          </p:txBody>
        </p:sp>
        <p:grpSp>
          <p:nvGrpSpPr>
            <p:cNvPr id="300" name="Group 299">
              <a:extLst>
                <a:ext uri="{FF2B5EF4-FFF2-40B4-BE49-F238E27FC236}">
                  <a16:creationId xmlns="" xmlns:a16="http://schemas.microsoft.com/office/drawing/2014/main" id="{ED53D7EF-21F2-4482-8A97-B28D2A15B211}"/>
                </a:ext>
              </a:extLst>
            </p:cNvPr>
            <p:cNvGrpSpPr/>
            <p:nvPr/>
          </p:nvGrpSpPr>
          <p:grpSpPr>
            <a:xfrm>
              <a:off x="6929366" y="4582054"/>
              <a:ext cx="585788" cy="585788"/>
              <a:chOff x="8168572" y="4652509"/>
              <a:chExt cx="585788" cy="585788"/>
            </a:xfrm>
          </p:grpSpPr>
          <p:sp>
            <p:nvSpPr>
              <p:cNvPr id="301" name="Freeform 316">
                <a:extLst>
                  <a:ext uri="{FF2B5EF4-FFF2-40B4-BE49-F238E27FC236}">
                    <a16:creationId xmlns="" xmlns:a16="http://schemas.microsoft.com/office/drawing/2014/main" id="{8423F6FA-F5F6-4DA9-961C-1842EB4C9758}"/>
                  </a:ext>
                </a:extLst>
              </p:cNvPr>
              <p:cNvSpPr>
                <a:spLocks/>
              </p:cNvSpPr>
              <p:nvPr/>
            </p:nvSpPr>
            <p:spPr bwMode="auto">
              <a:xfrm>
                <a:off x="8168572"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302" name="Group 301">
                <a:extLst>
                  <a:ext uri="{FF2B5EF4-FFF2-40B4-BE49-F238E27FC236}">
                    <a16:creationId xmlns="" xmlns:a16="http://schemas.microsoft.com/office/drawing/2014/main" id="{3FC98B59-389C-4B77-9397-7B63231A2571}"/>
                  </a:ext>
                </a:extLst>
              </p:cNvPr>
              <p:cNvGrpSpPr/>
              <p:nvPr/>
            </p:nvGrpSpPr>
            <p:grpSpPr>
              <a:xfrm>
                <a:off x="8332879" y="4791416"/>
                <a:ext cx="257175" cy="307975"/>
                <a:chOff x="11769725" y="4853894"/>
                <a:chExt cx="257175" cy="307975"/>
              </a:xfrm>
            </p:grpSpPr>
            <p:sp>
              <p:nvSpPr>
                <p:cNvPr id="303" name="Freeform 486">
                  <a:extLst>
                    <a:ext uri="{FF2B5EF4-FFF2-40B4-BE49-F238E27FC236}">
                      <a16:creationId xmlns="" xmlns:a16="http://schemas.microsoft.com/office/drawing/2014/main" id="{202BE704-4068-4A3B-A69B-A79D08C1247F}"/>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4" name="Freeform 487">
                  <a:extLst>
                    <a:ext uri="{FF2B5EF4-FFF2-40B4-BE49-F238E27FC236}">
                      <a16:creationId xmlns="" xmlns:a16="http://schemas.microsoft.com/office/drawing/2014/main" id="{48BA2F9A-633E-4265-A35A-5513D1480F02}"/>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5" name="Freeform 488">
                  <a:extLst>
                    <a:ext uri="{FF2B5EF4-FFF2-40B4-BE49-F238E27FC236}">
                      <a16:creationId xmlns="" xmlns:a16="http://schemas.microsoft.com/office/drawing/2014/main" id="{B6F6FC91-EEF7-4DD3-B44E-98CD320F138F}"/>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6" name="Freeform 489">
                  <a:extLst>
                    <a:ext uri="{FF2B5EF4-FFF2-40B4-BE49-F238E27FC236}">
                      <a16:creationId xmlns="" xmlns:a16="http://schemas.microsoft.com/office/drawing/2014/main" id="{C1EC88EA-F2F0-4127-8B9A-54C9A826D464}"/>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7" name="Freeform 490">
                  <a:extLst>
                    <a:ext uri="{FF2B5EF4-FFF2-40B4-BE49-F238E27FC236}">
                      <a16:creationId xmlns="" xmlns:a16="http://schemas.microsoft.com/office/drawing/2014/main" id="{2435E73E-E7C4-4CF3-9CE5-ECD5EAF7EB29}"/>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8" name="Freeform 491">
                  <a:extLst>
                    <a:ext uri="{FF2B5EF4-FFF2-40B4-BE49-F238E27FC236}">
                      <a16:creationId xmlns="" xmlns:a16="http://schemas.microsoft.com/office/drawing/2014/main" id="{609A936A-3ADC-469E-9649-94B87C520ADD}"/>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9" name="Freeform 492">
                  <a:extLst>
                    <a:ext uri="{FF2B5EF4-FFF2-40B4-BE49-F238E27FC236}">
                      <a16:creationId xmlns="" xmlns:a16="http://schemas.microsoft.com/office/drawing/2014/main" id="{DA6D5D3B-62FE-4A33-9C22-3BDFF9850D35}"/>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0" name="Freeform 493">
                  <a:extLst>
                    <a:ext uri="{FF2B5EF4-FFF2-40B4-BE49-F238E27FC236}">
                      <a16:creationId xmlns="" xmlns:a16="http://schemas.microsoft.com/office/drawing/2014/main" id="{93DBBAA9-88BE-4647-9B7E-6658E6A9D342}"/>
                    </a:ext>
                  </a:extLst>
                </p:cNvPr>
                <p:cNvSpPr>
                  <a:spLocks/>
                </p:cNvSpPr>
                <p:nvPr/>
              </p:nvSpPr>
              <p:spPr bwMode="auto">
                <a:xfrm>
                  <a:off x="11853862" y="4987244"/>
                  <a:ext cx="49213" cy="12700"/>
                </a:xfrm>
                <a:custGeom>
                  <a:avLst/>
                  <a:gdLst>
                    <a:gd name="T0" fmla="*/ 31 w 31"/>
                    <a:gd name="T1" fmla="*/ 8 h 8"/>
                    <a:gd name="T2" fmla="*/ 31 w 31"/>
                    <a:gd name="T3" fmla="*/ 8 h 8"/>
                    <a:gd name="T4" fmla="*/ 31 w 31"/>
                    <a:gd name="T5" fmla="*/ 0 h 8"/>
                    <a:gd name="T6" fmla="*/ 0 w 31"/>
                    <a:gd name="T7" fmla="*/ 0 h 8"/>
                    <a:gd name="T8" fmla="*/ 0 w 31"/>
                    <a:gd name="T9" fmla="*/ 0 h 8"/>
                    <a:gd name="T10" fmla="*/ 0 w 31"/>
                    <a:gd name="T11" fmla="*/ 8 h 8"/>
                    <a:gd name="T12" fmla="*/ 31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31" y="8"/>
                      </a:moveTo>
                      <a:lnTo>
                        <a:pt x="31" y="8"/>
                      </a:lnTo>
                      <a:lnTo>
                        <a:pt x="31" y="0"/>
                      </a:lnTo>
                      <a:lnTo>
                        <a:pt x="0" y="0"/>
                      </a:lnTo>
                      <a:lnTo>
                        <a:pt x="0" y="0"/>
                      </a:lnTo>
                      <a:lnTo>
                        <a:pt x="0" y="8"/>
                      </a:lnTo>
                      <a:lnTo>
                        <a:pt x="3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1" name="Freeform 494">
                  <a:extLst>
                    <a:ext uri="{FF2B5EF4-FFF2-40B4-BE49-F238E27FC236}">
                      <a16:creationId xmlns="" xmlns:a16="http://schemas.microsoft.com/office/drawing/2014/main" id="{84E779C9-D907-453D-9904-4E5F8A3440A3}"/>
                    </a:ext>
                  </a:extLst>
                </p:cNvPr>
                <p:cNvSpPr>
                  <a:spLocks/>
                </p:cNvSpPr>
                <p:nvPr/>
              </p:nvSpPr>
              <p:spPr bwMode="auto">
                <a:xfrm>
                  <a:off x="11861800" y="5017407"/>
                  <a:ext cx="41275" cy="11112"/>
                </a:xfrm>
                <a:custGeom>
                  <a:avLst/>
                  <a:gdLst>
                    <a:gd name="T0" fmla="*/ 8 w 26"/>
                    <a:gd name="T1" fmla="*/ 7 h 7"/>
                    <a:gd name="T2" fmla="*/ 8 w 26"/>
                    <a:gd name="T3" fmla="*/ 7 h 7"/>
                    <a:gd name="T4" fmla="*/ 0 w 26"/>
                    <a:gd name="T5" fmla="*/ 0 h 7"/>
                    <a:gd name="T6" fmla="*/ 26 w 26"/>
                    <a:gd name="T7" fmla="*/ 0 h 7"/>
                    <a:gd name="T8" fmla="*/ 26 w 26"/>
                    <a:gd name="T9" fmla="*/ 0 h 7"/>
                    <a:gd name="T10" fmla="*/ 26 w 26"/>
                    <a:gd name="T11" fmla="*/ 7 h 7"/>
                    <a:gd name="T12" fmla="*/ 8 w 2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8" y="7"/>
                      </a:moveTo>
                      <a:lnTo>
                        <a:pt x="8" y="7"/>
                      </a:lnTo>
                      <a:lnTo>
                        <a:pt x="0" y="0"/>
                      </a:lnTo>
                      <a:lnTo>
                        <a:pt x="26" y="0"/>
                      </a:lnTo>
                      <a:lnTo>
                        <a:pt x="26" y="0"/>
                      </a:lnTo>
                      <a:lnTo>
                        <a:pt x="26" y="7"/>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2" name="Freeform 495">
                  <a:extLst>
                    <a:ext uri="{FF2B5EF4-FFF2-40B4-BE49-F238E27FC236}">
                      <a16:creationId xmlns="" xmlns:a16="http://schemas.microsoft.com/office/drawing/2014/main" id="{84BE0629-D3F6-4165-995A-5D90DC9A5B7F}"/>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3" name="Freeform 496">
                  <a:extLst>
                    <a:ext uri="{FF2B5EF4-FFF2-40B4-BE49-F238E27FC236}">
                      <a16:creationId xmlns="" xmlns:a16="http://schemas.microsoft.com/office/drawing/2014/main" id="{788A9E34-E213-498D-BB9C-68160B78F045}"/>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4" name="Freeform 497">
                  <a:extLst>
                    <a:ext uri="{FF2B5EF4-FFF2-40B4-BE49-F238E27FC236}">
                      <a16:creationId xmlns="" xmlns:a16="http://schemas.microsoft.com/office/drawing/2014/main" id="{41DD216C-97BE-4436-8445-E882E5CD4247}"/>
                    </a:ext>
                  </a:extLst>
                </p:cNvPr>
                <p:cNvSpPr>
                  <a:spLocks noEditPoints="1"/>
                </p:cNvSpPr>
                <p:nvPr/>
              </p:nvSpPr>
              <p:spPr bwMode="auto">
                <a:xfrm>
                  <a:off x="11769725" y="5025344"/>
                  <a:ext cx="120650" cy="136525"/>
                </a:xfrm>
                <a:custGeom>
                  <a:avLst/>
                  <a:gdLst>
                    <a:gd name="T0" fmla="*/ 75 w 76"/>
                    <a:gd name="T1" fmla="*/ 73 h 86"/>
                    <a:gd name="T2" fmla="*/ 64 w 76"/>
                    <a:gd name="T3" fmla="*/ 58 h 86"/>
                    <a:gd name="T4" fmla="*/ 58 w 76"/>
                    <a:gd name="T5" fmla="*/ 57 h 86"/>
                    <a:gd name="T6" fmla="*/ 64 w 76"/>
                    <a:gd name="T7" fmla="*/ 48 h 86"/>
                    <a:gd name="T8" fmla="*/ 67 w 76"/>
                    <a:gd name="T9" fmla="*/ 38 h 86"/>
                    <a:gd name="T10" fmla="*/ 66 w 76"/>
                    <a:gd name="T11" fmla="*/ 26 h 86"/>
                    <a:gd name="T12" fmla="*/ 60 w 76"/>
                    <a:gd name="T13" fmla="*/ 13 h 86"/>
                    <a:gd name="T14" fmla="*/ 55 w 76"/>
                    <a:gd name="T15" fmla="*/ 9 h 86"/>
                    <a:gd name="T16" fmla="*/ 44 w 76"/>
                    <a:gd name="T17" fmla="*/ 2 h 86"/>
                    <a:gd name="T18" fmla="*/ 36 w 76"/>
                    <a:gd name="T19" fmla="*/ 2 h 86"/>
                    <a:gd name="T20" fmla="*/ 24 w 76"/>
                    <a:gd name="T21" fmla="*/ 2 h 86"/>
                    <a:gd name="T22" fmla="*/ 13 w 76"/>
                    <a:gd name="T23" fmla="*/ 7 h 86"/>
                    <a:gd name="T24" fmla="*/ 7 w 76"/>
                    <a:gd name="T25" fmla="*/ 13 h 86"/>
                    <a:gd name="T26" fmla="*/ 2 w 76"/>
                    <a:gd name="T27" fmla="*/ 24 h 86"/>
                    <a:gd name="T28" fmla="*/ 0 w 76"/>
                    <a:gd name="T29" fmla="*/ 29 h 86"/>
                    <a:gd name="T30" fmla="*/ 2 w 76"/>
                    <a:gd name="T31" fmla="*/ 42 h 86"/>
                    <a:gd name="T32" fmla="*/ 7 w 76"/>
                    <a:gd name="T33" fmla="*/ 55 h 86"/>
                    <a:gd name="T34" fmla="*/ 13 w 76"/>
                    <a:gd name="T35" fmla="*/ 60 h 86"/>
                    <a:gd name="T36" fmla="*/ 29 w 76"/>
                    <a:gd name="T37" fmla="*/ 68 h 86"/>
                    <a:gd name="T38" fmla="*/ 40 w 76"/>
                    <a:gd name="T39" fmla="*/ 66 h 86"/>
                    <a:gd name="T40" fmla="*/ 49 w 76"/>
                    <a:gd name="T41" fmla="*/ 64 h 86"/>
                    <a:gd name="T42" fmla="*/ 51 w 76"/>
                    <a:gd name="T43" fmla="*/ 69 h 86"/>
                    <a:gd name="T44" fmla="*/ 62 w 76"/>
                    <a:gd name="T45" fmla="*/ 82 h 86"/>
                    <a:gd name="T46" fmla="*/ 64 w 76"/>
                    <a:gd name="T47" fmla="*/ 86 h 86"/>
                    <a:gd name="T48" fmla="*/ 71 w 76"/>
                    <a:gd name="T49" fmla="*/ 86 h 86"/>
                    <a:gd name="T50" fmla="*/ 73 w 76"/>
                    <a:gd name="T51" fmla="*/ 84 h 86"/>
                    <a:gd name="T52" fmla="*/ 76 w 76"/>
                    <a:gd name="T53" fmla="*/ 79 h 86"/>
                    <a:gd name="T54" fmla="*/ 75 w 76"/>
                    <a:gd name="T55" fmla="*/ 73 h 86"/>
                    <a:gd name="T56" fmla="*/ 55 w 76"/>
                    <a:gd name="T57" fmla="*/ 37 h 86"/>
                    <a:gd name="T58" fmla="*/ 53 w 76"/>
                    <a:gd name="T59" fmla="*/ 44 h 86"/>
                    <a:gd name="T60" fmla="*/ 47 w 76"/>
                    <a:gd name="T61" fmla="*/ 51 h 86"/>
                    <a:gd name="T62" fmla="*/ 31 w 76"/>
                    <a:gd name="T63" fmla="*/ 55 h 86"/>
                    <a:gd name="T64" fmla="*/ 22 w 76"/>
                    <a:gd name="T65" fmla="*/ 53 h 86"/>
                    <a:gd name="T66" fmla="*/ 14 w 76"/>
                    <a:gd name="T67" fmla="*/ 48 h 86"/>
                    <a:gd name="T68" fmla="*/ 11 w 76"/>
                    <a:gd name="T69" fmla="*/ 31 h 86"/>
                    <a:gd name="T70" fmla="*/ 14 w 76"/>
                    <a:gd name="T71" fmla="*/ 24 h 86"/>
                    <a:gd name="T72" fmla="*/ 20 w 76"/>
                    <a:gd name="T73" fmla="*/ 17 h 86"/>
                    <a:gd name="T74" fmla="*/ 36 w 76"/>
                    <a:gd name="T75" fmla="*/ 11 h 86"/>
                    <a:gd name="T76" fmla="*/ 44 w 76"/>
                    <a:gd name="T77" fmla="*/ 15 h 86"/>
                    <a:gd name="T78" fmla="*/ 49 w 76"/>
                    <a:gd name="T79" fmla="*/ 20 h 86"/>
                    <a:gd name="T80" fmla="*/ 55 w 76"/>
                    <a:gd name="T81"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86">
                      <a:moveTo>
                        <a:pt x="75" y="73"/>
                      </a:moveTo>
                      <a:lnTo>
                        <a:pt x="75" y="73"/>
                      </a:lnTo>
                      <a:lnTo>
                        <a:pt x="64" y="58"/>
                      </a:lnTo>
                      <a:lnTo>
                        <a:pt x="64" y="58"/>
                      </a:lnTo>
                      <a:lnTo>
                        <a:pt x="62" y="57"/>
                      </a:lnTo>
                      <a:lnTo>
                        <a:pt x="58" y="57"/>
                      </a:lnTo>
                      <a:lnTo>
                        <a:pt x="58" y="57"/>
                      </a:lnTo>
                      <a:lnTo>
                        <a:pt x="64" y="48"/>
                      </a:lnTo>
                      <a:lnTo>
                        <a:pt x="67" y="38"/>
                      </a:lnTo>
                      <a:lnTo>
                        <a:pt x="67" y="38"/>
                      </a:lnTo>
                      <a:lnTo>
                        <a:pt x="67" y="31"/>
                      </a:lnTo>
                      <a:lnTo>
                        <a:pt x="66" y="26"/>
                      </a:lnTo>
                      <a:lnTo>
                        <a:pt x="64" y="18"/>
                      </a:lnTo>
                      <a:lnTo>
                        <a:pt x="60" y="13"/>
                      </a:lnTo>
                      <a:lnTo>
                        <a:pt x="60" y="13"/>
                      </a:lnTo>
                      <a:lnTo>
                        <a:pt x="55" y="9"/>
                      </a:lnTo>
                      <a:lnTo>
                        <a:pt x="49" y="6"/>
                      </a:lnTo>
                      <a:lnTo>
                        <a:pt x="44" y="2"/>
                      </a:lnTo>
                      <a:lnTo>
                        <a:pt x="36" y="2"/>
                      </a:lnTo>
                      <a:lnTo>
                        <a:pt x="36" y="2"/>
                      </a:lnTo>
                      <a:lnTo>
                        <a:pt x="31" y="0"/>
                      </a:lnTo>
                      <a:lnTo>
                        <a:pt x="24" y="2"/>
                      </a:lnTo>
                      <a:lnTo>
                        <a:pt x="18" y="4"/>
                      </a:lnTo>
                      <a:lnTo>
                        <a:pt x="13" y="7"/>
                      </a:lnTo>
                      <a:lnTo>
                        <a:pt x="13" y="7"/>
                      </a:lnTo>
                      <a:lnTo>
                        <a:pt x="7" y="13"/>
                      </a:lnTo>
                      <a:lnTo>
                        <a:pt x="3" y="18"/>
                      </a:lnTo>
                      <a:lnTo>
                        <a:pt x="2" y="24"/>
                      </a:lnTo>
                      <a:lnTo>
                        <a:pt x="0" y="29"/>
                      </a:lnTo>
                      <a:lnTo>
                        <a:pt x="0" y="29"/>
                      </a:lnTo>
                      <a:lnTo>
                        <a:pt x="0" y="37"/>
                      </a:lnTo>
                      <a:lnTo>
                        <a:pt x="2" y="42"/>
                      </a:lnTo>
                      <a:lnTo>
                        <a:pt x="3" y="49"/>
                      </a:lnTo>
                      <a:lnTo>
                        <a:pt x="7" y="55"/>
                      </a:lnTo>
                      <a:lnTo>
                        <a:pt x="7" y="55"/>
                      </a:lnTo>
                      <a:lnTo>
                        <a:pt x="13" y="60"/>
                      </a:lnTo>
                      <a:lnTo>
                        <a:pt x="18" y="64"/>
                      </a:lnTo>
                      <a:lnTo>
                        <a:pt x="29" y="68"/>
                      </a:lnTo>
                      <a:lnTo>
                        <a:pt x="29" y="68"/>
                      </a:lnTo>
                      <a:lnTo>
                        <a:pt x="40" y="66"/>
                      </a:lnTo>
                      <a:lnTo>
                        <a:pt x="49" y="64"/>
                      </a:lnTo>
                      <a:lnTo>
                        <a:pt x="49" y="64"/>
                      </a:lnTo>
                      <a:lnTo>
                        <a:pt x="49" y="66"/>
                      </a:lnTo>
                      <a:lnTo>
                        <a:pt x="51" y="69"/>
                      </a:lnTo>
                      <a:lnTo>
                        <a:pt x="51" y="69"/>
                      </a:lnTo>
                      <a:lnTo>
                        <a:pt x="62" y="82"/>
                      </a:lnTo>
                      <a:lnTo>
                        <a:pt x="62" y="82"/>
                      </a:lnTo>
                      <a:lnTo>
                        <a:pt x="64" y="86"/>
                      </a:lnTo>
                      <a:lnTo>
                        <a:pt x="67" y="86"/>
                      </a:lnTo>
                      <a:lnTo>
                        <a:pt x="71" y="86"/>
                      </a:lnTo>
                      <a:lnTo>
                        <a:pt x="73" y="84"/>
                      </a:lnTo>
                      <a:lnTo>
                        <a:pt x="73" y="84"/>
                      </a:lnTo>
                      <a:lnTo>
                        <a:pt x="76" y="82"/>
                      </a:lnTo>
                      <a:lnTo>
                        <a:pt x="76" y="79"/>
                      </a:lnTo>
                      <a:lnTo>
                        <a:pt x="76" y="77"/>
                      </a:lnTo>
                      <a:lnTo>
                        <a:pt x="75" y="73"/>
                      </a:lnTo>
                      <a:lnTo>
                        <a:pt x="75" y="73"/>
                      </a:lnTo>
                      <a:close/>
                      <a:moveTo>
                        <a:pt x="55" y="37"/>
                      </a:moveTo>
                      <a:lnTo>
                        <a:pt x="55" y="37"/>
                      </a:lnTo>
                      <a:lnTo>
                        <a:pt x="53" y="44"/>
                      </a:lnTo>
                      <a:lnTo>
                        <a:pt x="47" y="51"/>
                      </a:lnTo>
                      <a:lnTo>
                        <a:pt x="47" y="51"/>
                      </a:lnTo>
                      <a:lnTo>
                        <a:pt x="38" y="55"/>
                      </a:lnTo>
                      <a:lnTo>
                        <a:pt x="31" y="55"/>
                      </a:lnTo>
                      <a:lnTo>
                        <a:pt x="31" y="55"/>
                      </a:lnTo>
                      <a:lnTo>
                        <a:pt x="22" y="53"/>
                      </a:lnTo>
                      <a:lnTo>
                        <a:pt x="14" y="48"/>
                      </a:lnTo>
                      <a:lnTo>
                        <a:pt x="14" y="48"/>
                      </a:lnTo>
                      <a:lnTo>
                        <a:pt x="11" y="40"/>
                      </a:lnTo>
                      <a:lnTo>
                        <a:pt x="11" y="31"/>
                      </a:lnTo>
                      <a:lnTo>
                        <a:pt x="11" y="31"/>
                      </a:lnTo>
                      <a:lnTo>
                        <a:pt x="14" y="24"/>
                      </a:lnTo>
                      <a:lnTo>
                        <a:pt x="20" y="17"/>
                      </a:lnTo>
                      <a:lnTo>
                        <a:pt x="20" y="17"/>
                      </a:lnTo>
                      <a:lnTo>
                        <a:pt x="27" y="13"/>
                      </a:lnTo>
                      <a:lnTo>
                        <a:pt x="36" y="11"/>
                      </a:lnTo>
                      <a:lnTo>
                        <a:pt x="36" y="11"/>
                      </a:lnTo>
                      <a:lnTo>
                        <a:pt x="44" y="15"/>
                      </a:lnTo>
                      <a:lnTo>
                        <a:pt x="49" y="20"/>
                      </a:lnTo>
                      <a:lnTo>
                        <a:pt x="49" y="20"/>
                      </a:lnTo>
                      <a:lnTo>
                        <a:pt x="55" y="27"/>
                      </a:lnTo>
                      <a:lnTo>
                        <a:pt x="55" y="37"/>
                      </a:lnTo>
                      <a:lnTo>
                        <a:pt x="55" y="3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5" name="Freeform 498">
                  <a:extLst>
                    <a:ext uri="{FF2B5EF4-FFF2-40B4-BE49-F238E27FC236}">
                      <a16:creationId xmlns="" xmlns:a16="http://schemas.microsoft.com/office/drawing/2014/main" id="{D077125D-DD9C-4A76-9C21-99B3F497FAF1}"/>
                    </a:ext>
                  </a:extLst>
                </p:cNvPr>
                <p:cNvSpPr>
                  <a:spLocks/>
                </p:cNvSpPr>
                <p:nvPr/>
              </p:nvSpPr>
              <p:spPr bwMode="auto">
                <a:xfrm>
                  <a:off x="11809412" y="4853894"/>
                  <a:ext cx="217488" cy="252412"/>
                </a:xfrm>
                <a:custGeom>
                  <a:avLst/>
                  <a:gdLst>
                    <a:gd name="T0" fmla="*/ 0 w 137"/>
                    <a:gd name="T1" fmla="*/ 0 h 159"/>
                    <a:gd name="T2" fmla="*/ 0 w 137"/>
                    <a:gd name="T3" fmla="*/ 97 h 159"/>
                    <a:gd name="T4" fmla="*/ 0 w 137"/>
                    <a:gd name="T5" fmla="*/ 97 h 159"/>
                    <a:gd name="T6" fmla="*/ 9 w 137"/>
                    <a:gd name="T7" fmla="*/ 95 h 159"/>
                    <a:gd name="T8" fmla="*/ 11 w 137"/>
                    <a:gd name="T9" fmla="*/ 95 h 159"/>
                    <a:gd name="T10" fmla="*/ 11 w 137"/>
                    <a:gd name="T11" fmla="*/ 9 h 159"/>
                    <a:gd name="T12" fmla="*/ 126 w 137"/>
                    <a:gd name="T13" fmla="*/ 9 h 159"/>
                    <a:gd name="T14" fmla="*/ 126 w 137"/>
                    <a:gd name="T15" fmla="*/ 150 h 159"/>
                    <a:gd name="T16" fmla="*/ 53 w 137"/>
                    <a:gd name="T17" fmla="*/ 150 h 159"/>
                    <a:gd name="T18" fmla="*/ 53 w 137"/>
                    <a:gd name="T19" fmla="*/ 150 h 159"/>
                    <a:gd name="T20" fmla="*/ 50 w 137"/>
                    <a:gd name="T21" fmla="*/ 157 h 159"/>
                    <a:gd name="T22" fmla="*/ 50 w 137"/>
                    <a:gd name="T23" fmla="*/ 159 h 159"/>
                    <a:gd name="T24" fmla="*/ 50 w 137"/>
                    <a:gd name="T25" fmla="*/ 159 h 159"/>
                    <a:gd name="T26" fmla="*/ 137 w 137"/>
                    <a:gd name="T27" fmla="*/ 159 h 159"/>
                    <a:gd name="T28" fmla="*/ 137 w 137"/>
                    <a:gd name="T29" fmla="*/ 0 h 159"/>
                    <a:gd name="T30" fmla="*/ 0 w 137"/>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59">
                      <a:moveTo>
                        <a:pt x="0" y="0"/>
                      </a:moveTo>
                      <a:lnTo>
                        <a:pt x="0" y="97"/>
                      </a:lnTo>
                      <a:lnTo>
                        <a:pt x="0" y="97"/>
                      </a:lnTo>
                      <a:lnTo>
                        <a:pt x="9" y="95"/>
                      </a:lnTo>
                      <a:lnTo>
                        <a:pt x="11" y="95"/>
                      </a:lnTo>
                      <a:lnTo>
                        <a:pt x="11" y="9"/>
                      </a:lnTo>
                      <a:lnTo>
                        <a:pt x="126" y="9"/>
                      </a:lnTo>
                      <a:lnTo>
                        <a:pt x="126" y="150"/>
                      </a:lnTo>
                      <a:lnTo>
                        <a:pt x="53" y="150"/>
                      </a:lnTo>
                      <a:lnTo>
                        <a:pt x="53" y="150"/>
                      </a:lnTo>
                      <a:lnTo>
                        <a:pt x="50" y="157"/>
                      </a:lnTo>
                      <a:lnTo>
                        <a:pt x="50" y="159"/>
                      </a:lnTo>
                      <a:lnTo>
                        <a:pt x="50" y="159"/>
                      </a:lnTo>
                      <a:lnTo>
                        <a:pt x="137" y="159"/>
                      </a:lnTo>
                      <a:lnTo>
                        <a:pt x="1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6" name="Freeform 499">
                  <a:extLst>
                    <a:ext uri="{FF2B5EF4-FFF2-40B4-BE49-F238E27FC236}">
                      <a16:creationId xmlns="" xmlns:a16="http://schemas.microsoft.com/office/drawing/2014/main" id="{984250D0-94BB-4EBA-81ED-15B5DBD7CD8B}"/>
                    </a:ext>
                  </a:extLst>
                </p:cNvPr>
                <p:cNvSpPr>
                  <a:spLocks noEditPoints="1"/>
                </p:cNvSpPr>
                <p:nvPr/>
              </p:nvSpPr>
              <p:spPr bwMode="auto">
                <a:xfrm>
                  <a:off x="11917362" y="5014232"/>
                  <a:ext cx="84138" cy="101600"/>
                </a:xfrm>
                <a:custGeom>
                  <a:avLst/>
                  <a:gdLst>
                    <a:gd name="T0" fmla="*/ 25 w 53"/>
                    <a:gd name="T1" fmla="*/ 0 h 64"/>
                    <a:gd name="T2" fmla="*/ 25 w 53"/>
                    <a:gd name="T3" fmla="*/ 0 h 64"/>
                    <a:gd name="T4" fmla="*/ 18 w 53"/>
                    <a:gd name="T5" fmla="*/ 5 h 64"/>
                    <a:gd name="T6" fmla="*/ 9 w 53"/>
                    <a:gd name="T7" fmla="*/ 7 h 64"/>
                    <a:gd name="T8" fmla="*/ 0 w 53"/>
                    <a:gd name="T9" fmla="*/ 7 h 64"/>
                    <a:gd name="T10" fmla="*/ 0 w 53"/>
                    <a:gd name="T11" fmla="*/ 7 h 64"/>
                    <a:gd name="T12" fmla="*/ 0 w 53"/>
                    <a:gd name="T13" fmla="*/ 22 h 64"/>
                    <a:gd name="T14" fmla="*/ 0 w 53"/>
                    <a:gd name="T15" fmla="*/ 22 h 64"/>
                    <a:gd name="T16" fmla="*/ 2 w 53"/>
                    <a:gd name="T17" fmla="*/ 33 h 64"/>
                    <a:gd name="T18" fmla="*/ 4 w 53"/>
                    <a:gd name="T19" fmla="*/ 42 h 64"/>
                    <a:gd name="T20" fmla="*/ 9 w 53"/>
                    <a:gd name="T21" fmla="*/ 49 h 64"/>
                    <a:gd name="T22" fmla="*/ 13 w 53"/>
                    <a:gd name="T23" fmla="*/ 55 h 64"/>
                    <a:gd name="T24" fmla="*/ 22 w 53"/>
                    <a:gd name="T25" fmla="*/ 62 h 64"/>
                    <a:gd name="T26" fmla="*/ 25 w 53"/>
                    <a:gd name="T27" fmla="*/ 64 h 64"/>
                    <a:gd name="T28" fmla="*/ 25 w 53"/>
                    <a:gd name="T29" fmla="*/ 64 h 64"/>
                    <a:gd name="T30" fmla="*/ 31 w 53"/>
                    <a:gd name="T31" fmla="*/ 62 h 64"/>
                    <a:gd name="T32" fmla="*/ 40 w 53"/>
                    <a:gd name="T33" fmla="*/ 55 h 64"/>
                    <a:gd name="T34" fmla="*/ 44 w 53"/>
                    <a:gd name="T35" fmla="*/ 49 h 64"/>
                    <a:gd name="T36" fmla="*/ 49 w 53"/>
                    <a:gd name="T37" fmla="*/ 42 h 64"/>
                    <a:gd name="T38" fmla="*/ 51 w 53"/>
                    <a:gd name="T39" fmla="*/ 33 h 64"/>
                    <a:gd name="T40" fmla="*/ 53 w 53"/>
                    <a:gd name="T41" fmla="*/ 22 h 64"/>
                    <a:gd name="T42" fmla="*/ 53 w 53"/>
                    <a:gd name="T43" fmla="*/ 22 h 64"/>
                    <a:gd name="T44" fmla="*/ 53 w 53"/>
                    <a:gd name="T45" fmla="*/ 7 h 64"/>
                    <a:gd name="T46" fmla="*/ 53 w 53"/>
                    <a:gd name="T47" fmla="*/ 7 h 64"/>
                    <a:gd name="T48" fmla="*/ 44 w 53"/>
                    <a:gd name="T49" fmla="*/ 7 h 64"/>
                    <a:gd name="T50" fmla="*/ 35 w 53"/>
                    <a:gd name="T51" fmla="*/ 5 h 64"/>
                    <a:gd name="T52" fmla="*/ 25 w 53"/>
                    <a:gd name="T53" fmla="*/ 0 h 64"/>
                    <a:gd name="T54" fmla="*/ 25 w 53"/>
                    <a:gd name="T55" fmla="*/ 0 h 64"/>
                    <a:gd name="T56" fmla="*/ 47 w 53"/>
                    <a:gd name="T57" fmla="*/ 24 h 64"/>
                    <a:gd name="T58" fmla="*/ 47 w 53"/>
                    <a:gd name="T59" fmla="*/ 24 h 64"/>
                    <a:gd name="T60" fmla="*/ 47 w 53"/>
                    <a:gd name="T61" fmla="*/ 31 h 64"/>
                    <a:gd name="T62" fmla="*/ 46 w 53"/>
                    <a:gd name="T63" fmla="*/ 38 h 64"/>
                    <a:gd name="T64" fmla="*/ 42 w 53"/>
                    <a:gd name="T65" fmla="*/ 44 h 64"/>
                    <a:gd name="T66" fmla="*/ 38 w 53"/>
                    <a:gd name="T67" fmla="*/ 47 h 64"/>
                    <a:gd name="T68" fmla="*/ 33 w 53"/>
                    <a:gd name="T69" fmla="*/ 55 h 64"/>
                    <a:gd name="T70" fmla="*/ 25 w 53"/>
                    <a:gd name="T71" fmla="*/ 58 h 64"/>
                    <a:gd name="T72" fmla="*/ 25 w 53"/>
                    <a:gd name="T73" fmla="*/ 58 h 64"/>
                    <a:gd name="T74" fmla="*/ 20 w 53"/>
                    <a:gd name="T75" fmla="*/ 55 h 64"/>
                    <a:gd name="T76" fmla="*/ 15 w 53"/>
                    <a:gd name="T77" fmla="*/ 47 h 64"/>
                    <a:gd name="T78" fmla="*/ 11 w 53"/>
                    <a:gd name="T79" fmla="*/ 44 h 64"/>
                    <a:gd name="T80" fmla="*/ 7 w 53"/>
                    <a:gd name="T81" fmla="*/ 38 h 64"/>
                    <a:gd name="T82" fmla="*/ 5 w 53"/>
                    <a:gd name="T83" fmla="*/ 31 h 64"/>
                    <a:gd name="T84" fmla="*/ 5 w 53"/>
                    <a:gd name="T85" fmla="*/ 24 h 64"/>
                    <a:gd name="T86" fmla="*/ 5 w 53"/>
                    <a:gd name="T87" fmla="*/ 24 h 64"/>
                    <a:gd name="T88" fmla="*/ 5 w 53"/>
                    <a:gd name="T89" fmla="*/ 13 h 64"/>
                    <a:gd name="T90" fmla="*/ 5 w 53"/>
                    <a:gd name="T91" fmla="*/ 13 h 64"/>
                    <a:gd name="T92" fmla="*/ 15 w 53"/>
                    <a:gd name="T93" fmla="*/ 11 h 64"/>
                    <a:gd name="T94" fmla="*/ 25 w 53"/>
                    <a:gd name="T95" fmla="*/ 7 h 64"/>
                    <a:gd name="T96" fmla="*/ 25 w 53"/>
                    <a:gd name="T97" fmla="*/ 7 h 64"/>
                    <a:gd name="T98" fmla="*/ 38 w 53"/>
                    <a:gd name="T99" fmla="*/ 11 h 64"/>
                    <a:gd name="T100" fmla="*/ 47 w 53"/>
                    <a:gd name="T101" fmla="*/ 13 h 64"/>
                    <a:gd name="T102" fmla="*/ 47 w 53"/>
                    <a:gd name="T103"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64">
                      <a:moveTo>
                        <a:pt x="25" y="0"/>
                      </a:moveTo>
                      <a:lnTo>
                        <a:pt x="25" y="0"/>
                      </a:lnTo>
                      <a:lnTo>
                        <a:pt x="18" y="5"/>
                      </a:lnTo>
                      <a:lnTo>
                        <a:pt x="9" y="7"/>
                      </a:lnTo>
                      <a:lnTo>
                        <a:pt x="0" y="7"/>
                      </a:lnTo>
                      <a:lnTo>
                        <a:pt x="0" y="7"/>
                      </a:lnTo>
                      <a:lnTo>
                        <a:pt x="0" y="22"/>
                      </a:lnTo>
                      <a:lnTo>
                        <a:pt x="0" y="22"/>
                      </a:lnTo>
                      <a:lnTo>
                        <a:pt x="2" y="33"/>
                      </a:lnTo>
                      <a:lnTo>
                        <a:pt x="4" y="42"/>
                      </a:lnTo>
                      <a:lnTo>
                        <a:pt x="9" y="49"/>
                      </a:lnTo>
                      <a:lnTo>
                        <a:pt x="13" y="55"/>
                      </a:lnTo>
                      <a:lnTo>
                        <a:pt x="22" y="62"/>
                      </a:lnTo>
                      <a:lnTo>
                        <a:pt x="25" y="64"/>
                      </a:lnTo>
                      <a:lnTo>
                        <a:pt x="25" y="64"/>
                      </a:lnTo>
                      <a:lnTo>
                        <a:pt x="31" y="62"/>
                      </a:lnTo>
                      <a:lnTo>
                        <a:pt x="40" y="55"/>
                      </a:lnTo>
                      <a:lnTo>
                        <a:pt x="44" y="49"/>
                      </a:lnTo>
                      <a:lnTo>
                        <a:pt x="49" y="42"/>
                      </a:lnTo>
                      <a:lnTo>
                        <a:pt x="51" y="33"/>
                      </a:lnTo>
                      <a:lnTo>
                        <a:pt x="53" y="22"/>
                      </a:lnTo>
                      <a:lnTo>
                        <a:pt x="53" y="22"/>
                      </a:lnTo>
                      <a:lnTo>
                        <a:pt x="53" y="7"/>
                      </a:lnTo>
                      <a:lnTo>
                        <a:pt x="53" y="7"/>
                      </a:lnTo>
                      <a:lnTo>
                        <a:pt x="44" y="7"/>
                      </a:lnTo>
                      <a:lnTo>
                        <a:pt x="35" y="5"/>
                      </a:lnTo>
                      <a:lnTo>
                        <a:pt x="25" y="0"/>
                      </a:lnTo>
                      <a:lnTo>
                        <a:pt x="25" y="0"/>
                      </a:lnTo>
                      <a:close/>
                      <a:moveTo>
                        <a:pt x="47" y="24"/>
                      </a:moveTo>
                      <a:lnTo>
                        <a:pt x="47" y="24"/>
                      </a:lnTo>
                      <a:lnTo>
                        <a:pt x="47" y="31"/>
                      </a:lnTo>
                      <a:lnTo>
                        <a:pt x="46" y="38"/>
                      </a:lnTo>
                      <a:lnTo>
                        <a:pt x="42" y="44"/>
                      </a:lnTo>
                      <a:lnTo>
                        <a:pt x="38" y="47"/>
                      </a:lnTo>
                      <a:lnTo>
                        <a:pt x="33" y="55"/>
                      </a:lnTo>
                      <a:lnTo>
                        <a:pt x="25" y="58"/>
                      </a:lnTo>
                      <a:lnTo>
                        <a:pt x="25" y="58"/>
                      </a:lnTo>
                      <a:lnTo>
                        <a:pt x="20" y="55"/>
                      </a:lnTo>
                      <a:lnTo>
                        <a:pt x="15" y="47"/>
                      </a:lnTo>
                      <a:lnTo>
                        <a:pt x="11" y="44"/>
                      </a:lnTo>
                      <a:lnTo>
                        <a:pt x="7" y="38"/>
                      </a:lnTo>
                      <a:lnTo>
                        <a:pt x="5" y="31"/>
                      </a:lnTo>
                      <a:lnTo>
                        <a:pt x="5" y="24"/>
                      </a:lnTo>
                      <a:lnTo>
                        <a:pt x="5" y="24"/>
                      </a:lnTo>
                      <a:lnTo>
                        <a:pt x="5" y="13"/>
                      </a:lnTo>
                      <a:lnTo>
                        <a:pt x="5" y="13"/>
                      </a:lnTo>
                      <a:lnTo>
                        <a:pt x="15" y="11"/>
                      </a:lnTo>
                      <a:lnTo>
                        <a:pt x="25" y="7"/>
                      </a:lnTo>
                      <a:lnTo>
                        <a:pt x="25" y="7"/>
                      </a:lnTo>
                      <a:lnTo>
                        <a:pt x="38" y="11"/>
                      </a:lnTo>
                      <a:lnTo>
                        <a:pt x="47" y="13"/>
                      </a:lnTo>
                      <a:lnTo>
                        <a:pt x="4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7" name="Freeform 500">
                  <a:extLst>
                    <a:ext uri="{FF2B5EF4-FFF2-40B4-BE49-F238E27FC236}">
                      <a16:creationId xmlns="" xmlns:a16="http://schemas.microsoft.com/office/drawing/2014/main" id="{764FF143-6E44-49F2-9D98-A1A676684DFF}"/>
                    </a:ext>
                  </a:extLst>
                </p:cNvPr>
                <p:cNvSpPr>
                  <a:spLocks/>
                </p:cNvSpPr>
                <p:nvPr/>
              </p:nvSpPr>
              <p:spPr bwMode="auto">
                <a:xfrm>
                  <a:off x="11938000" y="5045982"/>
                  <a:ext cx="52388" cy="39687"/>
                </a:xfrm>
                <a:custGeom>
                  <a:avLst/>
                  <a:gdLst>
                    <a:gd name="T0" fmla="*/ 29 w 33"/>
                    <a:gd name="T1" fmla="*/ 0 h 25"/>
                    <a:gd name="T2" fmla="*/ 33 w 33"/>
                    <a:gd name="T3" fmla="*/ 4 h 25"/>
                    <a:gd name="T4" fmla="*/ 11 w 33"/>
                    <a:gd name="T5" fmla="*/ 25 h 25"/>
                    <a:gd name="T6" fmla="*/ 0 w 33"/>
                    <a:gd name="T7" fmla="*/ 14 h 25"/>
                    <a:gd name="T8" fmla="*/ 5 w 33"/>
                    <a:gd name="T9" fmla="*/ 11 h 25"/>
                    <a:gd name="T10" fmla="*/ 11 w 33"/>
                    <a:gd name="T11" fmla="*/ 16 h 25"/>
                    <a:gd name="T12" fmla="*/ 29 w 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3" h="25">
                      <a:moveTo>
                        <a:pt x="29" y="0"/>
                      </a:moveTo>
                      <a:lnTo>
                        <a:pt x="33" y="4"/>
                      </a:lnTo>
                      <a:lnTo>
                        <a:pt x="11" y="25"/>
                      </a:lnTo>
                      <a:lnTo>
                        <a:pt x="0" y="14"/>
                      </a:lnTo>
                      <a:lnTo>
                        <a:pt x="5" y="11"/>
                      </a:lnTo>
                      <a:lnTo>
                        <a:pt x="11" y="16"/>
                      </a:lnTo>
                      <a:lnTo>
                        <a:pt x="29" y="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328" name="Text Placeholder 122"/>
          <p:cNvSpPr txBox="1">
            <a:spLocks/>
          </p:cNvSpPr>
          <p:nvPr/>
        </p:nvSpPr>
        <p:spPr>
          <a:xfrm>
            <a:off x="94760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Security and cloud</a:t>
            </a:r>
            <a:endParaRPr lang="en-US" sz="1200" dirty="0"/>
          </a:p>
        </p:txBody>
      </p:sp>
    </p:spTree>
    <p:extLst>
      <p:ext uri="{BB962C8B-B14F-4D97-AF65-F5344CB8AC3E}">
        <p14:creationId xmlns:p14="http://schemas.microsoft.com/office/powerpoint/2010/main" val="1428603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security</a:t>
            </a:r>
            <a:endParaRPr lang="en-US" dirty="0"/>
          </a:p>
        </p:txBody>
      </p:sp>
    </p:spTree>
    <p:extLst>
      <p:ext uri="{BB962C8B-B14F-4D97-AF65-F5344CB8AC3E}">
        <p14:creationId xmlns:p14="http://schemas.microsoft.com/office/powerpoint/2010/main" val="6971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96646" y="971752"/>
            <a:ext cx="873113" cy="2851441"/>
            <a:chOff x="996646" y="971752"/>
            <a:chExt cx="873113" cy="2851441"/>
          </a:xfrm>
        </p:grpSpPr>
        <p:grpSp>
          <p:nvGrpSpPr>
            <p:cNvPr id="4" name="Group 3"/>
            <p:cNvGrpSpPr/>
            <p:nvPr/>
          </p:nvGrpSpPr>
          <p:grpSpPr>
            <a:xfrm>
              <a:off x="996646" y="971752"/>
              <a:ext cx="873113" cy="2851441"/>
              <a:chOff x="996646" y="971752"/>
              <a:chExt cx="1644137" cy="2851441"/>
            </a:xfrm>
          </p:grpSpPr>
          <p:sp>
            <p:nvSpPr>
              <p:cNvPr id="593" name="Rectangle 592"/>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a:solidFill>
                      <a:schemeClr val="bg1"/>
                    </a:solidFill>
                    <a:cs typeface="Arial"/>
                  </a:rPr>
                  <a:t>Marketplace</a:t>
                </a:r>
              </a:p>
            </p:txBody>
          </p:sp>
        </p:grpSp>
        <p:sp>
          <p:nvSpPr>
            <p:cNvPr id="61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615"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617"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Intelligence</a:t>
              </a:r>
              <a:endParaRPr sz="800" dirty="0">
                <a:solidFill>
                  <a:srgbClr val="000000"/>
                </a:solidFill>
                <a:cs typeface="Arial"/>
              </a:endParaRP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620"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619"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618"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621"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125" name="Picture 1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43" name="Title 2">
            <a:extLst>
              <a:ext uri="{FF2B5EF4-FFF2-40B4-BE49-F238E27FC236}">
                <a16:creationId xmlns="" xmlns:a16="http://schemas.microsoft.com/office/drawing/2014/main" id="{FD5C9276-4F2D-4401-B6A2-70F6D0FF4202}"/>
              </a:ext>
            </a:extLst>
          </p:cNvPr>
          <p:cNvSpPr>
            <a:spLocks noGrp="1"/>
          </p:cNvSpPr>
          <p:nvPr>
            <p:ph type="title"/>
          </p:nvPr>
        </p:nvSpPr>
        <p:spPr/>
        <p:txBody>
          <a:bodyPr/>
          <a:lstStyle/>
          <a:p>
            <a:r>
              <a:rPr lang="en-US" dirty="0" smtClean="0"/>
              <a:t>Azure security services [Build security service mode;]</a:t>
            </a:r>
            <a:endParaRPr lang="en-US" dirty="0"/>
          </a:p>
        </p:txBody>
      </p:sp>
      <p:sp>
        <p:nvSpPr>
          <p:cNvPr id="9" name="Text Placeholder 8"/>
          <p:cNvSpPr>
            <a:spLocks noGrp="1"/>
          </p:cNvSpPr>
          <p:nvPr>
            <p:ph type="body" sz="quarter" idx="12"/>
          </p:nvPr>
        </p:nvSpPr>
        <p:spPr/>
        <p:txBody>
          <a:bodyPr/>
          <a:lstStyle/>
          <a:p>
            <a:r>
              <a:rPr lang="en-US" dirty="0"/>
              <a:t>Azure </a:t>
            </a:r>
            <a:r>
              <a:rPr lang="en-US" dirty="0" smtClean="0"/>
              <a:t>security</a:t>
            </a:r>
            <a:endParaRPr lang="en-US" dirty="0"/>
          </a:p>
        </p:txBody>
      </p:sp>
      <p:sp>
        <p:nvSpPr>
          <p:cNvPr id="288" name="Rectangle 287"/>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1"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a:solidFill>
                  <a:schemeClr val="bg1"/>
                </a:solidFill>
                <a:cs typeface="Arial"/>
              </a:rPr>
              <a:t>Core Services</a:t>
            </a:r>
          </a:p>
        </p:txBody>
      </p:sp>
      <p:sp>
        <p:nvSpPr>
          <p:cNvPr id="313" name="Rectangle 312"/>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14"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a:solidFill>
                  <a:schemeClr val="bg1"/>
                </a:solidFill>
                <a:cs typeface="Arial"/>
              </a:rPr>
              <a:t> Infrastructure</a:t>
            </a:r>
          </a:p>
        </p:txBody>
      </p:sp>
      <p:sp>
        <p:nvSpPr>
          <p:cNvPr id="352" name="Rectangle 351"/>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53"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a:solidFill>
                  <a:schemeClr val="bg1"/>
                </a:solidFill>
                <a:cs typeface="Arial"/>
              </a:rPr>
              <a:t>Hybrid architecture</a:t>
            </a:r>
          </a:p>
        </p:txBody>
      </p:sp>
      <p:grpSp>
        <p:nvGrpSpPr>
          <p:cNvPr id="14" name="Group 13"/>
          <p:cNvGrpSpPr/>
          <p:nvPr/>
        </p:nvGrpSpPr>
        <p:grpSpPr>
          <a:xfrm>
            <a:off x="2183319" y="3300240"/>
            <a:ext cx="2265218" cy="454475"/>
            <a:chOff x="2962792" y="3300240"/>
            <a:chExt cx="2265218" cy="454475"/>
          </a:xfrm>
        </p:grpSpPr>
        <p:sp>
          <p:nvSpPr>
            <p:cNvPr id="211" name="object 39"/>
            <p:cNvSpPr txBox="1"/>
            <p:nvPr/>
          </p:nvSpPr>
          <p:spPr>
            <a:xfrm>
              <a:off x="2962792"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Compute</a:t>
              </a:r>
            </a:p>
          </p:txBody>
        </p:sp>
        <p:pic>
          <p:nvPicPr>
            <p:cNvPr id="212" name="Picture 8" descr="Azure Logo Icon of Flat style - Available in SVG, PNG, EPS, AI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213" name="object 39"/>
            <p:cNvSpPr txBox="1"/>
            <p:nvPr/>
          </p:nvSpPr>
          <p:spPr>
            <a:xfrm>
              <a:off x="3548281" y="3300240"/>
              <a:ext cx="40382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Storage</a:t>
              </a:r>
            </a:p>
          </p:txBody>
        </p:sp>
        <p:pic>
          <p:nvPicPr>
            <p:cNvPr id="215" name="Picture 10" descr="Azure Storage Tutorial - An Introduction to Azure Storage | Edure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0" descr="15 Database Icon Blue Images - Blue Database Icon, Database Icon ..."/>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218" name="object 39"/>
            <p:cNvSpPr txBox="1"/>
            <p:nvPr/>
          </p:nvSpPr>
          <p:spPr>
            <a:xfrm>
              <a:off x="4081450" y="3629525"/>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a:t>
              </a:r>
            </a:p>
          </p:txBody>
        </p:sp>
        <p:pic>
          <p:nvPicPr>
            <p:cNvPr id="219" name="Picture 12" descr="Anwar Younus Blog: Microsoft Azure Network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221" name="object 39"/>
            <p:cNvSpPr txBox="1"/>
            <p:nvPr/>
          </p:nvSpPr>
          <p:spPr>
            <a:xfrm>
              <a:off x="4680510" y="3300240"/>
              <a:ext cx="54750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Networking</a:t>
              </a:r>
            </a:p>
          </p:txBody>
        </p:sp>
      </p:grpSp>
      <p:grpSp>
        <p:nvGrpSpPr>
          <p:cNvPr id="16" name="Group 15"/>
          <p:cNvGrpSpPr/>
          <p:nvPr/>
        </p:nvGrpSpPr>
        <p:grpSpPr>
          <a:xfrm>
            <a:off x="5345765" y="3300241"/>
            <a:ext cx="1463919" cy="452395"/>
            <a:chOff x="5851881" y="3300241"/>
            <a:chExt cx="1463919" cy="452395"/>
          </a:xfrm>
        </p:grpSpPr>
        <p:sp>
          <p:nvSpPr>
            <p:cNvPr id="223" name="object 39"/>
            <p:cNvSpPr txBox="1"/>
            <p:nvPr/>
          </p:nvSpPr>
          <p:spPr>
            <a:xfrm>
              <a:off x="5851881"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Regions</a:t>
              </a:r>
            </a:p>
          </p:txBody>
        </p:sp>
        <p:pic>
          <p:nvPicPr>
            <p:cNvPr id="224" name="Picture 4" descr="worldwide location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29605"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227" name="object 39"/>
            <p:cNvSpPr txBox="1"/>
            <p:nvPr/>
          </p:nvSpPr>
          <p:spPr>
            <a:xfrm>
              <a:off x="6437370" y="3629525"/>
              <a:ext cx="87843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Availability Zones</a:t>
              </a:r>
            </a:p>
          </p:txBody>
        </p:sp>
        <p:pic>
          <p:nvPicPr>
            <p:cNvPr id="229"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6710864"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8243922" y="3300242"/>
            <a:ext cx="2216825" cy="452394"/>
            <a:chOff x="8425943" y="3300242"/>
            <a:chExt cx="2216825" cy="452394"/>
          </a:xfrm>
        </p:grpSpPr>
        <p:sp>
          <p:nvSpPr>
            <p:cNvPr id="232" name="object 39"/>
            <p:cNvSpPr txBox="1"/>
            <p:nvPr/>
          </p:nvSpPr>
          <p:spPr>
            <a:xfrm>
              <a:off x="9658067" y="3629525"/>
              <a:ext cx="98470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Integrated IAM</a:t>
              </a:r>
            </a:p>
          </p:txBody>
        </p:sp>
        <p:pic>
          <p:nvPicPr>
            <p:cNvPr id="237" name="Picture 2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97556" y="3300242"/>
              <a:ext cx="305723" cy="298489"/>
            </a:xfrm>
            <a:prstGeom prst="rect">
              <a:avLst/>
            </a:prstGeom>
          </p:spPr>
        </p:pic>
        <p:sp>
          <p:nvSpPr>
            <p:cNvPr id="238" name="object 39"/>
            <p:cNvSpPr txBox="1"/>
            <p:nvPr/>
          </p:nvSpPr>
          <p:spPr>
            <a:xfrm>
              <a:off x="8425943" y="3629525"/>
              <a:ext cx="10674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Integration</a:t>
              </a:r>
            </a:p>
          </p:txBody>
        </p:sp>
        <p:pic>
          <p:nvPicPr>
            <p:cNvPr id="241" name="Picture 2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99057" y="3300242"/>
              <a:ext cx="321270" cy="298490"/>
            </a:xfrm>
            <a:prstGeom prst="rect">
              <a:avLst/>
            </a:prstGeom>
          </p:spPr>
        </p:pic>
      </p:grpSp>
      <p:grpSp>
        <p:nvGrpSpPr>
          <p:cNvPr id="12" name="Group 11"/>
          <p:cNvGrpSpPr/>
          <p:nvPr/>
        </p:nvGrpSpPr>
        <p:grpSpPr>
          <a:xfrm>
            <a:off x="1987297" y="1741362"/>
            <a:ext cx="9206484" cy="1256586"/>
            <a:chOff x="1987297" y="1765746"/>
            <a:chExt cx="9206484" cy="1256586"/>
          </a:xfrm>
        </p:grpSpPr>
        <p:sp>
          <p:nvSpPr>
            <p:cNvPr id="594" name="Rectangle 593"/>
            <p:cNvSpPr/>
            <p:nvPr/>
          </p:nvSpPr>
          <p:spPr>
            <a:xfrm>
              <a:off x="1987297" y="1855659"/>
              <a:ext cx="1278668"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81" name="object 115"/>
            <p:cNvSpPr txBox="1"/>
            <p:nvPr/>
          </p:nvSpPr>
          <p:spPr>
            <a:xfrm>
              <a:off x="2208669" y="1765746"/>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a:solidFill>
                    <a:schemeClr val="bg1"/>
                  </a:solidFill>
                  <a:cs typeface="Arial"/>
                </a:rPr>
                <a:t>Analytics</a:t>
              </a:r>
            </a:p>
          </p:txBody>
        </p:sp>
        <p:sp>
          <p:nvSpPr>
            <p:cNvPr id="202" name="Rectangle 201"/>
            <p:cNvSpPr/>
            <p:nvPr/>
          </p:nvSpPr>
          <p:spPr>
            <a:xfrm>
              <a:off x="3369554" y="1855659"/>
              <a:ext cx="1278668"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05" name="object 115"/>
            <p:cNvSpPr txBox="1"/>
            <p:nvPr/>
          </p:nvSpPr>
          <p:spPr>
            <a:xfrm>
              <a:off x="3590926" y="1765746"/>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a:solidFill>
                    <a:schemeClr val="bg1"/>
                  </a:solidFill>
                  <a:cs typeface="Arial"/>
                </a:rPr>
                <a:t>Container Orchestration</a:t>
              </a:r>
            </a:p>
          </p:txBody>
        </p:sp>
        <p:sp>
          <p:nvSpPr>
            <p:cNvPr id="222" name="Rectangle 221"/>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25"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a:t>
              </a:r>
            </a:p>
          </p:txBody>
        </p:sp>
        <p:sp>
          <p:nvSpPr>
            <p:cNvPr id="233" name="Rectangle 232"/>
            <p:cNvSpPr/>
            <p:nvPr/>
          </p:nvSpPr>
          <p:spPr>
            <a:xfrm>
              <a:off x="6134069" y="1855659"/>
              <a:ext cx="1278668" cy="1166673"/>
            </a:xfrm>
            <a:prstGeom prst="rect">
              <a:avLst/>
            </a:prstGeom>
            <a:solidFill>
              <a:srgbClr val="F2F2F2"/>
            </a:solid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36" name="object 115"/>
            <p:cNvSpPr txBox="1"/>
            <p:nvPr/>
          </p:nvSpPr>
          <p:spPr>
            <a:xfrm>
              <a:off x="6355440" y="1765746"/>
              <a:ext cx="835926" cy="155448"/>
            </a:xfrm>
            <a:prstGeom prst="rect">
              <a:avLst/>
            </a:prstGeom>
            <a:solidFill>
              <a:srgbClr val="00A3A1"/>
            </a:solidFill>
            <a:ln w="6350">
              <a:solidFill>
                <a:srgbClr val="00A3A1"/>
              </a:solidFill>
            </a:ln>
          </p:spPr>
          <p:txBody>
            <a:bodyPr vert="horz" wrap="square" lIns="0" tIns="0" rIns="0" bIns="0" rtlCol="0" anchor="ctr">
              <a:noAutofit/>
            </a:bodyPr>
            <a:lstStyle/>
            <a:p>
              <a:pPr algn="ctr"/>
              <a:r>
                <a:rPr lang="en-US" sz="800" b="1" dirty="0">
                  <a:solidFill>
                    <a:schemeClr val="bg1"/>
                  </a:solidFill>
                  <a:cs typeface="Arial"/>
                </a:rPr>
                <a:t>IOT</a:t>
              </a:r>
            </a:p>
          </p:txBody>
        </p:sp>
        <p:sp>
          <p:nvSpPr>
            <p:cNvPr id="260" name="Rectangle 259"/>
            <p:cNvSpPr/>
            <p:nvPr/>
          </p:nvSpPr>
          <p:spPr>
            <a:xfrm>
              <a:off x="8534166" y="1855659"/>
              <a:ext cx="1278668"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61" name="object 115"/>
            <p:cNvSpPr txBox="1"/>
            <p:nvPr/>
          </p:nvSpPr>
          <p:spPr>
            <a:xfrm>
              <a:off x="8755537" y="1765746"/>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a:solidFill>
                    <a:schemeClr val="bg1"/>
                  </a:solidFill>
                  <a:cs typeface="Arial"/>
                </a:rPr>
                <a:t>Machine Learning</a:t>
              </a:r>
            </a:p>
          </p:txBody>
        </p:sp>
        <p:sp>
          <p:nvSpPr>
            <p:cNvPr id="272" name="Rectangle 271"/>
            <p:cNvSpPr/>
            <p:nvPr/>
          </p:nvSpPr>
          <p:spPr>
            <a:xfrm>
              <a:off x="9915113" y="1855659"/>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3" name="object 115"/>
            <p:cNvSpPr txBox="1"/>
            <p:nvPr/>
          </p:nvSpPr>
          <p:spPr>
            <a:xfrm>
              <a:off x="10136484" y="1765746"/>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err="1">
                  <a:solidFill>
                    <a:schemeClr val="bg1"/>
                  </a:solidFill>
                  <a:cs typeface="Arial"/>
                </a:rPr>
                <a:t>DevOPS</a:t>
              </a:r>
              <a:endParaRPr lang="en-US" sz="800" b="1" dirty="0">
                <a:solidFill>
                  <a:schemeClr val="bg1"/>
                </a:solidFill>
                <a:cs typeface="Arial"/>
              </a:endParaRPr>
            </a:p>
          </p:txBody>
        </p:sp>
        <p:sp>
          <p:nvSpPr>
            <p:cNvPr id="295" name="Rectangle 294"/>
            <p:cNvSpPr/>
            <p:nvPr/>
          </p:nvSpPr>
          <p:spPr>
            <a:xfrm>
              <a:off x="7516326" y="1855659"/>
              <a:ext cx="912940"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2" name="object 115"/>
            <p:cNvSpPr txBox="1"/>
            <p:nvPr/>
          </p:nvSpPr>
          <p:spPr>
            <a:xfrm>
              <a:off x="7615283" y="1765746"/>
              <a:ext cx="7150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a:solidFill>
                    <a:schemeClr val="bg1"/>
                  </a:solidFill>
                  <a:cs typeface="Arial"/>
                </a:rPr>
                <a:t>Blockchain</a:t>
              </a:r>
            </a:p>
          </p:txBody>
        </p:sp>
        <p:sp>
          <p:nvSpPr>
            <p:cNvPr id="184" name="object 39"/>
            <p:cNvSpPr txBox="1"/>
            <p:nvPr/>
          </p:nvSpPr>
          <p:spPr>
            <a:xfrm>
              <a:off x="2269783"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Factories</a:t>
              </a:r>
            </a:p>
          </p:txBody>
        </p:sp>
        <p:pic>
          <p:nvPicPr>
            <p:cNvPr id="185" name="Picture 18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08301" y="2052575"/>
              <a:ext cx="236661" cy="238725"/>
            </a:xfrm>
            <a:prstGeom prst="rect">
              <a:avLst/>
            </a:prstGeom>
          </p:spPr>
        </p:pic>
        <p:sp>
          <p:nvSpPr>
            <p:cNvPr id="186" name="object 39"/>
            <p:cNvSpPr txBox="1"/>
            <p:nvPr/>
          </p:nvSpPr>
          <p:spPr>
            <a:xfrm>
              <a:off x="2229641" y="2731641"/>
              <a:ext cx="79398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Business Intelligence</a:t>
              </a:r>
            </a:p>
          </p:txBody>
        </p:sp>
        <p:pic>
          <p:nvPicPr>
            <p:cNvPr id="187" name="Picture 18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8687" y="2496659"/>
              <a:ext cx="235888" cy="226996"/>
            </a:xfrm>
            <a:prstGeom prst="rect">
              <a:avLst/>
            </a:prstGeom>
          </p:spPr>
        </p:pic>
        <p:sp>
          <p:nvSpPr>
            <p:cNvPr id="188" name="object 39"/>
            <p:cNvSpPr txBox="1"/>
            <p:nvPr/>
          </p:nvSpPr>
          <p:spPr>
            <a:xfrm>
              <a:off x="3512857" y="2307566"/>
              <a:ext cx="9920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Kubernates Services</a:t>
              </a:r>
            </a:p>
          </p:txBody>
        </p:sp>
        <p:pic>
          <p:nvPicPr>
            <p:cNvPr id="189" name="Picture 18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9792" y="2083494"/>
              <a:ext cx="238192" cy="220380"/>
            </a:xfrm>
            <a:prstGeom prst="rect">
              <a:avLst/>
            </a:prstGeom>
          </p:spPr>
        </p:pic>
        <p:sp>
          <p:nvSpPr>
            <p:cNvPr id="190" name="object 39"/>
            <p:cNvSpPr txBox="1"/>
            <p:nvPr/>
          </p:nvSpPr>
          <p:spPr>
            <a:xfrm>
              <a:off x="3566832" y="2731641"/>
              <a:ext cx="88411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Container Registry</a:t>
              </a:r>
            </a:p>
          </p:txBody>
        </p:sp>
        <p:pic>
          <p:nvPicPr>
            <p:cNvPr id="191" name="Picture 190"/>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0900" y="2492677"/>
              <a:ext cx="255977" cy="227501"/>
            </a:xfrm>
            <a:prstGeom prst="rect">
              <a:avLst/>
            </a:prstGeom>
          </p:spPr>
        </p:pic>
        <p:sp>
          <p:nvSpPr>
            <p:cNvPr id="192" name="object 39"/>
            <p:cNvSpPr txBox="1"/>
            <p:nvPr/>
          </p:nvSpPr>
          <p:spPr>
            <a:xfrm>
              <a:off x="5034298"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 Services</a:t>
              </a:r>
            </a:p>
          </p:txBody>
        </p:sp>
        <p:pic>
          <p:nvPicPr>
            <p:cNvPr id="193" name="Picture 192"/>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8894" y="2062987"/>
              <a:ext cx="224504" cy="217249"/>
            </a:xfrm>
            <a:prstGeom prst="rect">
              <a:avLst/>
            </a:prstGeom>
          </p:spPr>
        </p:pic>
        <p:sp>
          <p:nvSpPr>
            <p:cNvPr id="194" name="object 39"/>
            <p:cNvSpPr txBox="1"/>
            <p:nvPr/>
          </p:nvSpPr>
          <p:spPr>
            <a:xfrm>
              <a:off x="4994156" y="2731641"/>
              <a:ext cx="79398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Platform</a:t>
              </a:r>
            </a:p>
          </p:txBody>
        </p:sp>
        <p:pic>
          <p:nvPicPr>
            <p:cNvPr id="195" name="Picture 194"/>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4060" y="2471096"/>
              <a:ext cx="214173" cy="235698"/>
            </a:xfrm>
            <a:prstGeom prst="rect">
              <a:avLst/>
            </a:prstGeom>
          </p:spPr>
        </p:pic>
        <p:sp>
          <p:nvSpPr>
            <p:cNvPr id="196" name="object 39"/>
            <p:cNvSpPr txBox="1"/>
            <p:nvPr/>
          </p:nvSpPr>
          <p:spPr>
            <a:xfrm>
              <a:off x="6567566" y="2311030"/>
              <a:ext cx="41167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IoT Hub</a:t>
              </a:r>
            </a:p>
          </p:txBody>
        </p:sp>
        <p:pic>
          <p:nvPicPr>
            <p:cNvPr id="197" name="Picture 196"/>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4448" y="2037919"/>
              <a:ext cx="237910" cy="245711"/>
            </a:xfrm>
            <a:prstGeom prst="rect">
              <a:avLst/>
            </a:prstGeom>
          </p:spPr>
        </p:pic>
        <p:sp>
          <p:nvSpPr>
            <p:cNvPr id="198" name="object 39"/>
            <p:cNvSpPr txBox="1"/>
            <p:nvPr/>
          </p:nvSpPr>
          <p:spPr>
            <a:xfrm>
              <a:off x="6489776" y="2731641"/>
              <a:ext cx="56725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Stack Edge</a:t>
              </a:r>
            </a:p>
          </p:txBody>
        </p:sp>
        <p:pic>
          <p:nvPicPr>
            <p:cNvPr id="199" name="Picture 198"/>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6298" y="2474010"/>
              <a:ext cx="294210" cy="226685"/>
            </a:xfrm>
            <a:prstGeom prst="rect">
              <a:avLst/>
            </a:prstGeom>
          </p:spPr>
        </p:pic>
        <p:sp>
          <p:nvSpPr>
            <p:cNvPr id="200" name="object 39"/>
            <p:cNvSpPr txBox="1"/>
            <p:nvPr/>
          </p:nvSpPr>
          <p:spPr>
            <a:xfrm>
              <a:off x="8731570" y="2307566"/>
              <a:ext cx="88386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01" name="Picture 20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50864" y="2104781"/>
              <a:ext cx="245272" cy="175194"/>
            </a:xfrm>
            <a:prstGeom prst="rect">
              <a:avLst/>
            </a:prstGeom>
          </p:spPr>
        </p:pic>
        <p:sp>
          <p:nvSpPr>
            <p:cNvPr id="203" name="object 39"/>
            <p:cNvSpPr txBox="1"/>
            <p:nvPr/>
          </p:nvSpPr>
          <p:spPr>
            <a:xfrm>
              <a:off x="8956177" y="2731641"/>
              <a:ext cx="43464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Batch AI</a:t>
              </a:r>
            </a:p>
          </p:txBody>
        </p:sp>
        <p:pic>
          <p:nvPicPr>
            <p:cNvPr id="204" name="Picture 20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88138" y="2474715"/>
              <a:ext cx="170725" cy="240567"/>
            </a:xfrm>
            <a:prstGeom prst="rect">
              <a:avLst/>
            </a:prstGeom>
            <a:noFill/>
            <a:ln>
              <a:noFill/>
            </a:ln>
          </p:spPr>
        </p:pic>
        <p:sp>
          <p:nvSpPr>
            <p:cNvPr id="207" name="object 39"/>
            <p:cNvSpPr txBox="1"/>
            <p:nvPr/>
          </p:nvSpPr>
          <p:spPr>
            <a:xfrm>
              <a:off x="10113222" y="2319014"/>
              <a:ext cx="88245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API Management Services</a:t>
              </a:r>
            </a:p>
          </p:txBody>
        </p:sp>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33942" y="2086434"/>
              <a:ext cx="241010" cy="216500"/>
            </a:xfrm>
            <a:prstGeom prst="rect">
              <a:avLst/>
            </a:prstGeom>
          </p:spPr>
        </p:pic>
        <p:sp>
          <p:nvSpPr>
            <p:cNvPr id="209" name="object 39"/>
            <p:cNvSpPr txBox="1"/>
            <p:nvPr/>
          </p:nvSpPr>
          <p:spPr>
            <a:xfrm>
              <a:off x="10087822" y="2846327"/>
              <a:ext cx="93325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Insights</a:t>
              </a:r>
            </a:p>
          </p:txBody>
        </p:sp>
        <p:pic>
          <p:nvPicPr>
            <p:cNvPr id="210" name="Picture 20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73443" y="2606201"/>
              <a:ext cx="162009" cy="214756"/>
            </a:xfrm>
            <a:prstGeom prst="rect">
              <a:avLst/>
            </a:prstGeom>
          </p:spPr>
        </p:pic>
        <p:sp>
          <p:nvSpPr>
            <p:cNvPr id="263" name="object 39"/>
            <p:cNvSpPr txBox="1"/>
            <p:nvPr/>
          </p:nvSpPr>
          <p:spPr>
            <a:xfrm>
              <a:off x="7657268" y="2315056"/>
              <a:ext cx="63105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65" name="Picture 264"/>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6220" y="2027683"/>
              <a:ext cx="313153" cy="245461"/>
            </a:xfrm>
            <a:prstGeom prst="rect">
              <a:avLst/>
            </a:prstGeom>
          </p:spPr>
        </p:pic>
      </p:grpSp>
      <p:grpSp>
        <p:nvGrpSpPr>
          <p:cNvPr id="10" name="Group 9"/>
          <p:cNvGrpSpPr/>
          <p:nvPr/>
        </p:nvGrpSpPr>
        <p:grpSpPr>
          <a:xfrm>
            <a:off x="1987298" y="971752"/>
            <a:ext cx="9206483" cy="709140"/>
            <a:chOff x="1987298" y="971752"/>
            <a:chExt cx="9206483" cy="709140"/>
          </a:xfrm>
        </p:grpSpPr>
        <p:sp>
          <p:nvSpPr>
            <p:cNvPr id="247" name="Rectangle 246"/>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604" name="Rectangle 603"/>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4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a:solidFill>
                    <a:schemeClr val="bg1"/>
                  </a:solidFill>
                  <a:cs typeface="Arial"/>
                </a:rPr>
                <a:t>Office 365</a:t>
              </a:r>
            </a:p>
          </p:txBody>
        </p:sp>
        <p:sp>
          <p:nvSpPr>
            <p:cNvPr id="248"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a:solidFill>
                    <a:schemeClr val="bg1"/>
                  </a:solidFill>
                  <a:cs typeface="Arial"/>
                </a:rPr>
                <a:t>Dynamic 365</a:t>
              </a:r>
            </a:p>
          </p:txBody>
        </p:sp>
        <p:grpSp>
          <p:nvGrpSpPr>
            <p:cNvPr id="7" name="Group 6"/>
            <p:cNvGrpSpPr/>
            <p:nvPr/>
          </p:nvGrpSpPr>
          <p:grpSpPr>
            <a:xfrm>
              <a:off x="2359378" y="1155045"/>
              <a:ext cx="3295303" cy="463746"/>
              <a:chOff x="3043303" y="1155045"/>
              <a:chExt cx="3295303" cy="463746"/>
            </a:xfrm>
          </p:grpSpPr>
          <p:sp>
            <p:nvSpPr>
              <p:cNvPr id="175" name="object 39"/>
              <p:cNvSpPr txBox="1"/>
              <p:nvPr/>
            </p:nvSpPr>
            <p:spPr>
              <a:xfrm>
                <a:off x="3043303" y="147877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Word</a:t>
                </a:r>
              </a:p>
            </p:txBody>
          </p:sp>
          <p:sp>
            <p:nvSpPr>
              <p:cNvPr id="242" name="object 39"/>
              <p:cNvSpPr txBox="1"/>
              <p:nvPr/>
            </p:nvSpPr>
            <p:spPr>
              <a:xfrm>
                <a:off x="3656725" y="1485742"/>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Excel</a:t>
                </a:r>
              </a:p>
            </p:txBody>
          </p:sp>
          <p:sp>
            <p:nvSpPr>
              <p:cNvPr id="244" name="object 39"/>
              <p:cNvSpPr txBox="1"/>
              <p:nvPr/>
            </p:nvSpPr>
            <p:spPr>
              <a:xfrm>
                <a:off x="4373168" y="146440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Powerpoint</a:t>
                </a:r>
              </a:p>
            </p:txBody>
          </p:sp>
          <p:sp>
            <p:nvSpPr>
              <p:cNvPr id="245" name="object 39"/>
              <p:cNvSpPr txBox="1"/>
              <p:nvPr/>
            </p:nvSpPr>
            <p:spPr>
              <a:xfrm>
                <a:off x="5101404" y="1487231"/>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Outlook</a:t>
                </a:r>
              </a:p>
            </p:txBody>
          </p:sp>
          <p:sp>
            <p:nvSpPr>
              <p:cNvPr id="249" name="object 39"/>
              <p:cNvSpPr txBox="1"/>
              <p:nvPr/>
            </p:nvSpPr>
            <p:spPr>
              <a:xfrm>
                <a:off x="5796348" y="1481368"/>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OneDrive</a:t>
                </a:r>
              </a:p>
            </p:txBody>
          </p:sp>
          <p:pic>
            <p:nvPicPr>
              <p:cNvPr id="251" name="Picture 2" descr="Office 365 - Information Technology Services - University of San Die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28757" y="1186047"/>
                <a:ext cx="312761" cy="31276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Office 365 Applications - Office 365 Project - State of Delaware"/>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67870" y="1155045"/>
                <a:ext cx="463746" cy="463746"/>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6" descr="Microsoft PowerPoint 365 Online Integration | Microsoft Office 365 ..."/>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31656" y="1218618"/>
                <a:ext cx="237078" cy="23281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2" descr="The College of Idaho - YoteNet - Office 365 - OneDrive for Busines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0260" y="1179490"/>
                <a:ext cx="341027" cy="341027"/>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4" descr="Microsoft Outlook - Wikipedia"/>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24325" y="1193262"/>
                <a:ext cx="315403" cy="293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419502" y="1119769"/>
              <a:ext cx="4483466" cy="554067"/>
              <a:chOff x="6665235" y="1119769"/>
              <a:chExt cx="4483466" cy="554067"/>
            </a:xfrm>
          </p:grpSpPr>
          <p:sp>
            <p:nvSpPr>
              <p:cNvPr id="176" name="object 35"/>
              <p:cNvSpPr txBox="1"/>
              <p:nvPr/>
            </p:nvSpPr>
            <p:spPr>
              <a:xfrm>
                <a:off x="7444424" y="1427615"/>
                <a:ext cx="1058102" cy="246221"/>
              </a:xfrm>
              <a:prstGeom prst="rect">
                <a:avLst/>
              </a:prstGeom>
            </p:spPr>
            <p:txBody>
              <a:bodyPr vert="horz" wrap="square" lIns="0" tIns="0" rIns="0" bIns="0" rtlCol="0">
                <a:spAutoFit/>
              </a:bodyPr>
              <a:lstStyle/>
              <a:p>
                <a:pPr marL="16933" algn="ctr"/>
                <a:r>
                  <a:rPr lang="en-US" sz="800" dirty="0">
                    <a:solidFill>
                      <a:srgbClr val="000000"/>
                    </a:solidFill>
                    <a:cs typeface="Arial"/>
                  </a:rPr>
                  <a:t>Customer Relationship Management</a:t>
                </a:r>
                <a:endParaRPr sz="800" dirty="0">
                  <a:solidFill>
                    <a:srgbClr val="000000"/>
                  </a:solidFill>
                  <a:cs typeface="Arial"/>
                </a:endParaRPr>
              </a:p>
            </p:txBody>
          </p:sp>
          <p:pic>
            <p:nvPicPr>
              <p:cNvPr id="177"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7847294" y="1171292"/>
                <a:ext cx="252363" cy="2272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8" name="object 31"/>
              <p:cNvSpPr txBox="1"/>
              <p:nvPr/>
            </p:nvSpPr>
            <p:spPr>
              <a:xfrm>
                <a:off x="6665235" y="1394918"/>
                <a:ext cx="635137" cy="246221"/>
              </a:xfrm>
              <a:prstGeom prst="rect">
                <a:avLst/>
              </a:prstGeom>
            </p:spPr>
            <p:txBody>
              <a:bodyPr vert="horz" wrap="square" lIns="0" tIns="0" rIns="0" bIns="0" rtlCol="0">
                <a:spAutoFit/>
              </a:bodyPr>
              <a:lstStyle/>
              <a:p>
                <a:pPr marL="16933" algn="ctr"/>
                <a:r>
                  <a:rPr lang="en-US" sz="800" dirty="0">
                    <a:solidFill>
                      <a:srgbClr val="000000"/>
                    </a:solidFill>
                    <a:cs typeface="Arial"/>
                  </a:rPr>
                  <a:t>Sharing and Collaboration</a:t>
                </a:r>
                <a:endParaRPr sz="800" dirty="0">
                  <a:solidFill>
                    <a:srgbClr val="000000"/>
                  </a:solidFill>
                  <a:cs typeface="Arial"/>
                </a:endParaRPr>
              </a:p>
            </p:txBody>
          </p:sp>
          <p:pic>
            <p:nvPicPr>
              <p:cNvPr id="179" name="Picture 1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48332" y="1119769"/>
                <a:ext cx="324891" cy="232065"/>
              </a:xfrm>
              <a:prstGeom prst="rect">
                <a:avLst/>
              </a:prstGeom>
              <a:noFill/>
              <a:ln>
                <a:noFill/>
              </a:ln>
            </p:spPr>
          </p:pic>
          <p:sp>
            <p:nvSpPr>
              <p:cNvPr id="180" name="object 31"/>
              <p:cNvSpPr txBox="1"/>
              <p:nvPr/>
            </p:nvSpPr>
            <p:spPr>
              <a:xfrm>
                <a:off x="8534925" y="1441371"/>
                <a:ext cx="635137" cy="123111"/>
              </a:xfrm>
              <a:prstGeom prst="rect">
                <a:avLst/>
              </a:prstGeom>
            </p:spPr>
            <p:txBody>
              <a:bodyPr vert="horz" wrap="square" lIns="0" tIns="0" rIns="0" bIns="0" rtlCol="0">
                <a:spAutoFit/>
              </a:bodyPr>
              <a:lstStyle/>
              <a:p>
                <a:pPr marL="16933" algn="ctr"/>
                <a:r>
                  <a:rPr lang="en-US" sz="800" dirty="0">
                    <a:solidFill>
                      <a:srgbClr val="000000"/>
                    </a:solidFill>
                    <a:cs typeface="Arial"/>
                  </a:rPr>
                  <a:t>Finance </a:t>
                </a:r>
                <a:endParaRPr sz="800" dirty="0">
                  <a:solidFill>
                    <a:srgbClr val="000000"/>
                  </a:solidFill>
                  <a:cs typeface="Arial"/>
                </a:endParaRPr>
              </a:p>
            </p:txBody>
          </p:sp>
          <p:sp>
            <p:nvSpPr>
              <p:cNvPr id="182" name="object 31"/>
              <p:cNvSpPr txBox="1"/>
              <p:nvPr/>
            </p:nvSpPr>
            <p:spPr>
              <a:xfrm>
                <a:off x="9231897" y="1488341"/>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Human Resources</a:t>
                </a:r>
                <a:endParaRPr sz="800" dirty="0">
                  <a:solidFill>
                    <a:srgbClr val="000000"/>
                  </a:solidFill>
                  <a:cs typeface="Arial"/>
                </a:endParaRPr>
              </a:p>
            </p:txBody>
          </p:sp>
          <p:sp>
            <p:nvSpPr>
              <p:cNvPr id="183" name="object 31"/>
              <p:cNvSpPr txBox="1"/>
              <p:nvPr/>
            </p:nvSpPr>
            <p:spPr>
              <a:xfrm>
                <a:off x="10220598" y="1488817"/>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Business Central</a:t>
                </a:r>
                <a:endParaRPr sz="800" dirty="0">
                  <a:solidFill>
                    <a:srgbClr val="000000"/>
                  </a:solidFill>
                  <a:cs typeface="Arial"/>
                </a:endParaRPr>
              </a:p>
            </p:txBody>
          </p:sp>
          <p:pic>
            <p:nvPicPr>
              <p:cNvPr id="259" name="Picture 258"/>
              <p:cNvPicPr>
                <a:picLocks noChangeAspect="1"/>
              </p:cNvPicPr>
              <p:nvPr/>
            </p:nvPicPr>
            <p:blipFill>
              <a:blip r:embed="rId35"/>
              <a:stretch>
                <a:fillRect/>
              </a:stretch>
            </p:blipFill>
            <p:spPr>
              <a:xfrm>
                <a:off x="8750913" y="1159264"/>
                <a:ext cx="301094" cy="292613"/>
              </a:xfrm>
              <a:prstGeom prst="rect">
                <a:avLst/>
              </a:prstGeom>
            </p:spPr>
          </p:pic>
          <p:pic>
            <p:nvPicPr>
              <p:cNvPr id="262" name="Picture 261"/>
              <p:cNvPicPr>
                <a:picLocks noChangeAspect="1"/>
              </p:cNvPicPr>
              <p:nvPr/>
            </p:nvPicPr>
            <p:blipFill>
              <a:blip r:embed="rId36"/>
              <a:stretch>
                <a:fillRect/>
              </a:stretch>
            </p:blipFill>
            <p:spPr>
              <a:xfrm>
                <a:off x="9430124" y="1180667"/>
                <a:ext cx="335165" cy="335165"/>
              </a:xfrm>
              <a:prstGeom prst="rect">
                <a:avLst/>
              </a:prstGeom>
            </p:spPr>
          </p:pic>
          <p:pic>
            <p:nvPicPr>
              <p:cNvPr id="267" name="Picture 266"/>
              <p:cNvPicPr>
                <a:picLocks noChangeAspect="1"/>
              </p:cNvPicPr>
              <p:nvPr/>
            </p:nvPicPr>
            <p:blipFill>
              <a:blip r:embed="rId37"/>
              <a:stretch>
                <a:fillRect/>
              </a:stretch>
            </p:blipFill>
            <p:spPr>
              <a:xfrm>
                <a:off x="10474306" y="1184752"/>
                <a:ext cx="273446" cy="277719"/>
              </a:xfrm>
              <a:prstGeom prst="rect">
                <a:avLst/>
              </a:prstGeom>
            </p:spPr>
          </p:pic>
        </p:grpSp>
      </p:grpSp>
      <p:sp>
        <p:nvSpPr>
          <p:cNvPr id="270" name="Rectangle 269"/>
          <p:cNvSpPr/>
          <p:nvPr/>
        </p:nvSpPr>
        <p:spPr>
          <a:xfrm>
            <a:off x="996646" y="3937894"/>
            <a:ext cx="3300694"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5" name="object 115"/>
          <p:cNvSpPr txBox="1"/>
          <p:nvPr/>
        </p:nvSpPr>
        <p:spPr>
          <a:xfrm>
            <a:off x="2166135"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a:solidFill>
                  <a:schemeClr val="bg1"/>
                </a:solidFill>
                <a:cs typeface="Arial"/>
              </a:rPr>
              <a:t>Management tools</a:t>
            </a:r>
          </a:p>
        </p:txBody>
      </p:sp>
      <p:sp>
        <p:nvSpPr>
          <p:cNvPr id="277" name="object 39"/>
          <p:cNvSpPr txBox="1"/>
          <p:nvPr/>
        </p:nvSpPr>
        <p:spPr>
          <a:xfrm>
            <a:off x="1138186" y="4393264"/>
            <a:ext cx="84719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Groups </a:t>
            </a:r>
          </a:p>
        </p:txBody>
      </p:sp>
      <p:pic>
        <p:nvPicPr>
          <p:cNvPr id="279"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395735" y="4063979"/>
            <a:ext cx="332098" cy="332564"/>
          </a:xfrm>
          <a:prstGeom prst="rect">
            <a:avLst/>
          </a:prstGeom>
          <a:noFill/>
        </p:spPr>
      </p:pic>
      <p:sp>
        <p:nvSpPr>
          <p:cNvPr id="282" name="object 39"/>
          <p:cNvSpPr txBox="1"/>
          <p:nvPr/>
        </p:nvSpPr>
        <p:spPr>
          <a:xfrm>
            <a:off x="2419409"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Portal</a:t>
            </a:r>
          </a:p>
        </p:txBody>
      </p:sp>
      <p:pic>
        <p:nvPicPr>
          <p:cNvPr id="283" name="Picture 282"/>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64006" y="4087792"/>
            <a:ext cx="380518" cy="271799"/>
          </a:xfrm>
          <a:prstGeom prst="rect">
            <a:avLst/>
          </a:prstGeom>
        </p:spPr>
      </p:pic>
      <p:pic>
        <p:nvPicPr>
          <p:cNvPr id="284" name="Picture 28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590249" y="4087791"/>
            <a:ext cx="262504" cy="276567"/>
          </a:xfrm>
          <a:prstGeom prst="rect">
            <a:avLst/>
          </a:prstGeom>
        </p:spPr>
      </p:pic>
      <p:sp>
        <p:nvSpPr>
          <p:cNvPr id="285" name="object 39"/>
          <p:cNvSpPr txBox="1"/>
          <p:nvPr/>
        </p:nvSpPr>
        <p:spPr>
          <a:xfrm>
            <a:off x="3262259" y="4393264"/>
            <a:ext cx="91848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Manager</a:t>
            </a:r>
          </a:p>
        </p:txBody>
      </p:sp>
      <p:sp>
        <p:nvSpPr>
          <p:cNvPr id="286" name="Rectangle 285"/>
          <p:cNvSpPr/>
          <p:nvPr/>
        </p:nvSpPr>
        <p:spPr>
          <a:xfrm>
            <a:off x="7893086" y="3937894"/>
            <a:ext cx="3300694"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7" name="object 115"/>
          <p:cNvSpPr txBox="1"/>
          <p:nvPr/>
        </p:nvSpPr>
        <p:spPr>
          <a:xfrm>
            <a:off x="925833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object 39"/>
          <p:cNvSpPr txBox="1"/>
          <p:nvPr/>
        </p:nvSpPr>
        <p:spPr>
          <a:xfrm>
            <a:off x="7977184" y="4393264"/>
            <a:ext cx="96103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Schema Conversion</a:t>
            </a:r>
          </a:p>
        </p:txBody>
      </p:sp>
      <p:pic>
        <p:nvPicPr>
          <p:cNvPr id="290"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291650" y="4063979"/>
            <a:ext cx="332098" cy="332564"/>
          </a:xfrm>
          <a:prstGeom prst="rect">
            <a:avLst/>
          </a:prstGeom>
          <a:noFill/>
        </p:spPr>
      </p:pic>
      <p:sp>
        <p:nvSpPr>
          <p:cNvPr id="293" name="object 39"/>
          <p:cNvSpPr txBox="1"/>
          <p:nvPr/>
        </p:nvSpPr>
        <p:spPr>
          <a:xfrm>
            <a:off x="9072955" y="4393264"/>
            <a:ext cx="92349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 Migration</a:t>
            </a:r>
          </a:p>
        </p:txBody>
      </p:sp>
      <p:pic>
        <p:nvPicPr>
          <p:cNvPr id="300" name="Picture 29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390664" y="4087792"/>
            <a:ext cx="288075" cy="292722"/>
          </a:xfrm>
          <a:prstGeom prst="rect">
            <a:avLst/>
          </a:prstGeom>
        </p:spPr>
      </p:pic>
      <p:sp>
        <p:nvSpPr>
          <p:cNvPr id="301" name="object 39"/>
          <p:cNvSpPr txBox="1"/>
          <p:nvPr/>
        </p:nvSpPr>
        <p:spPr>
          <a:xfrm>
            <a:off x="10131187" y="4393264"/>
            <a:ext cx="10007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Migration</a:t>
            </a:r>
          </a:p>
        </p:txBody>
      </p:sp>
      <p:pic>
        <p:nvPicPr>
          <p:cNvPr id="303" name="Picture 3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509114" y="4087792"/>
            <a:ext cx="295893" cy="285863"/>
          </a:xfrm>
          <a:prstGeom prst="rect">
            <a:avLst/>
          </a:prstGeom>
        </p:spPr>
      </p:pic>
      <p:sp>
        <p:nvSpPr>
          <p:cNvPr id="305" name="Rectangle 304"/>
          <p:cNvSpPr/>
          <p:nvPr/>
        </p:nvSpPr>
        <p:spPr>
          <a:xfrm>
            <a:off x="4454118" y="3937894"/>
            <a:ext cx="3300694"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7" name="object 39"/>
          <p:cNvSpPr txBox="1"/>
          <p:nvPr/>
        </p:nvSpPr>
        <p:spPr>
          <a:xfrm>
            <a:off x="5863522"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Support</a:t>
            </a:r>
          </a:p>
        </p:txBody>
      </p:sp>
      <p:pic>
        <p:nvPicPr>
          <p:cNvPr id="308" name="Picture 30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981616" y="4063979"/>
            <a:ext cx="233525" cy="309676"/>
          </a:xfrm>
          <a:prstGeom prst="rect">
            <a:avLst/>
          </a:prstGeom>
        </p:spPr>
      </p:pic>
      <p:sp>
        <p:nvSpPr>
          <p:cNvPr id="309" name="object 39"/>
          <p:cNvSpPr txBox="1"/>
          <p:nvPr/>
        </p:nvSpPr>
        <p:spPr>
          <a:xfrm>
            <a:off x="6591672" y="4393264"/>
            <a:ext cx="10340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Account Management</a:t>
            </a:r>
          </a:p>
        </p:txBody>
      </p:sp>
      <p:pic>
        <p:nvPicPr>
          <p:cNvPr id="310" name="Picture 30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959561" y="4057801"/>
            <a:ext cx="298295" cy="302814"/>
          </a:xfrm>
          <a:prstGeom prst="rect">
            <a:avLst/>
          </a:prstGeom>
        </p:spPr>
      </p:pic>
      <p:sp>
        <p:nvSpPr>
          <p:cNvPr id="311" name="object 39"/>
          <p:cNvSpPr txBox="1"/>
          <p:nvPr/>
        </p:nvSpPr>
        <p:spPr>
          <a:xfrm>
            <a:off x="4583187" y="4393264"/>
            <a:ext cx="10218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Professional Services</a:t>
            </a:r>
          </a:p>
        </p:txBody>
      </p:sp>
      <p:pic>
        <p:nvPicPr>
          <p:cNvPr id="315" name="Picture 31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26838" y="4063978"/>
            <a:ext cx="334597" cy="329285"/>
          </a:xfrm>
          <a:prstGeom prst="rect">
            <a:avLst/>
          </a:prstGeom>
        </p:spPr>
      </p:pic>
      <p:sp>
        <p:nvSpPr>
          <p:cNvPr id="319" name="object 115"/>
          <p:cNvSpPr txBox="1"/>
          <p:nvPr/>
        </p:nvSpPr>
        <p:spPr>
          <a:xfrm>
            <a:off x="5233455"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320" name="Rectangle 319"/>
          <p:cNvSpPr/>
          <p:nvPr/>
        </p:nvSpPr>
        <p:spPr>
          <a:xfrm>
            <a:off x="996646" y="4695291"/>
            <a:ext cx="3300694"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1" name="object 115"/>
          <p:cNvSpPr txBox="1"/>
          <p:nvPr/>
        </p:nvSpPr>
        <p:spPr>
          <a:xfrm>
            <a:off x="2331253"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a:solidFill>
                  <a:schemeClr val="bg1"/>
                </a:solidFill>
                <a:cs typeface="Arial"/>
              </a:rPr>
              <a:t> Monitoring</a:t>
            </a:r>
          </a:p>
        </p:txBody>
      </p:sp>
      <p:sp>
        <p:nvSpPr>
          <p:cNvPr id="322" name="object 39"/>
          <p:cNvSpPr txBox="1"/>
          <p:nvPr/>
        </p:nvSpPr>
        <p:spPr>
          <a:xfrm>
            <a:off x="1378027" y="5150661"/>
            <a:ext cx="4324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a:t>
            </a:r>
          </a:p>
        </p:txBody>
      </p:sp>
      <p:pic>
        <p:nvPicPr>
          <p:cNvPr id="323" name="Picture 32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439724" y="4821376"/>
            <a:ext cx="309039" cy="309039"/>
          </a:xfrm>
          <a:prstGeom prst="rect">
            <a:avLst/>
          </a:prstGeom>
        </p:spPr>
      </p:pic>
      <p:sp>
        <p:nvSpPr>
          <p:cNvPr id="325" name="object 39"/>
          <p:cNvSpPr txBox="1"/>
          <p:nvPr/>
        </p:nvSpPr>
        <p:spPr>
          <a:xfrm>
            <a:off x="2451867" y="5150661"/>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Metrics</a:t>
            </a:r>
          </a:p>
        </p:txBody>
      </p:sp>
      <p:pic>
        <p:nvPicPr>
          <p:cNvPr id="327" name="Picture 32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566628" y="4835665"/>
            <a:ext cx="240190" cy="285226"/>
          </a:xfrm>
          <a:prstGeom prst="rect">
            <a:avLst/>
          </a:prstGeom>
        </p:spPr>
      </p:pic>
      <p:sp>
        <p:nvSpPr>
          <p:cNvPr id="328" name="object 39"/>
          <p:cNvSpPr txBox="1"/>
          <p:nvPr/>
        </p:nvSpPr>
        <p:spPr>
          <a:xfrm>
            <a:off x="3636686" y="5150661"/>
            <a:ext cx="28494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Alert</a:t>
            </a:r>
          </a:p>
        </p:txBody>
      </p:sp>
      <p:pic>
        <p:nvPicPr>
          <p:cNvPr id="329" name="Picture 32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617419" y="4845189"/>
            <a:ext cx="323483" cy="275702"/>
          </a:xfrm>
          <a:prstGeom prst="rect">
            <a:avLst/>
          </a:prstGeom>
        </p:spPr>
      </p:pic>
      <p:sp>
        <p:nvSpPr>
          <p:cNvPr id="330" name="Rectangle 329"/>
          <p:cNvSpPr/>
          <p:nvPr/>
        </p:nvSpPr>
        <p:spPr>
          <a:xfrm>
            <a:off x="4448085" y="4695291"/>
            <a:ext cx="674569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31" name="object 39"/>
          <p:cNvSpPr txBox="1"/>
          <p:nvPr/>
        </p:nvSpPr>
        <p:spPr>
          <a:xfrm>
            <a:off x="5579566" y="5056418"/>
            <a:ext cx="521092"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Identity Protection</a:t>
            </a:r>
          </a:p>
        </p:txBody>
      </p:sp>
      <p:pic>
        <p:nvPicPr>
          <p:cNvPr id="332" name="Picture 33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743102" y="4783768"/>
            <a:ext cx="201380" cy="243979"/>
          </a:xfrm>
          <a:prstGeom prst="rect">
            <a:avLst/>
          </a:prstGeom>
        </p:spPr>
      </p:pic>
      <p:sp>
        <p:nvSpPr>
          <p:cNvPr id="333" name="object 39"/>
          <p:cNvSpPr txBox="1"/>
          <p:nvPr/>
        </p:nvSpPr>
        <p:spPr>
          <a:xfrm>
            <a:off x="6429431" y="5056418"/>
            <a:ext cx="890794"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Privileged Identity Management</a:t>
            </a:r>
          </a:p>
        </p:txBody>
      </p:sp>
      <p:pic>
        <p:nvPicPr>
          <p:cNvPr id="334" name="Picture 3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66244" y="4803537"/>
            <a:ext cx="217168" cy="220913"/>
          </a:xfrm>
          <a:prstGeom prst="rect">
            <a:avLst/>
          </a:prstGeom>
        </p:spPr>
      </p:pic>
      <p:sp>
        <p:nvSpPr>
          <p:cNvPr id="335" name="object 39"/>
          <p:cNvSpPr txBox="1"/>
          <p:nvPr/>
        </p:nvSpPr>
        <p:spPr>
          <a:xfrm>
            <a:off x="7648998" y="5056418"/>
            <a:ext cx="45150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Sentinel</a:t>
            </a:r>
          </a:p>
        </p:txBody>
      </p:sp>
      <p:pic>
        <p:nvPicPr>
          <p:cNvPr id="336" name="Picture 33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776700" y="4787335"/>
            <a:ext cx="196103" cy="230045"/>
          </a:xfrm>
          <a:prstGeom prst="rect">
            <a:avLst/>
          </a:prstGeom>
        </p:spPr>
      </p:pic>
      <p:sp>
        <p:nvSpPr>
          <p:cNvPr id="337" name="object 39"/>
          <p:cNvSpPr txBox="1"/>
          <p:nvPr/>
        </p:nvSpPr>
        <p:spPr>
          <a:xfrm>
            <a:off x="8429277" y="5056418"/>
            <a:ext cx="54306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Monitoring</a:t>
            </a:r>
          </a:p>
        </p:txBody>
      </p:sp>
      <p:pic>
        <p:nvPicPr>
          <p:cNvPr id="338" name="Picture 33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92518" y="4794691"/>
            <a:ext cx="216582" cy="216582"/>
          </a:xfrm>
          <a:prstGeom prst="rect">
            <a:avLst/>
          </a:prstGeom>
        </p:spPr>
      </p:pic>
      <p:sp>
        <p:nvSpPr>
          <p:cNvPr id="339" name="object 39"/>
          <p:cNvSpPr txBox="1"/>
          <p:nvPr/>
        </p:nvSpPr>
        <p:spPr>
          <a:xfrm>
            <a:off x="9301114" y="5056418"/>
            <a:ext cx="7661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Multi Factor Authentication</a:t>
            </a:r>
          </a:p>
        </p:txBody>
      </p:sp>
      <p:pic>
        <p:nvPicPr>
          <p:cNvPr id="340" name="Picture 3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597050" y="4787432"/>
            <a:ext cx="168239" cy="223175"/>
          </a:xfrm>
          <a:prstGeom prst="rect">
            <a:avLst/>
          </a:prstGeom>
        </p:spPr>
      </p:pic>
      <p:sp>
        <p:nvSpPr>
          <p:cNvPr id="341" name="object 39"/>
          <p:cNvSpPr txBox="1"/>
          <p:nvPr/>
        </p:nvSpPr>
        <p:spPr>
          <a:xfrm>
            <a:off x="10396073" y="5056418"/>
            <a:ext cx="6518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Conditional Access</a:t>
            </a:r>
          </a:p>
        </p:txBody>
      </p:sp>
      <p:pic>
        <p:nvPicPr>
          <p:cNvPr id="342" name="Picture 34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603731" y="4783769"/>
            <a:ext cx="236573" cy="236573"/>
          </a:xfrm>
          <a:prstGeom prst="rect">
            <a:avLst/>
          </a:prstGeom>
        </p:spPr>
      </p:pic>
      <p:sp>
        <p:nvSpPr>
          <p:cNvPr id="343" name="object 39"/>
          <p:cNvSpPr txBox="1"/>
          <p:nvPr/>
        </p:nvSpPr>
        <p:spPr>
          <a:xfrm>
            <a:off x="4605967" y="5056418"/>
            <a:ext cx="64482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Active Directory</a:t>
            </a:r>
          </a:p>
        </p:txBody>
      </p:sp>
      <p:pic>
        <p:nvPicPr>
          <p:cNvPr id="345" name="Picture 2" descr="Securing Guest Access in Azure AD - Cloudrun"/>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813423" y="4803537"/>
            <a:ext cx="229914" cy="229914"/>
          </a:xfrm>
          <a:prstGeom prst="rect">
            <a:avLst/>
          </a:prstGeom>
          <a:noFill/>
          <a:extLst>
            <a:ext uri="{909E8E84-426E-40DD-AFC4-6F175D3DCCD1}">
              <a14:hiddenFill xmlns:a14="http://schemas.microsoft.com/office/drawing/2010/main">
                <a:solidFill>
                  <a:srgbClr val="FFFFFF"/>
                </a:solidFill>
              </a14:hiddenFill>
            </a:ext>
          </a:extLst>
        </p:spPr>
      </p:pic>
      <p:sp>
        <p:nvSpPr>
          <p:cNvPr id="347" name="object 115"/>
          <p:cNvSpPr txBox="1"/>
          <p:nvPr/>
        </p:nvSpPr>
        <p:spPr>
          <a:xfrm>
            <a:off x="7178204"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Compliance and security</a:t>
            </a:r>
          </a:p>
        </p:txBody>
      </p:sp>
      <p:sp>
        <p:nvSpPr>
          <p:cNvPr id="348" name="Rectangle 347"/>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9"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a:solidFill>
                  <a:schemeClr val="bg1"/>
                </a:solidFill>
                <a:cs typeface="Arial"/>
              </a:rPr>
              <a:t> Governance</a:t>
            </a:r>
          </a:p>
        </p:txBody>
      </p:sp>
      <p:sp>
        <p:nvSpPr>
          <p:cNvPr id="350" name="object 39"/>
          <p:cNvSpPr txBox="1"/>
          <p:nvPr/>
        </p:nvSpPr>
        <p:spPr>
          <a:xfrm>
            <a:off x="1164596" y="5951777"/>
            <a:ext cx="7546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Advisor</a:t>
            </a:r>
          </a:p>
        </p:txBody>
      </p:sp>
      <p:pic>
        <p:nvPicPr>
          <p:cNvPr id="351" name="Picture 350"/>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400963" y="5618724"/>
            <a:ext cx="281939" cy="274320"/>
          </a:xfrm>
          <a:prstGeom prst="rect">
            <a:avLst/>
          </a:prstGeom>
        </p:spPr>
      </p:pic>
      <p:sp>
        <p:nvSpPr>
          <p:cNvPr id="354" name="object 39"/>
          <p:cNvSpPr txBox="1"/>
          <p:nvPr/>
        </p:nvSpPr>
        <p:spPr>
          <a:xfrm>
            <a:off x="2415386" y="5951777"/>
            <a:ext cx="6458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55" name="Picture 3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98778" y="5618724"/>
            <a:ext cx="279049" cy="274320"/>
          </a:xfrm>
          <a:prstGeom prst="rect">
            <a:avLst/>
          </a:prstGeom>
        </p:spPr>
      </p:pic>
      <p:sp>
        <p:nvSpPr>
          <p:cNvPr id="356" name="object 39"/>
          <p:cNvSpPr txBox="1"/>
          <p:nvPr/>
        </p:nvSpPr>
        <p:spPr>
          <a:xfrm>
            <a:off x="3557336"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Cost Management</a:t>
            </a:r>
          </a:p>
        </p:txBody>
      </p:sp>
      <p:pic>
        <p:nvPicPr>
          <p:cNvPr id="358" name="Picture 35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881024" y="5618724"/>
            <a:ext cx="267101" cy="274320"/>
          </a:xfrm>
          <a:prstGeom prst="rect">
            <a:avLst/>
          </a:prstGeom>
        </p:spPr>
      </p:pic>
      <p:sp>
        <p:nvSpPr>
          <p:cNvPr id="360" name="object 39"/>
          <p:cNvSpPr txBox="1"/>
          <p:nvPr/>
        </p:nvSpPr>
        <p:spPr>
          <a:xfrm>
            <a:off x="4967931"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Solutions</a:t>
            </a:r>
          </a:p>
        </p:txBody>
      </p:sp>
      <p:pic>
        <p:nvPicPr>
          <p:cNvPr id="361" name="Picture 36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297002" y="5618724"/>
            <a:ext cx="256334" cy="274320"/>
          </a:xfrm>
          <a:prstGeom prst="rect">
            <a:avLst/>
          </a:prstGeom>
        </p:spPr>
      </p:pic>
      <p:sp>
        <p:nvSpPr>
          <p:cNvPr id="364" name="object 39"/>
          <p:cNvSpPr txBox="1"/>
          <p:nvPr/>
        </p:nvSpPr>
        <p:spPr>
          <a:xfrm>
            <a:off x="6378526"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Policy</a:t>
            </a:r>
          </a:p>
        </p:txBody>
      </p:sp>
      <p:pic>
        <p:nvPicPr>
          <p:cNvPr id="365" name="Picture 364"/>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598538" y="5618724"/>
            <a:ext cx="265175" cy="274320"/>
          </a:xfrm>
          <a:prstGeom prst="rect">
            <a:avLst/>
          </a:prstGeom>
        </p:spPr>
      </p:pic>
      <p:sp>
        <p:nvSpPr>
          <p:cNvPr id="366" name="object 39"/>
          <p:cNvSpPr txBox="1"/>
          <p:nvPr/>
        </p:nvSpPr>
        <p:spPr>
          <a:xfrm>
            <a:off x="7579842"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67" name="Picture 3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92917" y="5618724"/>
            <a:ext cx="279049" cy="274320"/>
          </a:xfrm>
          <a:prstGeom prst="rect">
            <a:avLst/>
          </a:prstGeom>
        </p:spPr>
      </p:pic>
      <p:sp>
        <p:nvSpPr>
          <p:cNvPr id="368" name="object 39"/>
          <p:cNvSpPr txBox="1"/>
          <p:nvPr/>
        </p:nvSpPr>
        <p:spPr>
          <a:xfrm>
            <a:off x="8781158"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Arc</a:t>
            </a:r>
          </a:p>
        </p:txBody>
      </p:sp>
      <p:pic>
        <p:nvPicPr>
          <p:cNvPr id="371" name="Picture 37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8952823" y="5618724"/>
            <a:ext cx="361869" cy="274320"/>
          </a:xfrm>
          <a:prstGeom prst="rect">
            <a:avLst/>
          </a:prstGeom>
        </p:spPr>
      </p:pic>
      <p:sp>
        <p:nvSpPr>
          <p:cNvPr id="372" name="object 39"/>
          <p:cNvSpPr txBox="1"/>
          <p:nvPr/>
        </p:nvSpPr>
        <p:spPr>
          <a:xfrm>
            <a:off x="9982473" y="5951777"/>
            <a:ext cx="10618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Management Groups</a:t>
            </a:r>
          </a:p>
        </p:txBody>
      </p:sp>
      <p:pic>
        <p:nvPicPr>
          <p:cNvPr id="373" name="Picture 3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350364" y="5618724"/>
            <a:ext cx="326081" cy="274320"/>
          </a:xfrm>
          <a:prstGeom prst="rect">
            <a:avLst/>
          </a:prstGeom>
        </p:spPr>
      </p:pic>
    </p:spTree>
    <p:extLst>
      <p:ext uri="{BB962C8B-B14F-4D97-AF65-F5344CB8AC3E}">
        <p14:creationId xmlns:p14="http://schemas.microsoft.com/office/powerpoint/2010/main" val="3844972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9DA8849-6AC2-9D4A-9A24-9BD6B888AC44}"/>
              </a:ext>
            </a:extLst>
          </p:cNvPr>
          <p:cNvSpPr>
            <a:spLocks noGrp="1"/>
          </p:cNvSpPr>
          <p:nvPr>
            <p:ph type="title"/>
          </p:nvPr>
        </p:nvSpPr>
        <p:spPr/>
        <p:txBody>
          <a:bodyPr/>
          <a:lstStyle/>
          <a:p>
            <a:r>
              <a:rPr lang="en-US" dirty="0" smtClean="0"/>
              <a:t>Why Azure security?</a:t>
            </a:r>
            <a:endParaRPr lang="en-US" dirty="0"/>
          </a:p>
        </p:txBody>
      </p:sp>
      <p:sp>
        <p:nvSpPr>
          <p:cNvPr id="2" name="Text Placeholder 1"/>
          <p:cNvSpPr>
            <a:spLocks noGrp="1"/>
          </p:cNvSpPr>
          <p:nvPr>
            <p:ph type="body" sz="quarter" idx="12"/>
          </p:nvPr>
        </p:nvSpPr>
        <p:spPr/>
        <p:txBody>
          <a:bodyPr/>
          <a:lstStyle/>
          <a:p>
            <a:r>
              <a:rPr lang="en-US" dirty="0" smtClean="0"/>
              <a:t>Azure security</a:t>
            </a:r>
            <a:endParaRPr lang="en-US" dirty="0"/>
          </a:p>
        </p:txBody>
      </p:sp>
      <p:grpSp>
        <p:nvGrpSpPr>
          <p:cNvPr id="10" name="Group 9"/>
          <p:cNvGrpSpPr/>
          <p:nvPr/>
        </p:nvGrpSpPr>
        <p:grpSpPr>
          <a:xfrm>
            <a:off x="1001871" y="1330486"/>
            <a:ext cx="10189051" cy="4643133"/>
            <a:chOff x="1001871" y="1330486"/>
            <a:chExt cx="10189051" cy="4643133"/>
          </a:xfrm>
        </p:grpSpPr>
        <p:sp>
          <p:nvSpPr>
            <p:cNvPr id="96" name="Pentagon 95"/>
            <p:cNvSpPr/>
            <p:nvPr/>
          </p:nvSpPr>
          <p:spPr>
            <a:xfrm>
              <a:off x="1001871" y="1330486"/>
              <a:ext cx="10189051" cy="764018"/>
            </a:xfrm>
            <a:prstGeom prst="homePlat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oAutofit/>
            </a:bodyPr>
            <a:lstStyle/>
            <a:p>
              <a:pPr defTabSz="685819">
                <a:spcAft>
                  <a:spcPts val="600"/>
                </a:spcAft>
              </a:pPr>
              <a:r>
                <a:rPr lang="en-US" sz="1500" b="1" dirty="0" smtClean="0">
                  <a:solidFill>
                    <a:schemeClr val="bg1"/>
                  </a:solidFill>
                </a:rPr>
                <a:t>Azure provides a comprehensive set of security services that can make it a compelling choice of security platform for an organization; some of the salient features that make Azure security a preferred choice :</a:t>
              </a:r>
              <a:endParaRPr lang="en-US" sz="1500" b="1" dirty="0">
                <a:solidFill>
                  <a:schemeClr val="bg1"/>
                </a:solidFill>
              </a:endParaRPr>
            </a:p>
          </p:txBody>
        </p:sp>
        <p:sp>
          <p:nvSpPr>
            <p:cNvPr id="116" name="Pentagon 115"/>
            <p:cNvSpPr/>
            <p:nvPr/>
          </p:nvSpPr>
          <p:spPr>
            <a:xfrm>
              <a:off x="2605836" y="5250788"/>
              <a:ext cx="8585086" cy="710969"/>
            </a:xfrm>
            <a:prstGeom prst="homePlate">
              <a:avLst/>
            </a:prstGeom>
            <a:solidFill>
              <a:srgbClr val="6D207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0" tIns="54864" rIns="54864" bIns="5486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a:spcAft>
                  <a:spcPts val="600"/>
                </a:spcAft>
              </a:pPr>
              <a:r>
                <a:rPr lang="en-US" sz="1500" b="1" dirty="0" smtClean="0">
                  <a:solidFill>
                    <a:schemeClr val="bg1"/>
                  </a:solidFill>
                </a:rPr>
                <a:t>Great support for enterprise customers with great infrastructure focused on client success</a:t>
              </a:r>
              <a:endParaRPr lang="en-US" sz="1500" b="1" dirty="0">
                <a:solidFill>
                  <a:schemeClr val="bg1"/>
                </a:solidFill>
              </a:endParaRPr>
            </a:p>
          </p:txBody>
        </p:sp>
        <p:sp>
          <p:nvSpPr>
            <p:cNvPr id="117" name="Pentagon 116"/>
            <p:cNvSpPr/>
            <p:nvPr/>
          </p:nvSpPr>
          <p:spPr>
            <a:xfrm>
              <a:off x="2605836" y="4477192"/>
              <a:ext cx="8585086" cy="710969"/>
            </a:xfrm>
            <a:prstGeom prst="homePlate">
              <a:avLst/>
            </a:prstGeom>
            <a:solidFill>
              <a:srgbClr val="470A6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0" tIns="54864" rIns="54864" bIns="5486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a:spcAft>
                  <a:spcPts val="600"/>
                </a:spcAft>
              </a:pPr>
              <a:r>
                <a:rPr lang="en-US" sz="1500" b="1" dirty="0" smtClean="0">
                  <a:solidFill>
                    <a:schemeClr val="bg1"/>
                  </a:solidFill>
                </a:rPr>
                <a:t>Adequate level of support of security capabilities across cloud services provided that can solve most of simple and medium complexity </a:t>
              </a:r>
              <a:r>
                <a:rPr lang="en-US" sz="1500" b="1" dirty="0" err="1" smtClean="0">
                  <a:solidFill>
                    <a:schemeClr val="bg1"/>
                  </a:solidFill>
                </a:rPr>
                <a:t>usecases</a:t>
              </a:r>
              <a:endParaRPr lang="en-US" sz="1500" b="1" dirty="0">
                <a:solidFill>
                  <a:schemeClr val="bg1"/>
                </a:solidFill>
              </a:endParaRPr>
            </a:p>
          </p:txBody>
        </p:sp>
        <p:sp>
          <p:nvSpPr>
            <p:cNvPr id="118" name="Freeform 370"/>
            <p:cNvSpPr/>
            <p:nvPr/>
          </p:nvSpPr>
          <p:spPr>
            <a:xfrm>
              <a:off x="2605836" y="3703597"/>
              <a:ext cx="8585086" cy="710969"/>
            </a:xfrm>
            <a:prstGeom prst="homePlate">
              <a:avLst/>
            </a:prstGeom>
            <a:solidFill>
              <a:srgbClr val="48369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0" tIns="54864" rIns="54864" bIns="5486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a:spcAft>
                  <a:spcPts val="600"/>
                </a:spcAft>
              </a:pPr>
              <a:r>
                <a:rPr lang="en-US" sz="1500" b="1" dirty="0" smtClean="0">
                  <a:solidFill>
                    <a:schemeClr val="bg1"/>
                  </a:solidFill>
                </a:rPr>
                <a:t>Strong threat-intelligence capability with focus on machine learning that is integrated across the security toolsets</a:t>
              </a:r>
              <a:endParaRPr lang="en-US" sz="1500" b="1" dirty="0">
                <a:solidFill>
                  <a:schemeClr val="bg1"/>
                </a:solidFill>
              </a:endParaRPr>
            </a:p>
          </p:txBody>
        </p:sp>
        <p:sp>
          <p:nvSpPr>
            <p:cNvPr id="119" name="Pentagon 118"/>
            <p:cNvSpPr/>
            <p:nvPr/>
          </p:nvSpPr>
          <p:spPr>
            <a:xfrm>
              <a:off x="2605836" y="2930003"/>
              <a:ext cx="8585086" cy="710969"/>
            </a:xfrm>
            <a:prstGeom prst="homePlate">
              <a:avLst/>
            </a:prstGeom>
            <a:solidFill>
              <a:srgbClr val="0091D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0" tIns="54864" rIns="54864" bIns="5486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a:spcAft>
                  <a:spcPts val="600"/>
                </a:spcAft>
              </a:pPr>
              <a:r>
                <a:rPr lang="en-US" sz="1500" b="1" dirty="0" smtClean="0">
                  <a:solidFill>
                    <a:schemeClr val="bg1"/>
                  </a:solidFill>
                </a:rPr>
                <a:t>Mostly well integrated and feature-rich security capabilities of security products and services with good support for external vendors through marketplace</a:t>
              </a:r>
              <a:endParaRPr lang="en-US" sz="1500" b="1" dirty="0">
                <a:solidFill>
                  <a:schemeClr val="bg1"/>
                </a:solidFill>
              </a:endParaRPr>
            </a:p>
          </p:txBody>
        </p:sp>
        <p:sp>
          <p:nvSpPr>
            <p:cNvPr id="188" name="Pentagon 187"/>
            <p:cNvSpPr/>
            <p:nvPr/>
          </p:nvSpPr>
          <p:spPr>
            <a:xfrm>
              <a:off x="2605836" y="2927740"/>
              <a:ext cx="990600" cy="713232"/>
            </a:xfrm>
            <a:prstGeom prst="homePlat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ctr"/>
            <a:lstStyle/>
            <a:p>
              <a:r>
                <a:rPr lang="en-US" sz="1500" b="1" dirty="0">
                  <a:solidFill>
                    <a:schemeClr val="bg1"/>
                  </a:solidFill>
                </a:rPr>
                <a:t>2</a:t>
              </a:r>
            </a:p>
          </p:txBody>
        </p:sp>
        <p:sp>
          <p:nvSpPr>
            <p:cNvPr id="189" name="Pentagon 188"/>
            <p:cNvSpPr/>
            <p:nvPr/>
          </p:nvSpPr>
          <p:spPr>
            <a:xfrm>
              <a:off x="2605836" y="3701334"/>
              <a:ext cx="990600" cy="713232"/>
            </a:xfrm>
            <a:prstGeom prst="homePlate">
              <a:avLst/>
            </a:prstGeom>
            <a:solidFill>
              <a:srgbClr val="48369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ctr"/>
            <a:lstStyle/>
            <a:p>
              <a:r>
                <a:rPr lang="en-US" sz="1500" b="1" dirty="0">
                  <a:solidFill>
                    <a:schemeClr val="bg1"/>
                  </a:solidFill>
                </a:rPr>
                <a:t>3</a:t>
              </a:r>
            </a:p>
          </p:txBody>
        </p:sp>
        <p:sp>
          <p:nvSpPr>
            <p:cNvPr id="190" name="Pentagon 189"/>
            <p:cNvSpPr/>
            <p:nvPr/>
          </p:nvSpPr>
          <p:spPr>
            <a:xfrm>
              <a:off x="2605836" y="4474929"/>
              <a:ext cx="990600" cy="713232"/>
            </a:xfrm>
            <a:prstGeom prst="homePlate">
              <a:avLst/>
            </a:prstGeom>
            <a:solidFill>
              <a:srgbClr val="470A6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ctr"/>
            <a:lstStyle/>
            <a:p>
              <a:r>
                <a:rPr lang="en-US" sz="1500" b="1" dirty="0">
                  <a:solidFill>
                    <a:schemeClr val="bg1"/>
                  </a:solidFill>
                </a:rPr>
                <a:t>4</a:t>
              </a:r>
            </a:p>
          </p:txBody>
        </p:sp>
        <p:sp>
          <p:nvSpPr>
            <p:cNvPr id="191" name="Pentagon 190"/>
            <p:cNvSpPr/>
            <p:nvPr/>
          </p:nvSpPr>
          <p:spPr>
            <a:xfrm>
              <a:off x="2605836" y="5248525"/>
              <a:ext cx="990600" cy="713232"/>
            </a:xfrm>
            <a:prstGeom prst="homePlate">
              <a:avLst/>
            </a:prstGeom>
            <a:solidFill>
              <a:srgbClr val="6D207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ctr"/>
            <a:lstStyle/>
            <a:p>
              <a:r>
                <a:rPr lang="en-US" sz="1500" b="1" dirty="0">
                  <a:solidFill>
                    <a:schemeClr val="bg1"/>
                  </a:solidFill>
                </a:rPr>
                <a:t>5</a:t>
              </a:r>
            </a:p>
          </p:txBody>
        </p:sp>
        <p:sp>
          <p:nvSpPr>
            <p:cNvPr id="120" name="Pentagon 119"/>
            <p:cNvSpPr/>
            <p:nvPr/>
          </p:nvSpPr>
          <p:spPr>
            <a:xfrm>
              <a:off x="2605836" y="2156408"/>
              <a:ext cx="8585086" cy="710969"/>
            </a:xfrm>
            <a:prstGeom prst="homePlate">
              <a:avLst/>
            </a:prstGeom>
            <a:solidFill>
              <a:srgbClr val="005EB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31520" tIns="54864" rIns="54864" bIns="5486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a:spcAft>
                  <a:spcPts val="600"/>
                </a:spcAft>
              </a:pPr>
              <a:r>
                <a:rPr lang="en-US" sz="1500" b="1" dirty="0" smtClean="0">
                  <a:solidFill>
                    <a:schemeClr val="bg1"/>
                  </a:solidFill>
                </a:rPr>
                <a:t>Comprehensive services and products to secure in cloud, the cloud, other clouds, </a:t>
              </a:r>
              <a:r>
                <a:rPr lang="en-US" sz="1500" b="1" dirty="0" err="1" smtClean="0">
                  <a:solidFill>
                    <a:schemeClr val="bg1"/>
                  </a:solidFill>
                </a:rPr>
                <a:t>on-premise</a:t>
              </a:r>
              <a:r>
                <a:rPr lang="en-US" sz="1500" b="1" dirty="0" smtClean="0">
                  <a:solidFill>
                    <a:schemeClr val="bg1"/>
                  </a:solidFill>
                </a:rPr>
                <a:t> and devices like computer, mobile and </a:t>
              </a:r>
              <a:r>
                <a:rPr lang="en-US" sz="1500" b="1" dirty="0" err="1" smtClean="0">
                  <a:solidFill>
                    <a:schemeClr val="bg1"/>
                  </a:solidFill>
                </a:rPr>
                <a:t>IoT</a:t>
              </a:r>
              <a:endParaRPr lang="en-US" sz="1500" b="1" dirty="0">
                <a:solidFill>
                  <a:schemeClr val="bg1"/>
                </a:solidFill>
              </a:endParaRPr>
            </a:p>
          </p:txBody>
        </p:sp>
        <p:sp>
          <p:nvSpPr>
            <p:cNvPr id="5" name="Pentagon 4"/>
            <p:cNvSpPr/>
            <p:nvPr/>
          </p:nvSpPr>
          <p:spPr>
            <a:xfrm>
              <a:off x="2605836" y="2156408"/>
              <a:ext cx="990600" cy="713232"/>
            </a:xfrm>
            <a:prstGeom prst="homePlate">
              <a:avLst/>
            </a:prstGeom>
            <a:solidFill>
              <a:srgbClr val="005EB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ctr"/>
            <a:lstStyle/>
            <a:p>
              <a:r>
                <a:rPr lang="en-US" sz="1500" b="1" dirty="0">
                  <a:solidFill>
                    <a:schemeClr val="bg1"/>
                  </a:solidFill>
                </a:rPr>
                <a:t>1</a:t>
              </a:r>
            </a:p>
          </p:txBody>
        </p:sp>
        <p:sp>
          <p:nvSpPr>
            <p:cNvPr id="115" name="Rectangle 114"/>
            <p:cNvSpPr/>
            <p:nvPr/>
          </p:nvSpPr>
          <p:spPr>
            <a:xfrm rot="16200000">
              <a:off x="135052" y="3903751"/>
              <a:ext cx="3805348" cy="31066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nvGrpSpPr>
            <p:cNvPr id="121" name="Group 120"/>
            <p:cNvGrpSpPr/>
            <p:nvPr/>
          </p:nvGrpSpPr>
          <p:grpSpPr>
            <a:xfrm>
              <a:off x="1935758" y="2320897"/>
              <a:ext cx="943434" cy="381992"/>
              <a:chOff x="2103436" y="1809764"/>
              <a:chExt cx="1096964" cy="444156"/>
            </a:xfrm>
            <a:solidFill>
              <a:srgbClr val="EAAA00"/>
            </a:solidFill>
          </p:grpSpPr>
          <p:sp>
            <p:nvSpPr>
              <p:cNvPr id="122" name="Oval 121"/>
              <p:cNvSpPr/>
              <p:nvPr/>
            </p:nvSpPr>
            <p:spPr>
              <a:xfrm>
                <a:off x="3073400" y="1968342"/>
                <a:ext cx="127000" cy="12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3" name="Freeform 122"/>
              <p:cNvSpPr/>
              <p:nvPr/>
            </p:nvSpPr>
            <p:spPr>
              <a:xfrm>
                <a:off x="2103436" y="1914366"/>
                <a:ext cx="501508" cy="234950"/>
              </a:xfrm>
              <a:custGeom>
                <a:avLst/>
                <a:gdLst>
                  <a:gd name="connsiteX0" fmla="*/ 117475 w 501508"/>
                  <a:gd name="connsiteY0" fmla="*/ 27487 h 234950"/>
                  <a:gd name="connsiteX1" fmla="*/ 27487 w 501508"/>
                  <a:gd name="connsiteY1" fmla="*/ 117475 h 234950"/>
                  <a:gd name="connsiteX2" fmla="*/ 117475 w 501508"/>
                  <a:gd name="connsiteY2" fmla="*/ 207463 h 234950"/>
                  <a:gd name="connsiteX3" fmla="*/ 207463 w 501508"/>
                  <a:gd name="connsiteY3" fmla="*/ 117475 h 234950"/>
                  <a:gd name="connsiteX4" fmla="*/ 117475 w 501508"/>
                  <a:gd name="connsiteY4" fmla="*/ 27487 h 234950"/>
                  <a:gd name="connsiteX5" fmla="*/ 117475 w 501508"/>
                  <a:gd name="connsiteY5" fmla="*/ 0 h 234950"/>
                  <a:gd name="connsiteX6" fmla="*/ 200542 w 501508"/>
                  <a:gd name="connsiteY6" fmla="*/ 34407 h 234950"/>
                  <a:gd name="connsiteX7" fmla="*/ 223453 w 501508"/>
                  <a:gd name="connsiteY7" fmla="*/ 68389 h 234950"/>
                  <a:gd name="connsiteX8" fmla="*/ 223239 w 501508"/>
                  <a:gd name="connsiteY8" fmla="*/ 67328 h 234950"/>
                  <a:gd name="connsiteX9" fmla="*/ 501508 w 501508"/>
                  <a:gd name="connsiteY9" fmla="*/ 67328 h 234950"/>
                  <a:gd name="connsiteX10" fmla="*/ 501508 w 501508"/>
                  <a:gd name="connsiteY10" fmla="*/ 167621 h 234950"/>
                  <a:gd name="connsiteX11" fmla="*/ 223239 w 501508"/>
                  <a:gd name="connsiteY11" fmla="*/ 167621 h 234950"/>
                  <a:gd name="connsiteX12" fmla="*/ 223453 w 501508"/>
                  <a:gd name="connsiteY12" fmla="*/ 166562 h 234950"/>
                  <a:gd name="connsiteX13" fmla="*/ 200542 w 501508"/>
                  <a:gd name="connsiteY13" fmla="*/ 200543 h 234950"/>
                  <a:gd name="connsiteX14" fmla="*/ 117475 w 501508"/>
                  <a:gd name="connsiteY14" fmla="*/ 234950 h 234950"/>
                  <a:gd name="connsiteX15" fmla="*/ 0 w 501508"/>
                  <a:gd name="connsiteY15" fmla="*/ 117475 h 234950"/>
                  <a:gd name="connsiteX16" fmla="*/ 117475 w 501508"/>
                  <a:gd name="connsiteY16"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508" h="234950">
                    <a:moveTo>
                      <a:pt x="117475" y="27487"/>
                    </a:moveTo>
                    <a:cubicBezTo>
                      <a:pt x="67776" y="27487"/>
                      <a:pt x="27487" y="67776"/>
                      <a:pt x="27487" y="117475"/>
                    </a:cubicBezTo>
                    <a:cubicBezTo>
                      <a:pt x="27487" y="167174"/>
                      <a:pt x="67776" y="207463"/>
                      <a:pt x="117475" y="207463"/>
                    </a:cubicBezTo>
                    <a:cubicBezTo>
                      <a:pt x="167174" y="207463"/>
                      <a:pt x="207463" y="167174"/>
                      <a:pt x="207463" y="117475"/>
                    </a:cubicBezTo>
                    <a:cubicBezTo>
                      <a:pt x="207463" y="67776"/>
                      <a:pt x="167174" y="27487"/>
                      <a:pt x="117475" y="27487"/>
                    </a:cubicBezTo>
                    <a:close/>
                    <a:moveTo>
                      <a:pt x="117475" y="0"/>
                    </a:moveTo>
                    <a:cubicBezTo>
                      <a:pt x="149915" y="0"/>
                      <a:pt x="179284" y="13149"/>
                      <a:pt x="200542" y="34407"/>
                    </a:cubicBezTo>
                    <a:lnTo>
                      <a:pt x="223453" y="68389"/>
                    </a:lnTo>
                    <a:lnTo>
                      <a:pt x="223239" y="67328"/>
                    </a:lnTo>
                    <a:lnTo>
                      <a:pt x="501508" y="67328"/>
                    </a:lnTo>
                    <a:lnTo>
                      <a:pt x="501508" y="167621"/>
                    </a:lnTo>
                    <a:lnTo>
                      <a:pt x="223239" y="167621"/>
                    </a:lnTo>
                    <a:lnTo>
                      <a:pt x="223453" y="166562"/>
                    </a:lnTo>
                    <a:lnTo>
                      <a:pt x="200542" y="200543"/>
                    </a:lnTo>
                    <a:cubicBezTo>
                      <a:pt x="179284" y="221801"/>
                      <a:pt x="149915" y="234950"/>
                      <a:pt x="117475" y="234950"/>
                    </a:cubicBezTo>
                    <a:cubicBezTo>
                      <a:pt x="52595" y="234950"/>
                      <a:pt x="0" y="182355"/>
                      <a:pt x="0" y="117475"/>
                    </a:cubicBezTo>
                    <a:cubicBezTo>
                      <a:pt x="0" y="52595"/>
                      <a:pt x="52595" y="0"/>
                      <a:pt x="117475"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4" name="Rectangle 123"/>
              <p:cNvSpPr/>
              <p:nvPr/>
            </p:nvSpPr>
            <p:spPr>
              <a:xfrm>
                <a:off x="2615581"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5" name="Rectangle 124"/>
              <p:cNvSpPr/>
              <p:nvPr/>
            </p:nvSpPr>
            <p:spPr>
              <a:xfrm>
                <a:off x="2650904"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6" name="Rectangle 125"/>
              <p:cNvSpPr/>
              <p:nvPr/>
            </p:nvSpPr>
            <p:spPr>
              <a:xfrm>
                <a:off x="2686227"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7" name="Rectangle 126"/>
              <p:cNvSpPr/>
              <p:nvPr/>
            </p:nvSpPr>
            <p:spPr>
              <a:xfrm>
                <a:off x="2714386" y="1994166"/>
                <a:ext cx="24687" cy="75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8" name="Rectangle 127"/>
              <p:cNvSpPr/>
              <p:nvPr/>
            </p:nvSpPr>
            <p:spPr>
              <a:xfrm>
                <a:off x="2747818" y="1971164"/>
                <a:ext cx="181887" cy="121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29" name="Freeform 128"/>
              <p:cNvSpPr/>
              <p:nvPr/>
            </p:nvSpPr>
            <p:spPr>
              <a:xfrm>
                <a:off x="2824635" y="1809764"/>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0" name="Freeform 129"/>
              <p:cNvSpPr/>
              <p:nvPr/>
            </p:nvSpPr>
            <p:spPr>
              <a:xfrm flipV="1">
                <a:off x="2824635" y="2086765"/>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1" name="Freeform 130"/>
              <p:cNvSpPr/>
              <p:nvPr/>
            </p:nvSpPr>
            <p:spPr>
              <a:xfrm>
                <a:off x="2157999" y="1969784"/>
                <a:ext cx="126448" cy="124114"/>
              </a:xfrm>
              <a:custGeom>
                <a:avLst/>
                <a:gdLst>
                  <a:gd name="connsiteX0" fmla="*/ 358268 w 605804"/>
                  <a:gd name="connsiteY0" fmla="*/ 0 h 594624"/>
                  <a:gd name="connsiteX1" fmla="*/ 420805 w 605804"/>
                  <a:gd name="connsiteY1" fmla="*/ 12625 h 594624"/>
                  <a:gd name="connsiteX2" fmla="*/ 605804 w 605804"/>
                  <a:gd name="connsiteY2" fmla="*/ 291723 h 594624"/>
                  <a:gd name="connsiteX3" fmla="*/ 302902 w 605804"/>
                  <a:gd name="connsiteY3" fmla="*/ 594624 h 594624"/>
                  <a:gd name="connsiteX4" fmla="*/ 0 w 605804"/>
                  <a:gd name="connsiteY4" fmla="*/ 291723 h 594624"/>
                  <a:gd name="connsiteX5" fmla="*/ 184999 w 605804"/>
                  <a:gd name="connsiteY5" fmla="*/ 12625 h 594624"/>
                  <a:gd name="connsiteX6" fmla="*/ 247535 w 605804"/>
                  <a:gd name="connsiteY6" fmla="*/ 0 h 594624"/>
                  <a:gd name="connsiteX7" fmla="*/ 247535 w 605804"/>
                  <a:gd name="connsiteY7" fmla="*/ 346119 h 594624"/>
                  <a:gd name="connsiteX8" fmla="*/ 358268 w 605804"/>
                  <a:gd name="connsiteY8" fmla="*/ 346119 h 5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804" h="594624">
                    <a:moveTo>
                      <a:pt x="358268" y="0"/>
                    </a:moveTo>
                    <a:lnTo>
                      <a:pt x="420805" y="12625"/>
                    </a:lnTo>
                    <a:cubicBezTo>
                      <a:pt x="529521" y="58608"/>
                      <a:pt x="605804" y="166257"/>
                      <a:pt x="605804" y="291723"/>
                    </a:cubicBezTo>
                    <a:cubicBezTo>
                      <a:pt x="605804" y="459011"/>
                      <a:pt x="470190" y="594624"/>
                      <a:pt x="302902" y="594624"/>
                    </a:cubicBezTo>
                    <a:cubicBezTo>
                      <a:pt x="135614" y="594624"/>
                      <a:pt x="0" y="459011"/>
                      <a:pt x="0" y="291723"/>
                    </a:cubicBezTo>
                    <a:cubicBezTo>
                      <a:pt x="0" y="166257"/>
                      <a:pt x="76283" y="58608"/>
                      <a:pt x="184999" y="12625"/>
                    </a:cubicBezTo>
                    <a:lnTo>
                      <a:pt x="247535" y="0"/>
                    </a:lnTo>
                    <a:lnTo>
                      <a:pt x="247535" y="346119"/>
                    </a:lnTo>
                    <a:lnTo>
                      <a:pt x="358268" y="34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grpSp>
          <p:nvGrpSpPr>
            <p:cNvPr id="132" name="Group 131"/>
            <p:cNvGrpSpPr/>
            <p:nvPr/>
          </p:nvGrpSpPr>
          <p:grpSpPr>
            <a:xfrm>
              <a:off x="1935758" y="3094492"/>
              <a:ext cx="943432" cy="381992"/>
              <a:chOff x="2103437" y="1809764"/>
              <a:chExt cx="1096963" cy="444156"/>
            </a:xfrm>
            <a:solidFill>
              <a:srgbClr val="EAAA00"/>
            </a:solidFill>
          </p:grpSpPr>
          <p:sp>
            <p:nvSpPr>
              <p:cNvPr id="133" name="Oval 132"/>
              <p:cNvSpPr/>
              <p:nvPr/>
            </p:nvSpPr>
            <p:spPr>
              <a:xfrm>
                <a:off x="3073400" y="1968342"/>
                <a:ext cx="127000" cy="12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4" name="Freeform 133"/>
              <p:cNvSpPr/>
              <p:nvPr/>
            </p:nvSpPr>
            <p:spPr>
              <a:xfrm>
                <a:off x="2103437" y="1914366"/>
                <a:ext cx="501508" cy="234950"/>
              </a:xfrm>
              <a:custGeom>
                <a:avLst/>
                <a:gdLst>
                  <a:gd name="connsiteX0" fmla="*/ 117475 w 501508"/>
                  <a:gd name="connsiteY0" fmla="*/ 27487 h 234950"/>
                  <a:gd name="connsiteX1" fmla="*/ 27487 w 501508"/>
                  <a:gd name="connsiteY1" fmla="*/ 117475 h 234950"/>
                  <a:gd name="connsiteX2" fmla="*/ 117475 w 501508"/>
                  <a:gd name="connsiteY2" fmla="*/ 207463 h 234950"/>
                  <a:gd name="connsiteX3" fmla="*/ 207463 w 501508"/>
                  <a:gd name="connsiteY3" fmla="*/ 117475 h 234950"/>
                  <a:gd name="connsiteX4" fmla="*/ 117475 w 501508"/>
                  <a:gd name="connsiteY4" fmla="*/ 27487 h 234950"/>
                  <a:gd name="connsiteX5" fmla="*/ 117475 w 501508"/>
                  <a:gd name="connsiteY5" fmla="*/ 0 h 234950"/>
                  <a:gd name="connsiteX6" fmla="*/ 200542 w 501508"/>
                  <a:gd name="connsiteY6" fmla="*/ 34407 h 234950"/>
                  <a:gd name="connsiteX7" fmla="*/ 223453 w 501508"/>
                  <a:gd name="connsiteY7" fmla="*/ 68389 h 234950"/>
                  <a:gd name="connsiteX8" fmla="*/ 223239 w 501508"/>
                  <a:gd name="connsiteY8" fmla="*/ 67328 h 234950"/>
                  <a:gd name="connsiteX9" fmla="*/ 501508 w 501508"/>
                  <a:gd name="connsiteY9" fmla="*/ 67328 h 234950"/>
                  <a:gd name="connsiteX10" fmla="*/ 501508 w 501508"/>
                  <a:gd name="connsiteY10" fmla="*/ 167621 h 234950"/>
                  <a:gd name="connsiteX11" fmla="*/ 223239 w 501508"/>
                  <a:gd name="connsiteY11" fmla="*/ 167621 h 234950"/>
                  <a:gd name="connsiteX12" fmla="*/ 223453 w 501508"/>
                  <a:gd name="connsiteY12" fmla="*/ 166562 h 234950"/>
                  <a:gd name="connsiteX13" fmla="*/ 200542 w 501508"/>
                  <a:gd name="connsiteY13" fmla="*/ 200543 h 234950"/>
                  <a:gd name="connsiteX14" fmla="*/ 117475 w 501508"/>
                  <a:gd name="connsiteY14" fmla="*/ 234950 h 234950"/>
                  <a:gd name="connsiteX15" fmla="*/ 0 w 501508"/>
                  <a:gd name="connsiteY15" fmla="*/ 117475 h 234950"/>
                  <a:gd name="connsiteX16" fmla="*/ 117475 w 501508"/>
                  <a:gd name="connsiteY16"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508" h="234950">
                    <a:moveTo>
                      <a:pt x="117475" y="27487"/>
                    </a:moveTo>
                    <a:cubicBezTo>
                      <a:pt x="67776" y="27487"/>
                      <a:pt x="27487" y="67776"/>
                      <a:pt x="27487" y="117475"/>
                    </a:cubicBezTo>
                    <a:cubicBezTo>
                      <a:pt x="27487" y="167174"/>
                      <a:pt x="67776" y="207463"/>
                      <a:pt x="117475" y="207463"/>
                    </a:cubicBezTo>
                    <a:cubicBezTo>
                      <a:pt x="167174" y="207463"/>
                      <a:pt x="207463" y="167174"/>
                      <a:pt x="207463" y="117475"/>
                    </a:cubicBezTo>
                    <a:cubicBezTo>
                      <a:pt x="207463" y="67776"/>
                      <a:pt x="167174" y="27487"/>
                      <a:pt x="117475" y="27487"/>
                    </a:cubicBezTo>
                    <a:close/>
                    <a:moveTo>
                      <a:pt x="117475" y="0"/>
                    </a:moveTo>
                    <a:cubicBezTo>
                      <a:pt x="149915" y="0"/>
                      <a:pt x="179284" y="13149"/>
                      <a:pt x="200542" y="34407"/>
                    </a:cubicBezTo>
                    <a:lnTo>
                      <a:pt x="223453" y="68389"/>
                    </a:lnTo>
                    <a:lnTo>
                      <a:pt x="223239" y="67328"/>
                    </a:lnTo>
                    <a:lnTo>
                      <a:pt x="501508" y="67328"/>
                    </a:lnTo>
                    <a:lnTo>
                      <a:pt x="501508" y="167621"/>
                    </a:lnTo>
                    <a:lnTo>
                      <a:pt x="223239" y="167621"/>
                    </a:lnTo>
                    <a:lnTo>
                      <a:pt x="223453" y="166562"/>
                    </a:lnTo>
                    <a:lnTo>
                      <a:pt x="200542" y="200543"/>
                    </a:lnTo>
                    <a:cubicBezTo>
                      <a:pt x="179284" y="221801"/>
                      <a:pt x="149915" y="234950"/>
                      <a:pt x="117475" y="234950"/>
                    </a:cubicBezTo>
                    <a:cubicBezTo>
                      <a:pt x="52595" y="234950"/>
                      <a:pt x="0" y="182355"/>
                      <a:pt x="0" y="117475"/>
                    </a:cubicBezTo>
                    <a:cubicBezTo>
                      <a:pt x="0" y="52595"/>
                      <a:pt x="52595" y="0"/>
                      <a:pt x="117475"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5" name="Rectangle 134"/>
              <p:cNvSpPr/>
              <p:nvPr/>
            </p:nvSpPr>
            <p:spPr>
              <a:xfrm>
                <a:off x="2615581"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6" name="Rectangle 135"/>
              <p:cNvSpPr/>
              <p:nvPr/>
            </p:nvSpPr>
            <p:spPr>
              <a:xfrm>
                <a:off x="2650904"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7" name="Rectangle 136"/>
              <p:cNvSpPr/>
              <p:nvPr/>
            </p:nvSpPr>
            <p:spPr>
              <a:xfrm>
                <a:off x="2686227"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8" name="Rectangle 137"/>
              <p:cNvSpPr/>
              <p:nvPr/>
            </p:nvSpPr>
            <p:spPr>
              <a:xfrm>
                <a:off x="2714386" y="1994166"/>
                <a:ext cx="24687" cy="75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39" name="Rectangle 138"/>
              <p:cNvSpPr/>
              <p:nvPr/>
            </p:nvSpPr>
            <p:spPr>
              <a:xfrm>
                <a:off x="2747818" y="1971164"/>
                <a:ext cx="181887" cy="121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0" name="Freeform 139"/>
              <p:cNvSpPr/>
              <p:nvPr/>
            </p:nvSpPr>
            <p:spPr>
              <a:xfrm>
                <a:off x="2824635" y="1809764"/>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1" name="Freeform 140"/>
              <p:cNvSpPr/>
              <p:nvPr/>
            </p:nvSpPr>
            <p:spPr>
              <a:xfrm flipV="1">
                <a:off x="2824635" y="2086765"/>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2" name="Freeform 141"/>
              <p:cNvSpPr/>
              <p:nvPr/>
            </p:nvSpPr>
            <p:spPr>
              <a:xfrm>
                <a:off x="2157999" y="1969784"/>
                <a:ext cx="126448" cy="124114"/>
              </a:xfrm>
              <a:custGeom>
                <a:avLst/>
                <a:gdLst>
                  <a:gd name="connsiteX0" fmla="*/ 358268 w 605804"/>
                  <a:gd name="connsiteY0" fmla="*/ 0 h 594624"/>
                  <a:gd name="connsiteX1" fmla="*/ 420805 w 605804"/>
                  <a:gd name="connsiteY1" fmla="*/ 12625 h 594624"/>
                  <a:gd name="connsiteX2" fmla="*/ 605804 w 605804"/>
                  <a:gd name="connsiteY2" fmla="*/ 291723 h 594624"/>
                  <a:gd name="connsiteX3" fmla="*/ 302902 w 605804"/>
                  <a:gd name="connsiteY3" fmla="*/ 594624 h 594624"/>
                  <a:gd name="connsiteX4" fmla="*/ 0 w 605804"/>
                  <a:gd name="connsiteY4" fmla="*/ 291723 h 594624"/>
                  <a:gd name="connsiteX5" fmla="*/ 184999 w 605804"/>
                  <a:gd name="connsiteY5" fmla="*/ 12625 h 594624"/>
                  <a:gd name="connsiteX6" fmla="*/ 247535 w 605804"/>
                  <a:gd name="connsiteY6" fmla="*/ 0 h 594624"/>
                  <a:gd name="connsiteX7" fmla="*/ 247535 w 605804"/>
                  <a:gd name="connsiteY7" fmla="*/ 346119 h 594624"/>
                  <a:gd name="connsiteX8" fmla="*/ 358268 w 605804"/>
                  <a:gd name="connsiteY8" fmla="*/ 346119 h 5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804" h="594624">
                    <a:moveTo>
                      <a:pt x="358268" y="0"/>
                    </a:moveTo>
                    <a:lnTo>
                      <a:pt x="420805" y="12625"/>
                    </a:lnTo>
                    <a:cubicBezTo>
                      <a:pt x="529521" y="58608"/>
                      <a:pt x="605804" y="166257"/>
                      <a:pt x="605804" y="291723"/>
                    </a:cubicBezTo>
                    <a:cubicBezTo>
                      <a:pt x="605804" y="459011"/>
                      <a:pt x="470190" y="594624"/>
                      <a:pt x="302902" y="594624"/>
                    </a:cubicBezTo>
                    <a:cubicBezTo>
                      <a:pt x="135614" y="594624"/>
                      <a:pt x="0" y="459011"/>
                      <a:pt x="0" y="291723"/>
                    </a:cubicBezTo>
                    <a:cubicBezTo>
                      <a:pt x="0" y="166257"/>
                      <a:pt x="76283" y="58608"/>
                      <a:pt x="184999" y="12625"/>
                    </a:cubicBezTo>
                    <a:lnTo>
                      <a:pt x="247535" y="0"/>
                    </a:lnTo>
                    <a:lnTo>
                      <a:pt x="247535" y="346119"/>
                    </a:lnTo>
                    <a:lnTo>
                      <a:pt x="358268" y="34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grpSp>
          <p:nvGrpSpPr>
            <p:cNvPr id="143" name="Group 142"/>
            <p:cNvGrpSpPr/>
            <p:nvPr/>
          </p:nvGrpSpPr>
          <p:grpSpPr>
            <a:xfrm>
              <a:off x="1935758" y="3868086"/>
              <a:ext cx="943434" cy="381992"/>
              <a:chOff x="2103436" y="1809764"/>
              <a:chExt cx="1096964" cy="444156"/>
            </a:xfrm>
            <a:solidFill>
              <a:srgbClr val="EAAA00"/>
            </a:solidFill>
          </p:grpSpPr>
          <p:sp>
            <p:nvSpPr>
              <p:cNvPr id="144" name="Oval 143"/>
              <p:cNvSpPr/>
              <p:nvPr/>
            </p:nvSpPr>
            <p:spPr>
              <a:xfrm>
                <a:off x="3073400" y="1968342"/>
                <a:ext cx="127000" cy="12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5" name="Freeform 144"/>
              <p:cNvSpPr/>
              <p:nvPr/>
            </p:nvSpPr>
            <p:spPr>
              <a:xfrm>
                <a:off x="2103436" y="1914366"/>
                <a:ext cx="501508" cy="234950"/>
              </a:xfrm>
              <a:custGeom>
                <a:avLst/>
                <a:gdLst>
                  <a:gd name="connsiteX0" fmla="*/ 117475 w 501508"/>
                  <a:gd name="connsiteY0" fmla="*/ 27487 h 234950"/>
                  <a:gd name="connsiteX1" fmla="*/ 27487 w 501508"/>
                  <a:gd name="connsiteY1" fmla="*/ 117475 h 234950"/>
                  <a:gd name="connsiteX2" fmla="*/ 117475 w 501508"/>
                  <a:gd name="connsiteY2" fmla="*/ 207463 h 234950"/>
                  <a:gd name="connsiteX3" fmla="*/ 207463 w 501508"/>
                  <a:gd name="connsiteY3" fmla="*/ 117475 h 234950"/>
                  <a:gd name="connsiteX4" fmla="*/ 117475 w 501508"/>
                  <a:gd name="connsiteY4" fmla="*/ 27487 h 234950"/>
                  <a:gd name="connsiteX5" fmla="*/ 117475 w 501508"/>
                  <a:gd name="connsiteY5" fmla="*/ 0 h 234950"/>
                  <a:gd name="connsiteX6" fmla="*/ 200542 w 501508"/>
                  <a:gd name="connsiteY6" fmla="*/ 34407 h 234950"/>
                  <a:gd name="connsiteX7" fmla="*/ 223453 w 501508"/>
                  <a:gd name="connsiteY7" fmla="*/ 68389 h 234950"/>
                  <a:gd name="connsiteX8" fmla="*/ 223239 w 501508"/>
                  <a:gd name="connsiteY8" fmla="*/ 67328 h 234950"/>
                  <a:gd name="connsiteX9" fmla="*/ 501508 w 501508"/>
                  <a:gd name="connsiteY9" fmla="*/ 67328 h 234950"/>
                  <a:gd name="connsiteX10" fmla="*/ 501508 w 501508"/>
                  <a:gd name="connsiteY10" fmla="*/ 167621 h 234950"/>
                  <a:gd name="connsiteX11" fmla="*/ 223239 w 501508"/>
                  <a:gd name="connsiteY11" fmla="*/ 167621 h 234950"/>
                  <a:gd name="connsiteX12" fmla="*/ 223453 w 501508"/>
                  <a:gd name="connsiteY12" fmla="*/ 166562 h 234950"/>
                  <a:gd name="connsiteX13" fmla="*/ 200542 w 501508"/>
                  <a:gd name="connsiteY13" fmla="*/ 200543 h 234950"/>
                  <a:gd name="connsiteX14" fmla="*/ 117475 w 501508"/>
                  <a:gd name="connsiteY14" fmla="*/ 234950 h 234950"/>
                  <a:gd name="connsiteX15" fmla="*/ 0 w 501508"/>
                  <a:gd name="connsiteY15" fmla="*/ 117475 h 234950"/>
                  <a:gd name="connsiteX16" fmla="*/ 117475 w 501508"/>
                  <a:gd name="connsiteY16"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508" h="234950">
                    <a:moveTo>
                      <a:pt x="117475" y="27487"/>
                    </a:moveTo>
                    <a:cubicBezTo>
                      <a:pt x="67776" y="27487"/>
                      <a:pt x="27487" y="67776"/>
                      <a:pt x="27487" y="117475"/>
                    </a:cubicBezTo>
                    <a:cubicBezTo>
                      <a:pt x="27487" y="167174"/>
                      <a:pt x="67776" y="207463"/>
                      <a:pt x="117475" y="207463"/>
                    </a:cubicBezTo>
                    <a:cubicBezTo>
                      <a:pt x="167174" y="207463"/>
                      <a:pt x="207463" y="167174"/>
                      <a:pt x="207463" y="117475"/>
                    </a:cubicBezTo>
                    <a:cubicBezTo>
                      <a:pt x="207463" y="67776"/>
                      <a:pt x="167174" y="27487"/>
                      <a:pt x="117475" y="27487"/>
                    </a:cubicBezTo>
                    <a:close/>
                    <a:moveTo>
                      <a:pt x="117475" y="0"/>
                    </a:moveTo>
                    <a:cubicBezTo>
                      <a:pt x="149915" y="0"/>
                      <a:pt x="179284" y="13149"/>
                      <a:pt x="200542" y="34407"/>
                    </a:cubicBezTo>
                    <a:lnTo>
                      <a:pt x="223453" y="68389"/>
                    </a:lnTo>
                    <a:lnTo>
                      <a:pt x="223239" y="67328"/>
                    </a:lnTo>
                    <a:lnTo>
                      <a:pt x="501508" y="67328"/>
                    </a:lnTo>
                    <a:lnTo>
                      <a:pt x="501508" y="167621"/>
                    </a:lnTo>
                    <a:lnTo>
                      <a:pt x="223239" y="167621"/>
                    </a:lnTo>
                    <a:lnTo>
                      <a:pt x="223453" y="166562"/>
                    </a:lnTo>
                    <a:lnTo>
                      <a:pt x="200542" y="200543"/>
                    </a:lnTo>
                    <a:cubicBezTo>
                      <a:pt x="179284" y="221801"/>
                      <a:pt x="149915" y="234950"/>
                      <a:pt x="117475" y="234950"/>
                    </a:cubicBezTo>
                    <a:cubicBezTo>
                      <a:pt x="52595" y="234950"/>
                      <a:pt x="0" y="182355"/>
                      <a:pt x="0" y="117475"/>
                    </a:cubicBezTo>
                    <a:cubicBezTo>
                      <a:pt x="0" y="52595"/>
                      <a:pt x="52595" y="0"/>
                      <a:pt x="117475"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6" name="Rectangle 145"/>
              <p:cNvSpPr/>
              <p:nvPr/>
            </p:nvSpPr>
            <p:spPr>
              <a:xfrm>
                <a:off x="2615581"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7" name="Rectangle 146"/>
              <p:cNvSpPr/>
              <p:nvPr/>
            </p:nvSpPr>
            <p:spPr>
              <a:xfrm>
                <a:off x="2650904"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8" name="Rectangle 147"/>
              <p:cNvSpPr/>
              <p:nvPr/>
            </p:nvSpPr>
            <p:spPr>
              <a:xfrm>
                <a:off x="2686227"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49" name="Rectangle 148"/>
              <p:cNvSpPr/>
              <p:nvPr/>
            </p:nvSpPr>
            <p:spPr>
              <a:xfrm>
                <a:off x="2714386" y="1994166"/>
                <a:ext cx="24687" cy="75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0" name="Rectangle 149"/>
              <p:cNvSpPr/>
              <p:nvPr/>
            </p:nvSpPr>
            <p:spPr>
              <a:xfrm>
                <a:off x="2747818" y="1971164"/>
                <a:ext cx="181887" cy="121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1" name="Freeform 150"/>
              <p:cNvSpPr/>
              <p:nvPr/>
            </p:nvSpPr>
            <p:spPr>
              <a:xfrm>
                <a:off x="2824635" y="1809764"/>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2" name="Freeform 151"/>
              <p:cNvSpPr/>
              <p:nvPr/>
            </p:nvSpPr>
            <p:spPr>
              <a:xfrm flipV="1">
                <a:off x="2824635" y="2086765"/>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3" name="Freeform 152"/>
              <p:cNvSpPr/>
              <p:nvPr/>
            </p:nvSpPr>
            <p:spPr>
              <a:xfrm>
                <a:off x="2157999" y="1969784"/>
                <a:ext cx="126448" cy="124114"/>
              </a:xfrm>
              <a:custGeom>
                <a:avLst/>
                <a:gdLst>
                  <a:gd name="connsiteX0" fmla="*/ 358268 w 605804"/>
                  <a:gd name="connsiteY0" fmla="*/ 0 h 594624"/>
                  <a:gd name="connsiteX1" fmla="*/ 420805 w 605804"/>
                  <a:gd name="connsiteY1" fmla="*/ 12625 h 594624"/>
                  <a:gd name="connsiteX2" fmla="*/ 605804 w 605804"/>
                  <a:gd name="connsiteY2" fmla="*/ 291723 h 594624"/>
                  <a:gd name="connsiteX3" fmla="*/ 302902 w 605804"/>
                  <a:gd name="connsiteY3" fmla="*/ 594624 h 594624"/>
                  <a:gd name="connsiteX4" fmla="*/ 0 w 605804"/>
                  <a:gd name="connsiteY4" fmla="*/ 291723 h 594624"/>
                  <a:gd name="connsiteX5" fmla="*/ 184999 w 605804"/>
                  <a:gd name="connsiteY5" fmla="*/ 12625 h 594624"/>
                  <a:gd name="connsiteX6" fmla="*/ 247535 w 605804"/>
                  <a:gd name="connsiteY6" fmla="*/ 0 h 594624"/>
                  <a:gd name="connsiteX7" fmla="*/ 247535 w 605804"/>
                  <a:gd name="connsiteY7" fmla="*/ 346119 h 594624"/>
                  <a:gd name="connsiteX8" fmla="*/ 358268 w 605804"/>
                  <a:gd name="connsiteY8" fmla="*/ 346119 h 5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804" h="594624">
                    <a:moveTo>
                      <a:pt x="358268" y="0"/>
                    </a:moveTo>
                    <a:lnTo>
                      <a:pt x="420805" y="12625"/>
                    </a:lnTo>
                    <a:cubicBezTo>
                      <a:pt x="529521" y="58608"/>
                      <a:pt x="605804" y="166257"/>
                      <a:pt x="605804" y="291723"/>
                    </a:cubicBezTo>
                    <a:cubicBezTo>
                      <a:pt x="605804" y="459011"/>
                      <a:pt x="470190" y="594624"/>
                      <a:pt x="302902" y="594624"/>
                    </a:cubicBezTo>
                    <a:cubicBezTo>
                      <a:pt x="135614" y="594624"/>
                      <a:pt x="0" y="459011"/>
                      <a:pt x="0" y="291723"/>
                    </a:cubicBezTo>
                    <a:cubicBezTo>
                      <a:pt x="0" y="166257"/>
                      <a:pt x="76283" y="58608"/>
                      <a:pt x="184999" y="12625"/>
                    </a:cubicBezTo>
                    <a:lnTo>
                      <a:pt x="247535" y="0"/>
                    </a:lnTo>
                    <a:lnTo>
                      <a:pt x="247535" y="346119"/>
                    </a:lnTo>
                    <a:lnTo>
                      <a:pt x="358268" y="34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grpSp>
          <p:nvGrpSpPr>
            <p:cNvPr id="154" name="Group 153"/>
            <p:cNvGrpSpPr/>
            <p:nvPr/>
          </p:nvGrpSpPr>
          <p:grpSpPr>
            <a:xfrm>
              <a:off x="1935758" y="4641681"/>
              <a:ext cx="943434" cy="381992"/>
              <a:chOff x="2103436" y="1809764"/>
              <a:chExt cx="1096964" cy="444156"/>
            </a:xfrm>
            <a:solidFill>
              <a:srgbClr val="EAAA00"/>
            </a:solidFill>
          </p:grpSpPr>
          <p:sp>
            <p:nvSpPr>
              <p:cNvPr id="155" name="Oval 154"/>
              <p:cNvSpPr/>
              <p:nvPr/>
            </p:nvSpPr>
            <p:spPr>
              <a:xfrm>
                <a:off x="3073400" y="1968342"/>
                <a:ext cx="127000" cy="12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6" name="Freeform 155"/>
              <p:cNvSpPr/>
              <p:nvPr/>
            </p:nvSpPr>
            <p:spPr>
              <a:xfrm>
                <a:off x="2103436" y="1914366"/>
                <a:ext cx="501508" cy="234950"/>
              </a:xfrm>
              <a:custGeom>
                <a:avLst/>
                <a:gdLst>
                  <a:gd name="connsiteX0" fmla="*/ 117475 w 501508"/>
                  <a:gd name="connsiteY0" fmla="*/ 27487 h 234950"/>
                  <a:gd name="connsiteX1" fmla="*/ 27487 w 501508"/>
                  <a:gd name="connsiteY1" fmla="*/ 117475 h 234950"/>
                  <a:gd name="connsiteX2" fmla="*/ 117475 w 501508"/>
                  <a:gd name="connsiteY2" fmla="*/ 207463 h 234950"/>
                  <a:gd name="connsiteX3" fmla="*/ 207463 w 501508"/>
                  <a:gd name="connsiteY3" fmla="*/ 117475 h 234950"/>
                  <a:gd name="connsiteX4" fmla="*/ 117475 w 501508"/>
                  <a:gd name="connsiteY4" fmla="*/ 27487 h 234950"/>
                  <a:gd name="connsiteX5" fmla="*/ 117475 w 501508"/>
                  <a:gd name="connsiteY5" fmla="*/ 0 h 234950"/>
                  <a:gd name="connsiteX6" fmla="*/ 200542 w 501508"/>
                  <a:gd name="connsiteY6" fmla="*/ 34407 h 234950"/>
                  <a:gd name="connsiteX7" fmla="*/ 223453 w 501508"/>
                  <a:gd name="connsiteY7" fmla="*/ 68389 h 234950"/>
                  <a:gd name="connsiteX8" fmla="*/ 223239 w 501508"/>
                  <a:gd name="connsiteY8" fmla="*/ 67328 h 234950"/>
                  <a:gd name="connsiteX9" fmla="*/ 501508 w 501508"/>
                  <a:gd name="connsiteY9" fmla="*/ 67328 h 234950"/>
                  <a:gd name="connsiteX10" fmla="*/ 501508 w 501508"/>
                  <a:gd name="connsiteY10" fmla="*/ 167621 h 234950"/>
                  <a:gd name="connsiteX11" fmla="*/ 223239 w 501508"/>
                  <a:gd name="connsiteY11" fmla="*/ 167621 h 234950"/>
                  <a:gd name="connsiteX12" fmla="*/ 223453 w 501508"/>
                  <a:gd name="connsiteY12" fmla="*/ 166562 h 234950"/>
                  <a:gd name="connsiteX13" fmla="*/ 200542 w 501508"/>
                  <a:gd name="connsiteY13" fmla="*/ 200543 h 234950"/>
                  <a:gd name="connsiteX14" fmla="*/ 117475 w 501508"/>
                  <a:gd name="connsiteY14" fmla="*/ 234950 h 234950"/>
                  <a:gd name="connsiteX15" fmla="*/ 0 w 501508"/>
                  <a:gd name="connsiteY15" fmla="*/ 117475 h 234950"/>
                  <a:gd name="connsiteX16" fmla="*/ 117475 w 501508"/>
                  <a:gd name="connsiteY16"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508" h="234950">
                    <a:moveTo>
                      <a:pt x="117475" y="27487"/>
                    </a:moveTo>
                    <a:cubicBezTo>
                      <a:pt x="67776" y="27487"/>
                      <a:pt x="27487" y="67776"/>
                      <a:pt x="27487" y="117475"/>
                    </a:cubicBezTo>
                    <a:cubicBezTo>
                      <a:pt x="27487" y="167174"/>
                      <a:pt x="67776" y="207463"/>
                      <a:pt x="117475" y="207463"/>
                    </a:cubicBezTo>
                    <a:cubicBezTo>
                      <a:pt x="167174" y="207463"/>
                      <a:pt x="207463" y="167174"/>
                      <a:pt x="207463" y="117475"/>
                    </a:cubicBezTo>
                    <a:cubicBezTo>
                      <a:pt x="207463" y="67776"/>
                      <a:pt x="167174" y="27487"/>
                      <a:pt x="117475" y="27487"/>
                    </a:cubicBezTo>
                    <a:close/>
                    <a:moveTo>
                      <a:pt x="117475" y="0"/>
                    </a:moveTo>
                    <a:cubicBezTo>
                      <a:pt x="149915" y="0"/>
                      <a:pt x="179284" y="13149"/>
                      <a:pt x="200542" y="34407"/>
                    </a:cubicBezTo>
                    <a:lnTo>
                      <a:pt x="223453" y="68389"/>
                    </a:lnTo>
                    <a:lnTo>
                      <a:pt x="223239" y="67328"/>
                    </a:lnTo>
                    <a:lnTo>
                      <a:pt x="501508" y="67328"/>
                    </a:lnTo>
                    <a:lnTo>
                      <a:pt x="501508" y="167621"/>
                    </a:lnTo>
                    <a:lnTo>
                      <a:pt x="223239" y="167621"/>
                    </a:lnTo>
                    <a:lnTo>
                      <a:pt x="223453" y="166562"/>
                    </a:lnTo>
                    <a:lnTo>
                      <a:pt x="200542" y="200543"/>
                    </a:lnTo>
                    <a:cubicBezTo>
                      <a:pt x="179284" y="221801"/>
                      <a:pt x="149915" y="234950"/>
                      <a:pt x="117475" y="234950"/>
                    </a:cubicBezTo>
                    <a:cubicBezTo>
                      <a:pt x="52595" y="234950"/>
                      <a:pt x="0" y="182355"/>
                      <a:pt x="0" y="117475"/>
                    </a:cubicBezTo>
                    <a:cubicBezTo>
                      <a:pt x="0" y="52595"/>
                      <a:pt x="52595" y="0"/>
                      <a:pt x="117475"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7" name="Rectangle 156"/>
              <p:cNvSpPr/>
              <p:nvPr/>
            </p:nvSpPr>
            <p:spPr>
              <a:xfrm>
                <a:off x="2615581"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8" name="Rectangle 157"/>
              <p:cNvSpPr/>
              <p:nvPr/>
            </p:nvSpPr>
            <p:spPr>
              <a:xfrm>
                <a:off x="2650904"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59" name="Rectangle 158"/>
              <p:cNvSpPr/>
              <p:nvPr/>
            </p:nvSpPr>
            <p:spPr>
              <a:xfrm>
                <a:off x="2686227"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0" name="Rectangle 159"/>
              <p:cNvSpPr/>
              <p:nvPr/>
            </p:nvSpPr>
            <p:spPr>
              <a:xfrm>
                <a:off x="2714386" y="1994166"/>
                <a:ext cx="24687" cy="75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1" name="Rectangle 160"/>
              <p:cNvSpPr/>
              <p:nvPr/>
            </p:nvSpPr>
            <p:spPr>
              <a:xfrm>
                <a:off x="2747818" y="1971164"/>
                <a:ext cx="181887" cy="121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2" name="Freeform 161"/>
              <p:cNvSpPr/>
              <p:nvPr/>
            </p:nvSpPr>
            <p:spPr>
              <a:xfrm>
                <a:off x="2824635" y="1809764"/>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3" name="Freeform 162"/>
              <p:cNvSpPr/>
              <p:nvPr/>
            </p:nvSpPr>
            <p:spPr>
              <a:xfrm flipV="1">
                <a:off x="2824635" y="2086765"/>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4" name="Freeform 163"/>
              <p:cNvSpPr/>
              <p:nvPr/>
            </p:nvSpPr>
            <p:spPr>
              <a:xfrm>
                <a:off x="2157999" y="1969784"/>
                <a:ext cx="126448" cy="124114"/>
              </a:xfrm>
              <a:custGeom>
                <a:avLst/>
                <a:gdLst>
                  <a:gd name="connsiteX0" fmla="*/ 358268 w 605804"/>
                  <a:gd name="connsiteY0" fmla="*/ 0 h 594624"/>
                  <a:gd name="connsiteX1" fmla="*/ 420805 w 605804"/>
                  <a:gd name="connsiteY1" fmla="*/ 12625 h 594624"/>
                  <a:gd name="connsiteX2" fmla="*/ 605804 w 605804"/>
                  <a:gd name="connsiteY2" fmla="*/ 291723 h 594624"/>
                  <a:gd name="connsiteX3" fmla="*/ 302902 w 605804"/>
                  <a:gd name="connsiteY3" fmla="*/ 594624 h 594624"/>
                  <a:gd name="connsiteX4" fmla="*/ 0 w 605804"/>
                  <a:gd name="connsiteY4" fmla="*/ 291723 h 594624"/>
                  <a:gd name="connsiteX5" fmla="*/ 184999 w 605804"/>
                  <a:gd name="connsiteY5" fmla="*/ 12625 h 594624"/>
                  <a:gd name="connsiteX6" fmla="*/ 247535 w 605804"/>
                  <a:gd name="connsiteY6" fmla="*/ 0 h 594624"/>
                  <a:gd name="connsiteX7" fmla="*/ 247535 w 605804"/>
                  <a:gd name="connsiteY7" fmla="*/ 346119 h 594624"/>
                  <a:gd name="connsiteX8" fmla="*/ 358268 w 605804"/>
                  <a:gd name="connsiteY8" fmla="*/ 346119 h 5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804" h="594624">
                    <a:moveTo>
                      <a:pt x="358268" y="0"/>
                    </a:moveTo>
                    <a:lnTo>
                      <a:pt x="420805" y="12625"/>
                    </a:lnTo>
                    <a:cubicBezTo>
                      <a:pt x="529521" y="58608"/>
                      <a:pt x="605804" y="166257"/>
                      <a:pt x="605804" y="291723"/>
                    </a:cubicBezTo>
                    <a:cubicBezTo>
                      <a:pt x="605804" y="459011"/>
                      <a:pt x="470190" y="594624"/>
                      <a:pt x="302902" y="594624"/>
                    </a:cubicBezTo>
                    <a:cubicBezTo>
                      <a:pt x="135614" y="594624"/>
                      <a:pt x="0" y="459011"/>
                      <a:pt x="0" y="291723"/>
                    </a:cubicBezTo>
                    <a:cubicBezTo>
                      <a:pt x="0" y="166257"/>
                      <a:pt x="76283" y="58608"/>
                      <a:pt x="184999" y="12625"/>
                    </a:cubicBezTo>
                    <a:lnTo>
                      <a:pt x="247535" y="0"/>
                    </a:lnTo>
                    <a:lnTo>
                      <a:pt x="247535" y="346119"/>
                    </a:lnTo>
                    <a:lnTo>
                      <a:pt x="358268" y="34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grpSp>
          <p:nvGrpSpPr>
            <p:cNvPr id="165" name="Group 164"/>
            <p:cNvGrpSpPr/>
            <p:nvPr/>
          </p:nvGrpSpPr>
          <p:grpSpPr>
            <a:xfrm>
              <a:off x="1935758" y="5415276"/>
              <a:ext cx="943434" cy="381992"/>
              <a:chOff x="2103436" y="1809764"/>
              <a:chExt cx="1096964" cy="444156"/>
            </a:xfrm>
            <a:solidFill>
              <a:srgbClr val="EAAA00"/>
            </a:solidFill>
          </p:grpSpPr>
          <p:sp>
            <p:nvSpPr>
              <p:cNvPr id="166" name="Oval 165"/>
              <p:cNvSpPr/>
              <p:nvPr/>
            </p:nvSpPr>
            <p:spPr>
              <a:xfrm>
                <a:off x="3073400" y="1968342"/>
                <a:ext cx="127000" cy="12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7" name="Freeform 166"/>
              <p:cNvSpPr/>
              <p:nvPr/>
            </p:nvSpPr>
            <p:spPr>
              <a:xfrm>
                <a:off x="2103436" y="1914366"/>
                <a:ext cx="501508" cy="234950"/>
              </a:xfrm>
              <a:custGeom>
                <a:avLst/>
                <a:gdLst>
                  <a:gd name="connsiteX0" fmla="*/ 117475 w 501508"/>
                  <a:gd name="connsiteY0" fmla="*/ 27487 h 234950"/>
                  <a:gd name="connsiteX1" fmla="*/ 27487 w 501508"/>
                  <a:gd name="connsiteY1" fmla="*/ 117475 h 234950"/>
                  <a:gd name="connsiteX2" fmla="*/ 117475 w 501508"/>
                  <a:gd name="connsiteY2" fmla="*/ 207463 h 234950"/>
                  <a:gd name="connsiteX3" fmla="*/ 207463 w 501508"/>
                  <a:gd name="connsiteY3" fmla="*/ 117475 h 234950"/>
                  <a:gd name="connsiteX4" fmla="*/ 117475 w 501508"/>
                  <a:gd name="connsiteY4" fmla="*/ 27487 h 234950"/>
                  <a:gd name="connsiteX5" fmla="*/ 117475 w 501508"/>
                  <a:gd name="connsiteY5" fmla="*/ 0 h 234950"/>
                  <a:gd name="connsiteX6" fmla="*/ 200542 w 501508"/>
                  <a:gd name="connsiteY6" fmla="*/ 34407 h 234950"/>
                  <a:gd name="connsiteX7" fmla="*/ 223453 w 501508"/>
                  <a:gd name="connsiteY7" fmla="*/ 68389 h 234950"/>
                  <a:gd name="connsiteX8" fmla="*/ 223239 w 501508"/>
                  <a:gd name="connsiteY8" fmla="*/ 67328 h 234950"/>
                  <a:gd name="connsiteX9" fmla="*/ 501508 w 501508"/>
                  <a:gd name="connsiteY9" fmla="*/ 67328 h 234950"/>
                  <a:gd name="connsiteX10" fmla="*/ 501508 w 501508"/>
                  <a:gd name="connsiteY10" fmla="*/ 167621 h 234950"/>
                  <a:gd name="connsiteX11" fmla="*/ 223239 w 501508"/>
                  <a:gd name="connsiteY11" fmla="*/ 167621 h 234950"/>
                  <a:gd name="connsiteX12" fmla="*/ 223453 w 501508"/>
                  <a:gd name="connsiteY12" fmla="*/ 166562 h 234950"/>
                  <a:gd name="connsiteX13" fmla="*/ 200542 w 501508"/>
                  <a:gd name="connsiteY13" fmla="*/ 200543 h 234950"/>
                  <a:gd name="connsiteX14" fmla="*/ 117475 w 501508"/>
                  <a:gd name="connsiteY14" fmla="*/ 234950 h 234950"/>
                  <a:gd name="connsiteX15" fmla="*/ 0 w 501508"/>
                  <a:gd name="connsiteY15" fmla="*/ 117475 h 234950"/>
                  <a:gd name="connsiteX16" fmla="*/ 117475 w 501508"/>
                  <a:gd name="connsiteY16" fmla="*/ 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508" h="234950">
                    <a:moveTo>
                      <a:pt x="117475" y="27487"/>
                    </a:moveTo>
                    <a:cubicBezTo>
                      <a:pt x="67776" y="27487"/>
                      <a:pt x="27487" y="67776"/>
                      <a:pt x="27487" y="117475"/>
                    </a:cubicBezTo>
                    <a:cubicBezTo>
                      <a:pt x="27487" y="167174"/>
                      <a:pt x="67776" y="207463"/>
                      <a:pt x="117475" y="207463"/>
                    </a:cubicBezTo>
                    <a:cubicBezTo>
                      <a:pt x="167174" y="207463"/>
                      <a:pt x="207463" y="167174"/>
                      <a:pt x="207463" y="117475"/>
                    </a:cubicBezTo>
                    <a:cubicBezTo>
                      <a:pt x="207463" y="67776"/>
                      <a:pt x="167174" y="27487"/>
                      <a:pt x="117475" y="27487"/>
                    </a:cubicBezTo>
                    <a:close/>
                    <a:moveTo>
                      <a:pt x="117475" y="0"/>
                    </a:moveTo>
                    <a:cubicBezTo>
                      <a:pt x="149915" y="0"/>
                      <a:pt x="179284" y="13149"/>
                      <a:pt x="200542" y="34407"/>
                    </a:cubicBezTo>
                    <a:lnTo>
                      <a:pt x="223453" y="68389"/>
                    </a:lnTo>
                    <a:lnTo>
                      <a:pt x="223239" y="67328"/>
                    </a:lnTo>
                    <a:lnTo>
                      <a:pt x="501508" y="67328"/>
                    </a:lnTo>
                    <a:lnTo>
                      <a:pt x="501508" y="167621"/>
                    </a:lnTo>
                    <a:lnTo>
                      <a:pt x="223239" y="167621"/>
                    </a:lnTo>
                    <a:lnTo>
                      <a:pt x="223453" y="166562"/>
                    </a:lnTo>
                    <a:lnTo>
                      <a:pt x="200542" y="200543"/>
                    </a:lnTo>
                    <a:cubicBezTo>
                      <a:pt x="179284" y="221801"/>
                      <a:pt x="149915" y="234950"/>
                      <a:pt x="117475" y="234950"/>
                    </a:cubicBezTo>
                    <a:cubicBezTo>
                      <a:pt x="52595" y="234950"/>
                      <a:pt x="0" y="182355"/>
                      <a:pt x="0" y="117475"/>
                    </a:cubicBezTo>
                    <a:cubicBezTo>
                      <a:pt x="0" y="52595"/>
                      <a:pt x="52595" y="0"/>
                      <a:pt x="117475"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8" name="Rectangle 167"/>
              <p:cNvSpPr/>
              <p:nvPr/>
            </p:nvSpPr>
            <p:spPr>
              <a:xfrm>
                <a:off x="2615581"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69" name="Rectangle 168"/>
              <p:cNvSpPr/>
              <p:nvPr/>
            </p:nvSpPr>
            <p:spPr>
              <a:xfrm>
                <a:off x="2650904"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0" name="Rectangle 169"/>
              <p:cNvSpPr/>
              <p:nvPr/>
            </p:nvSpPr>
            <p:spPr>
              <a:xfrm>
                <a:off x="2686227" y="1958422"/>
                <a:ext cx="24687" cy="146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1" name="Rectangle 170"/>
              <p:cNvSpPr/>
              <p:nvPr/>
            </p:nvSpPr>
            <p:spPr>
              <a:xfrm>
                <a:off x="2714386" y="1994166"/>
                <a:ext cx="24687" cy="75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2" name="Rectangle 171"/>
              <p:cNvSpPr/>
              <p:nvPr/>
            </p:nvSpPr>
            <p:spPr>
              <a:xfrm>
                <a:off x="2747818" y="1971164"/>
                <a:ext cx="181887" cy="1213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3" name="Freeform 172"/>
              <p:cNvSpPr/>
              <p:nvPr/>
            </p:nvSpPr>
            <p:spPr>
              <a:xfrm>
                <a:off x="2824635" y="1809764"/>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4" name="Freeform 173"/>
              <p:cNvSpPr/>
              <p:nvPr/>
            </p:nvSpPr>
            <p:spPr>
              <a:xfrm flipV="1">
                <a:off x="2824635" y="2086765"/>
                <a:ext cx="341475" cy="167155"/>
              </a:xfrm>
              <a:custGeom>
                <a:avLst/>
                <a:gdLst>
                  <a:gd name="connsiteX0" fmla="*/ 0 w 908050"/>
                  <a:gd name="connsiteY0" fmla="*/ 431800 h 444500"/>
                  <a:gd name="connsiteX1" fmla="*/ 317500 w 908050"/>
                  <a:gd name="connsiteY1" fmla="*/ 0 h 444500"/>
                  <a:gd name="connsiteX2" fmla="*/ 908050 w 908050"/>
                  <a:gd name="connsiteY2" fmla="*/ 292100 h 444500"/>
                  <a:gd name="connsiteX3" fmla="*/ 908050 w 908050"/>
                  <a:gd name="connsiteY3" fmla="*/ 425450 h 444500"/>
                  <a:gd name="connsiteX4" fmla="*/ 844550 w 908050"/>
                  <a:gd name="connsiteY4" fmla="*/ 425450 h 444500"/>
                  <a:gd name="connsiteX5" fmla="*/ 844550 w 908050"/>
                  <a:gd name="connsiteY5" fmla="*/ 349250 h 444500"/>
                  <a:gd name="connsiteX6" fmla="*/ 787400 w 908050"/>
                  <a:gd name="connsiteY6" fmla="*/ 349250 h 444500"/>
                  <a:gd name="connsiteX7" fmla="*/ 787400 w 908050"/>
                  <a:gd name="connsiteY7" fmla="*/ 425450 h 444500"/>
                  <a:gd name="connsiteX8" fmla="*/ 723900 w 908050"/>
                  <a:gd name="connsiteY8" fmla="*/ 425450 h 444500"/>
                  <a:gd name="connsiteX9" fmla="*/ 723900 w 908050"/>
                  <a:gd name="connsiteY9" fmla="*/ 292100 h 444500"/>
                  <a:gd name="connsiteX10" fmla="*/ 361950 w 908050"/>
                  <a:gd name="connsiteY10" fmla="*/ 292100 h 444500"/>
                  <a:gd name="connsiteX11" fmla="*/ 279400 w 908050"/>
                  <a:gd name="connsiteY11" fmla="*/ 444500 h 444500"/>
                  <a:gd name="connsiteX12" fmla="*/ 0 w 908050"/>
                  <a:gd name="connsiteY12" fmla="*/ 4318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8050" h="444500">
                    <a:moveTo>
                      <a:pt x="0" y="431800"/>
                    </a:moveTo>
                    <a:lnTo>
                      <a:pt x="317500" y="0"/>
                    </a:lnTo>
                    <a:lnTo>
                      <a:pt x="908050" y="292100"/>
                    </a:lnTo>
                    <a:lnTo>
                      <a:pt x="908050" y="425450"/>
                    </a:lnTo>
                    <a:lnTo>
                      <a:pt x="844550" y="425450"/>
                    </a:lnTo>
                    <a:lnTo>
                      <a:pt x="844550" y="349250"/>
                    </a:lnTo>
                    <a:lnTo>
                      <a:pt x="787400" y="349250"/>
                    </a:lnTo>
                    <a:lnTo>
                      <a:pt x="787400" y="425450"/>
                    </a:lnTo>
                    <a:lnTo>
                      <a:pt x="723900" y="425450"/>
                    </a:lnTo>
                    <a:lnTo>
                      <a:pt x="723900" y="292100"/>
                    </a:lnTo>
                    <a:lnTo>
                      <a:pt x="361950" y="292100"/>
                    </a:lnTo>
                    <a:lnTo>
                      <a:pt x="279400" y="444500"/>
                    </a:lnTo>
                    <a:lnTo>
                      <a:pt x="0" y="431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sp>
            <p:nvSpPr>
              <p:cNvPr id="175" name="Freeform 174"/>
              <p:cNvSpPr/>
              <p:nvPr/>
            </p:nvSpPr>
            <p:spPr>
              <a:xfrm>
                <a:off x="2157999" y="1969784"/>
                <a:ext cx="126448" cy="124114"/>
              </a:xfrm>
              <a:custGeom>
                <a:avLst/>
                <a:gdLst>
                  <a:gd name="connsiteX0" fmla="*/ 358268 w 605804"/>
                  <a:gd name="connsiteY0" fmla="*/ 0 h 594624"/>
                  <a:gd name="connsiteX1" fmla="*/ 420805 w 605804"/>
                  <a:gd name="connsiteY1" fmla="*/ 12625 h 594624"/>
                  <a:gd name="connsiteX2" fmla="*/ 605804 w 605804"/>
                  <a:gd name="connsiteY2" fmla="*/ 291723 h 594624"/>
                  <a:gd name="connsiteX3" fmla="*/ 302902 w 605804"/>
                  <a:gd name="connsiteY3" fmla="*/ 594624 h 594624"/>
                  <a:gd name="connsiteX4" fmla="*/ 0 w 605804"/>
                  <a:gd name="connsiteY4" fmla="*/ 291723 h 594624"/>
                  <a:gd name="connsiteX5" fmla="*/ 184999 w 605804"/>
                  <a:gd name="connsiteY5" fmla="*/ 12625 h 594624"/>
                  <a:gd name="connsiteX6" fmla="*/ 247535 w 605804"/>
                  <a:gd name="connsiteY6" fmla="*/ 0 h 594624"/>
                  <a:gd name="connsiteX7" fmla="*/ 247535 w 605804"/>
                  <a:gd name="connsiteY7" fmla="*/ 346119 h 594624"/>
                  <a:gd name="connsiteX8" fmla="*/ 358268 w 605804"/>
                  <a:gd name="connsiteY8" fmla="*/ 346119 h 5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804" h="594624">
                    <a:moveTo>
                      <a:pt x="358268" y="0"/>
                    </a:moveTo>
                    <a:lnTo>
                      <a:pt x="420805" y="12625"/>
                    </a:lnTo>
                    <a:cubicBezTo>
                      <a:pt x="529521" y="58608"/>
                      <a:pt x="605804" y="166257"/>
                      <a:pt x="605804" y="291723"/>
                    </a:cubicBezTo>
                    <a:cubicBezTo>
                      <a:pt x="605804" y="459011"/>
                      <a:pt x="470190" y="594624"/>
                      <a:pt x="302902" y="594624"/>
                    </a:cubicBezTo>
                    <a:cubicBezTo>
                      <a:pt x="135614" y="594624"/>
                      <a:pt x="0" y="459011"/>
                      <a:pt x="0" y="291723"/>
                    </a:cubicBezTo>
                    <a:cubicBezTo>
                      <a:pt x="0" y="166257"/>
                      <a:pt x="76283" y="58608"/>
                      <a:pt x="184999" y="12625"/>
                    </a:cubicBezTo>
                    <a:lnTo>
                      <a:pt x="247535" y="0"/>
                    </a:lnTo>
                    <a:lnTo>
                      <a:pt x="247535" y="346119"/>
                    </a:lnTo>
                    <a:lnTo>
                      <a:pt x="358268" y="34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spcAft>
                    <a:spcPts val="600"/>
                  </a:spcAft>
                </a:pPr>
                <a:endParaRPr lang="en-US" sz="1500" dirty="0">
                  <a:solidFill>
                    <a:schemeClr val="bg1"/>
                  </a:solidFill>
                </a:endParaRPr>
              </a:p>
            </p:txBody>
          </p:sp>
        </p:grpSp>
        <p:grpSp>
          <p:nvGrpSpPr>
            <p:cNvPr id="192" name="Group 191"/>
            <p:cNvGrpSpPr>
              <a:grpSpLocks noChangeAspect="1"/>
            </p:cNvGrpSpPr>
            <p:nvPr/>
          </p:nvGrpSpPr>
          <p:grpSpPr bwMode="auto">
            <a:xfrm>
              <a:off x="1082603" y="2967291"/>
              <a:ext cx="595476" cy="667027"/>
              <a:chOff x="1556" y="3148"/>
              <a:chExt cx="749" cy="839"/>
            </a:xfrm>
            <a:solidFill>
              <a:srgbClr val="0091DA"/>
            </a:solidFill>
          </p:grpSpPr>
          <p:sp>
            <p:nvSpPr>
              <p:cNvPr id="193" name="Freeform 192"/>
              <p:cNvSpPr>
                <a:spLocks noEditPoints="1"/>
              </p:cNvSpPr>
              <p:nvPr/>
            </p:nvSpPr>
            <p:spPr bwMode="auto">
              <a:xfrm>
                <a:off x="1584" y="3179"/>
                <a:ext cx="721" cy="808"/>
              </a:xfrm>
              <a:custGeom>
                <a:avLst/>
                <a:gdLst/>
                <a:ahLst/>
                <a:cxnLst>
                  <a:cxn ang="0">
                    <a:pos x="304" y="293"/>
                  </a:cxn>
                  <a:cxn ang="0">
                    <a:pos x="247" y="213"/>
                  </a:cxn>
                  <a:cxn ang="0">
                    <a:pos x="240" y="211"/>
                  </a:cxn>
                  <a:cxn ang="0">
                    <a:pos x="230" y="218"/>
                  </a:cxn>
                  <a:cxn ang="0">
                    <a:pos x="214" y="196"/>
                  </a:cxn>
                  <a:cxn ang="0">
                    <a:pos x="236" y="152"/>
                  </a:cxn>
                  <a:cxn ang="0">
                    <a:pos x="152" y="15"/>
                  </a:cxn>
                  <a:cxn ang="0">
                    <a:pos x="14" y="98"/>
                  </a:cxn>
                  <a:cxn ang="0">
                    <a:pos x="98" y="236"/>
                  </a:cxn>
                  <a:cxn ang="0">
                    <a:pos x="178" y="226"/>
                  </a:cxn>
                  <a:cxn ang="0">
                    <a:pos x="192" y="245"/>
                  </a:cxn>
                  <a:cxn ang="0">
                    <a:pos x="181" y="253"/>
                  </a:cxn>
                  <a:cxn ang="0">
                    <a:pos x="180" y="260"/>
                  </a:cxn>
                  <a:cxn ang="0">
                    <a:pos x="237" y="340"/>
                  </a:cxn>
                  <a:cxn ang="0">
                    <a:pos x="242" y="342"/>
                  </a:cxn>
                  <a:cxn ang="0">
                    <a:pos x="303" y="299"/>
                  </a:cxn>
                  <a:cxn ang="0">
                    <a:pos x="304" y="293"/>
                  </a:cxn>
                  <a:cxn ang="0">
                    <a:pos x="104" y="213"/>
                  </a:cxn>
                  <a:cxn ang="0">
                    <a:pos x="37" y="104"/>
                  </a:cxn>
                  <a:cxn ang="0">
                    <a:pos x="146" y="38"/>
                  </a:cxn>
                  <a:cxn ang="0">
                    <a:pos x="213" y="147"/>
                  </a:cxn>
                  <a:cxn ang="0">
                    <a:pos x="104" y="213"/>
                  </a:cxn>
                </a:cxnLst>
                <a:rect l="0" t="0" r="r" b="b"/>
                <a:pathLst>
                  <a:path w="305" h="342">
                    <a:moveTo>
                      <a:pt x="304" y="293"/>
                    </a:moveTo>
                    <a:cubicBezTo>
                      <a:pt x="301" y="289"/>
                      <a:pt x="247" y="214"/>
                      <a:pt x="247" y="213"/>
                    </a:cubicBezTo>
                    <a:cubicBezTo>
                      <a:pt x="245" y="210"/>
                      <a:pt x="242" y="210"/>
                      <a:pt x="240" y="211"/>
                    </a:cubicBezTo>
                    <a:cubicBezTo>
                      <a:pt x="239" y="212"/>
                      <a:pt x="235" y="215"/>
                      <a:pt x="230" y="218"/>
                    </a:cubicBezTo>
                    <a:cubicBezTo>
                      <a:pt x="223" y="210"/>
                      <a:pt x="216" y="199"/>
                      <a:pt x="214" y="196"/>
                    </a:cubicBezTo>
                    <a:cubicBezTo>
                      <a:pt x="224" y="184"/>
                      <a:pt x="232" y="169"/>
                      <a:pt x="236" y="152"/>
                    </a:cubicBezTo>
                    <a:cubicBezTo>
                      <a:pt x="251" y="91"/>
                      <a:pt x="213" y="29"/>
                      <a:pt x="152" y="15"/>
                    </a:cubicBezTo>
                    <a:cubicBezTo>
                      <a:pt x="91" y="0"/>
                      <a:pt x="29" y="37"/>
                      <a:pt x="14" y="98"/>
                    </a:cubicBezTo>
                    <a:cubicBezTo>
                      <a:pt x="0" y="159"/>
                      <a:pt x="37" y="221"/>
                      <a:pt x="98" y="236"/>
                    </a:cubicBezTo>
                    <a:cubicBezTo>
                      <a:pt x="126" y="243"/>
                      <a:pt x="154" y="238"/>
                      <a:pt x="178" y="226"/>
                    </a:cubicBezTo>
                    <a:cubicBezTo>
                      <a:pt x="180" y="229"/>
                      <a:pt x="187" y="239"/>
                      <a:pt x="192" y="245"/>
                    </a:cubicBezTo>
                    <a:cubicBezTo>
                      <a:pt x="188" y="248"/>
                      <a:pt x="181" y="253"/>
                      <a:pt x="181" y="253"/>
                    </a:cubicBezTo>
                    <a:cubicBezTo>
                      <a:pt x="178" y="255"/>
                      <a:pt x="178" y="257"/>
                      <a:pt x="180" y="260"/>
                    </a:cubicBezTo>
                    <a:cubicBezTo>
                      <a:pt x="180" y="260"/>
                      <a:pt x="234" y="336"/>
                      <a:pt x="237" y="340"/>
                    </a:cubicBezTo>
                    <a:cubicBezTo>
                      <a:pt x="238" y="341"/>
                      <a:pt x="241" y="342"/>
                      <a:pt x="242" y="342"/>
                    </a:cubicBezTo>
                    <a:cubicBezTo>
                      <a:pt x="244" y="341"/>
                      <a:pt x="300" y="301"/>
                      <a:pt x="303" y="299"/>
                    </a:cubicBezTo>
                    <a:cubicBezTo>
                      <a:pt x="305" y="297"/>
                      <a:pt x="305" y="295"/>
                      <a:pt x="304" y="293"/>
                    </a:cubicBezTo>
                    <a:moveTo>
                      <a:pt x="104" y="213"/>
                    </a:moveTo>
                    <a:cubicBezTo>
                      <a:pt x="55" y="201"/>
                      <a:pt x="26" y="152"/>
                      <a:pt x="37" y="104"/>
                    </a:cubicBezTo>
                    <a:cubicBezTo>
                      <a:pt x="49" y="55"/>
                      <a:pt x="98" y="26"/>
                      <a:pt x="146" y="38"/>
                    </a:cubicBezTo>
                    <a:cubicBezTo>
                      <a:pt x="195" y="49"/>
                      <a:pt x="225" y="98"/>
                      <a:pt x="213" y="147"/>
                    </a:cubicBezTo>
                    <a:cubicBezTo>
                      <a:pt x="201" y="195"/>
                      <a:pt x="152" y="225"/>
                      <a:pt x="104" y="21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p>
                <a:pPr marL="342900">
                  <a:spcAft>
                    <a:spcPts val="600"/>
                  </a:spcAft>
                </a:pPr>
                <a:endParaRPr lang="en-US" sz="1500" b="1" dirty="0">
                  <a:solidFill>
                    <a:schemeClr val="bg1"/>
                  </a:solidFill>
                </a:endParaRPr>
              </a:p>
            </p:txBody>
          </p:sp>
          <p:sp>
            <p:nvSpPr>
              <p:cNvPr id="194" name="Freeform 193"/>
              <p:cNvSpPr>
                <a:spLocks noEditPoints="1"/>
              </p:cNvSpPr>
              <p:nvPr/>
            </p:nvSpPr>
            <p:spPr bwMode="auto">
              <a:xfrm>
                <a:off x="1556" y="3148"/>
                <a:ext cx="652" cy="652"/>
              </a:xfrm>
              <a:custGeom>
                <a:avLst/>
                <a:gdLst/>
                <a:ahLst/>
                <a:cxnLst>
                  <a:cxn ang="0">
                    <a:pos x="228" y="210"/>
                  </a:cxn>
                  <a:cxn ang="0">
                    <a:pos x="247" y="177"/>
                  </a:cxn>
                  <a:cxn ang="0">
                    <a:pos x="259" y="179"/>
                  </a:cxn>
                  <a:cxn ang="0">
                    <a:pos x="271" y="170"/>
                  </a:cxn>
                  <a:cxn ang="0">
                    <a:pos x="275" y="138"/>
                  </a:cxn>
                  <a:cxn ang="0">
                    <a:pos x="266" y="127"/>
                  </a:cxn>
                  <a:cxn ang="0">
                    <a:pos x="252" y="125"/>
                  </a:cxn>
                  <a:cxn ang="0">
                    <a:pos x="242" y="89"/>
                  </a:cxn>
                  <a:cxn ang="0">
                    <a:pos x="253" y="81"/>
                  </a:cxn>
                  <a:cxn ang="0">
                    <a:pos x="254" y="66"/>
                  </a:cxn>
                  <a:cxn ang="0">
                    <a:pos x="235" y="41"/>
                  </a:cxn>
                  <a:cxn ang="0">
                    <a:pos x="220" y="39"/>
                  </a:cxn>
                  <a:cxn ang="0">
                    <a:pos x="209" y="48"/>
                  </a:cxn>
                  <a:cxn ang="0">
                    <a:pos x="177" y="30"/>
                  </a:cxn>
                  <a:cxn ang="0">
                    <a:pos x="179" y="16"/>
                  </a:cxn>
                  <a:cxn ang="0">
                    <a:pos x="169" y="4"/>
                  </a:cxn>
                  <a:cxn ang="0">
                    <a:pos x="138" y="1"/>
                  </a:cxn>
                  <a:cxn ang="0">
                    <a:pos x="126" y="10"/>
                  </a:cxn>
                  <a:cxn ang="0">
                    <a:pos x="125" y="23"/>
                  </a:cxn>
                  <a:cxn ang="0">
                    <a:pos x="89" y="33"/>
                  </a:cxn>
                  <a:cxn ang="0">
                    <a:pos x="80" y="23"/>
                  </a:cxn>
                  <a:cxn ang="0">
                    <a:pos x="66" y="21"/>
                  </a:cxn>
                  <a:cxn ang="0">
                    <a:pos x="41" y="40"/>
                  </a:cxn>
                  <a:cxn ang="0">
                    <a:pos x="39" y="55"/>
                  </a:cxn>
                  <a:cxn ang="0">
                    <a:pos x="47" y="66"/>
                  </a:cxn>
                  <a:cxn ang="0">
                    <a:pos x="29" y="98"/>
                  </a:cxn>
                  <a:cxn ang="0">
                    <a:pos x="16" y="97"/>
                  </a:cxn>
                  <a:cxn ang="0">
                    <a:pos x="4" y="106"/>
                  </a:cxn>
                  <a:cxn ang="0">
                    <a:pos x="0" y="137"/>
                  </a:cxn>
                  <a:cxn ang="0">
                    <a:pos x="9" y="149"/>
                  </a:cxn>
                  <a:cxn ang="0">
                    <a:pos x="22" y="151"/>
                  </a:cxn>
                  <a:cxn ang="0">
                    <a:pos x="32" y="187"/>
                  </a:cxn>
                  <a:cxn ang="0">
                    <a:pos x="22" y="195"/>
                  </a:cxn>
                  <a:cxn ang="0">
                    <a:pos x="21" y="210"/>
                  </a:cxn>
                  <a:cxn ang="0">
                    <a:pos x="40" y="235"/>
                  </a:cxn>
                  <a:cxn ang="0">
                    <a:pos x="55" y="236"/>
                  </a:cxn>
                  <a:cxn ang="0">
                    <a:pos x="65" y="229"/>
                  </a:cxn>
                  <a:cxn ang="0">
                    <a:pos x="98" y="247"/>
                  </a:cxn>
                  <a:cxn ang="0">
                    <a:pos x="97" y="260"/>
                  </a:cxn>
                  <a:cxn ang="0">
                    <a:pos x="106" y="271"/>
                  </a:cxn>
                  <a:cxn ang="0">
                    <a:pos x="137" y="275"/>
                  </a:cxn>
                  <a:cxn ang="0">
                    <a:pos x="149" y="266"/>
                  </a:cxn>
                  <a:cxn ang="0">
                    <a:pos x="150" y="254"/>
                  </a:cxn>
                  <a:cxn ang="0">
                    <a:pos x="187" y="243"/>
                  </a:cxn>
                  <a:cxn ang="0">
                    <a:pos x="228" y="210"/>
                  </a:cxn>
                  <a:cxn ang="0">
                    <a:pos x="69" y="192"/>
                  </a:cxn>
                  <a:cxn ang="0">
                    <a:pos x="83" y="70"/>
                  </a:cxn>
                  <a:cxn ang="0">
                    <a:pos x="206" y="85"/>
                  </a:cxn>
                  <a:cxn ang="0">
                    <a:pos x="191" y="207"/>
                  </a:cxn>
                  <a:cxn ang="0">
                    <a:pos x="69" y="192"/>
                  </a:cxn>
                </a:cxnLst>
                <a:rect l="0" t="0" r="r" b="b"/>
                <a:pathLst>
                  <a:path w="276" h="276">
                    <a:moveTo>
                      <a:pt x="228" y="210"/>
                    </a:moveTo>
                    <a:cubicBezTo>
                      <a:pt x="236" y="200"/>
                      <a:pt x="242" y="189"/>
                      <a:pt x="247" y="177"/>
                    </a:cubicBezTo>
                    <a:cubicBezTo>
                      <a:pt x="259" y="179"/>
                      <a:pt x="259" y="179"/>
                      <a:pt x="259" y="179"/>
                    </a:cubicBezTo>
                    <a:cubicBezTo>
                      <a:pt x="265" y="180"/>
                      <a:pt x="270" y="175"/>
                      <a:pt x="271" y="170"/>
                    </a:cubicBezTo>
                    <a:cubicBezTo>
                      <a:pt x="275" y="138"/>
                      <a:pt x="275" y="138"/>
                      <a:pt x="275" y="138"/>
                    </a:cubicBezTo>
                    <a:cubicBezTo>
                      <a:pt x="276" y="132"/>
                      <a:pt x="271" y="127"/>
                      <a:pt x="266" y="127"/>
                    </a:cubicBezTo>
                    <a:cubicBezTo>
                      <a:pt x="252" y="125"/>
                      <a:pt x="252" y="125"/>
                      <a:pt x="252" y="125"/>
                    </a:cubicBezTo>
                    <a:cubicBezTo>
                      <a:pt x="251" y="113"/>
                      <a:pt x="248" y="101"/>
                      <a:pt x="242" y="89"/>
                    </a:cubicBezTo>
                    <a:cubicBezTo>
                      <a:pt x="253" y="81"/>
                      <a:pt x="253" y="81"/>
                      <a:pt x="253" y="81"/>
                    </a:cubicBezTo>
                    <a:cubicBezTo>
                      <a:pt x="257" y="77"/>
                      <a:pt x="258" y="70"/>
                      <a:pt x="254" y="66"/>
                    </a:cubicBezTo>
                    <a:cubicBezTo>
                      <a:pt x="235" y="41"/>
                      <a:pt x="235" y="41"/>
                      <a:pt x="235" y="41"/>
                    </a:cubicBezTo>
                    <a:cubicBezTo>
                      <a:pt x="231" y="36"/>
                      <a:pt x="225" y="36"/>
                      <a:pt x="220" y="39"/>
                    </a:cubicBezTo>
                    <a:cubicBezTo>
                      <a:pt x="209" y="48"/>
                      <a:pt x="209" y="48"/>
                      <a:pt x="209" y="48"/>
                    </a:cubicBezTo>
                    <a:cubicBezTo>
                      <a:pt x="199" y="40"/>
                      <a:pt x="188" y="34"/>
                      <a:pt x="177" y="30"/>
                    </a:cubicBezTo>
                    <a:cubicBezTo>
                      <a:pt x="179" y="16"/>
                      <a:pt x="179" y="16"/>
                      <a:pt x="179" y="16"/>
                    </a:cubicBezTo>
                    <a:cubicBezTo>
                      <a:pt x="179" y="10"/>
                      <a:pt x="175" y="5"/>
                      <a:pt x="169" y="4"/>
                    </a:cubicBezTo>
                    <a:cubicBezTo>
                      <a:pt x="138" y="1"/>
                      <a:pt x="138" y="1"/>
                      <a:pt x="138" y="1"/>
                    </a:cubicBezTo>
                    <a:cubicBezTo>
                      <a:pt x="132" y="0"/>
                      <a:pt x="127" y="4"/>
                      <a:pt x="126" y="10"/>
                    </a:cubicBezTo>
                    <a:cubicBezTo>
                      <a:pt x="125" y="23"/>
                      <a:pt x="125" y="23"/>
                      <a:pt x="125" y="23"/>
                    </a:cubicBezTo>
                    <a:cubicBezTo>
                      <a:pt x="112" y="25"/>
                      <a:pt x="100" y="28"/>
                      <a:pt x="89" y="33"/>
                    </a:cubicBezTo>
                    <a:cubicBezTo>
                      <a:pt x="80" y="23"/>
                      <a:pt x="80" y="23"/>
                      <a:pt x="80" y="23"/>
                    </a:cubicBezTo>
                    <a:cubicBezTo>
                      <a:pt x="77" y="18"/>
                      <a:pt x="70" y="17"/>
                      <a:pt x="66" y="21"/>
                    </a:cubicBezTo>
                    <a:cubicBezTo>
                      <a:pt x="41" y="40"/>
                      <a:pt x="41" y="40"/>
                      <a:pt x="41" y="40"/>
                    </a:cubicBezTo>
                    <a:cubicBezTo>
                      <a:pt x="36" y="44"/>
                      <a:pt x="35" y="51"/>
                      <a:pt x="39" y="55"/>
                    </a:cubicBezTo>
                    <a:cubicBezTo>
                      <a:pt x="47" y="66"/>
                      <a:pt x="47" y="66"/>
                      <a:pt x="47" y="66"/>
                    </a:cubicBezTo>
                    <a:cubicBezTo>
                      <a:pt x="39" y="76"/>
                      <a:pt x="33" y="87"/>
                      <a:pt x="29" y="98"/>
                    </a:cubicBezTo>
                    <a:cubicBezTo>
                      <a:pt x="16" y="97"/>
                      <a:pt x="16" y="97"/>
                      <a:pt x="16" y="97"/>
                    </a:cubicBezTo>
                    <a:cubicBezTo>
                      <a:pt x="10" y="96"/>
                      <a:pt x="5" y="100"/>
                      <a:pt x="4" y="106"/>
                    </a:cubicBezTo>
                    <a:cubicBezTo>
                      <a:pt x="0" y="137"/>
                      <a:pt x="0" y="137"/>
                      <a:pt x="0" y="137"/>
                    </a:cubicBezTo>
                    <a:cubicBezTo>
                      <a:pt x="0" y="143"/>
                      <a:pt x="4" y="148"/>
                      <a:pt x="9" y="149"/>
                    </a:cubicBezTo>
                    <a:cubicBezTo>
                      <a:pt x="22" y="151"/>
                      <a:pt x="22" y="151"/>
                      <a:pt x="22" y="151"/>
                    </a:cubicBezTo>
                    <a:cubicBezTo>
                      <a:pt x="23" y="163"/>
                      <a:pt x="27" y="176"/>
                      <a:pt x="32" y="187"/>
                    </a:cubicBezTo>
                    <a:cubicBezTo>
                      <a:pt x="22" y="195"/>
                      <a:pt x="22" y="195"/>
                      <a:pt x="22" y="195"/>
                    </a:cubicBezTo>
                    <a:cubicBezTo>
                      <a:pt x="18" y="199"/>
                      <a:pt x="17" y="205"/>
                      <a:pt x="21" y="210"/>
                    </a:cubicBezTo>
                    <a:cubicBezTo>
                      <a:pt x="40" y="235"/>
                      <a:pt x="40" y="235"/>
                      <a:pt x="40" y="235"/>
                    </a:cubicBezTo>
                    <a:cubicBezTo>
                      <a:pt x="44" y="239"/>
                      <a:pt x="50" y="240"/>
                      <a:pt x="55" y="236"/>
                    </a:cubicBezTo>
                    <a:cubicBezTo>
                      <a:pt x="65" y="229"/>
                      <a:pt x="65" y="229"/>
                      <a:pt x="65" y="229"/>
                    </a:cubicBezTo>
                    <a:cubicBezTo>
                      <a:pt x="75" y="237"/>
                      <a:pt x="86" y="243"/>
                      <a:pt x="98" y="247"/>
                    </a:cubicBezTo>
                    <a:cubicBezTo>
                      <a:pt x="97" y="260"/>
                      <a:pt x="97" y="260"/>
                      <a:pt x="97" y="260"/>
                    </a:cubicBezTo>
                    <a:cubicBezTo>
                      <a:pt x="96" y="265"/>
                      <a:pt x="100" y="271"/>
                      <a:pt x="106" y="271"/>
                    </a:cubicBezTo>
                    <a:cubicBezTo>
                      <a:pt x="137" y="275"/>
                      <a:pt x="137" y="275"/>
                      <a:pt x="137" y="275"/>
                    </a:cubicBezTo>
                    <a:cubicBezTo>
                      <a:pt x="143" y="276"/>
                      <a:pt x="148" y="272"/>
                      <a:pt x="149" y="266"/>
                    </a:cubicBezTo>
                    <a:cubicBezTo>
                      <a:pt x="150" y="254"/>
                      <a:pt x="150" y="254"/>
                      <a:pt x="150" y="254"/>
                    </a:cubicBezTo>
                    <a:cubicBezTo>
                      <a:pt x="163" y="252"/>
                      <a:pt x="175" y="249"/>
                      <a:pt x="187" y="243"/>
                    </a:cubicBezTo>
                    <a:cubicBezTo>
                      <a:pt x="213" y="235"/>
                      <a:pt x="228" y="210"/>
                      <a:pt x="228" y="210"/>
                    </a:cubicBezTo>
                    <a:moveTo>
                      <a:pt x="69" y="192"/>
                    </a:moveTo>
                    <a:cubicBezTo>
                      <a:pt x="39" y="155"/>
                      <a:pt x="46" y="100"/>
                      <a:pt x="83" y="70"/>
                    </a:cubicBezTo>
                    <a:cubicBezTo>
                      <a:pt x="121" y="40"/>
                      <a:pt x="176" y="47"/>
                      <a:pt x="206" y="85"/>
                    </a:cubicBezTo>
                    <a:cubicBezTo>
                      <a:pt x="235" y="122"/>
                      <a:pt x="229" y="177"/>
                      <a:pt x="191" y="207"/>
                    </a:cubicBezTo>
                    <a:cubicBezTo>
                      <a:pt x="154" y="237"/>
                      <a:pt x="99" y="230"/>
                      <a:pt x="69" y="192"/>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0719" tIns="30719" rIns="30719" bIns="30719" rtlCol="0" anchor="ctr"/>
              <a:lstStyle/>
              <a:p>
                <a:pPr marL="342900">
                  <a:spcAft>
                    <a:spcPts val="600"/>
                  </a:spcAft>
                </a:pPr>
                <a:endParaRPr lang="en-US" sz="1500" b="1" dirty="0">
                  <a:solidFill>
                    <a:schemeClr val="bg1"/>
                  </a:solidFill>
                </a:endParaRPr>
              </a:p>
            </p:txBody>
          </p:sp>
        </p:grpSp>
        <p:sp>
          <p:nvSpPr>
            <p:cNvPr id="195" name="Freeform 6"/>
            <p:cNvSpPr>
              <a:spLocks/>
            </p:cNvSpPr>
            <p:nvPr/>
          </p:nvSpPr>
          <p:spPr bwMode="auto">
            <a:xfrm>
              <a:off x="1009668" y="2233332"/>
              <a:ext cx="741347" cy="503772"/>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6" name="Group 129"/>
            <p:cNvGrpSpPr>
              <a:grpSpLocks noChangeAspect="1"/>
            </p:cNvGrpSpPr>
            <p:nvPr/>
          </p:nvGrpSpPr>
          <p:grpSpPr bwMode="auto">
            <a:xfrm>
              <a:off x="1039029" y="4489499"/>
              <a:ext cx="682625" cy="681037"/>
              <a:chOff x="1545" y="3189"/>
              <a:chExt cx="430" cy="429"/>
            </a:xfrm>
            <a:solidFill>
              <a:srgbClr val="470A68"/>
            </a:solidFill>
          </p:grpSpPr>
          <p:sp>
            <p:nvSpPr>
              <p:cNvPr id="197" name="Freeform 130"/>
              <p:cNvSpPr>
                <a:spLocks noEditPoints="1"/>
              </p:cNvSpPr>
              <p:nvPr/>
            </p:nvSpPr>
            <p:spPr bwMode="auto">
              <a:xfrm>
                <a:off x="1706" y="3349"/>
                <a:ext cx="240" cy="241"/>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1"/>
              <p:cNvSpPr>
                <a:spLocks/>
              </p:cNvSpPr>
              <p:nvPr/>
            </p:nvSpPr>
            <p:spPr bwMode="auto">
              <a:xfrm>
                <a:off x="1545" y="3189"/>
                <a:ext cx="430" cy="429"/>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1001871" y="3725569"/>
              <a:ext cx="756940" cy="618826"/>
              <a:chOff x="6303520" y="-1142042"/>
              <a:chExt cx="1350611" cy="1104173"/>
            </a:xfrm>
          </p:grpSpPr>
          <p:sp>
            <p:nvSpPr>
              <p:cNvPr id="200" name="Freeform 30"/>
              <p:cNvSpPr>
                <a:spLocks/>
              </p:cNvSpPr>
              <p:nvPr/>
            </p:nvSpPr>
            <p:spPr bwMode="auto">
              <a:xfrm>
                <a:off x="6303520" y="-1142042"/>
                <a:ext cx="1189718" cy="691558"/>
              </a:xfrm>
              <a:custGeom>
                <a:avLst/>
                <a:gdLst/>
                <a:ahLst/>
                <a:cxnLst>
                  <a:cxn ang="0">
                    <a:pos x="769" y="539"/>
                  </a:cxn>
                  <a:cxn ang="0">
                    <a:pos x="124" y="539"/>
                  </a:cxn>
                  <a:cxn ang="0">
                    <a:pos x="0" y="415"/>
                  </a:cxn>
                  <a:cxn ang="0">
                    <a:pos x="124" y="291"/>
                  </a:cxn>
                  <a:cxn ang="0">
                    <a:pos x="132" y="292"/>
                  </a:cxn>
                  <a:cxn ang="0">
                    <a:pos x="309" y="119"/>
                  </a:cxn>
                  <a:cxn ang="0">
                    <a:pos x="376" y="133"/>
                  </a:cxn>
                  <a:cxn ang="0">
                    <a:pos x="566" y="0"/>
                  </a:cxn>
                  <a:cxn ang="0">
                    <a:pos x="768" y="202"/>
                  </a:cxn>
                  <a:cxn ang="0">
                    <a:pos x="767" y="224"/>
                  </a:cxn>
                  <a:cxn ang="0">
                    <a:pos x="769" y="224"/>
                  </a:cxn>
                  <a:cxn ang="0">
                    <a:pos x="927" y="381"/>
                  </a:cxn>
                  <a:cxn ang="0">
                    <a:pos x="769" y="539"/>
                  </a:cxn>
                </a:cxnLst>
                <a:rect l="0" t="0" r="r" b="b"/>
                <a:pathLst>
                  <a:path w="927" h="539">
                    <a:moveTo>
                      <a:pt x="769" y="539"/>
                    </a:moveTo>
                    <a:cubicBezTo>
                      <a:pt x="124" y="539"/>
                      <a:pt x="124" y="539"/>
                      <a:pt x="124" y="539"/>
                    </a:cubicBezTo>
                    <a:cubicBezTo>
                      <a:pt x="56" y="539"/>
                      <a:pt x="0" y="484"/>
                      <a:pt x="0" y="415"/>
                    </a:cubicBezTo>
                    <a:cubicBezTo>
                      <a:pt x="0" y="347"/>
                      <a:pt x="56" y="291"/>
                      <a:pt x="124" y="291"/>
                    </a:cubicBezTo>
                    <a:cubicBezTo>
                      <a:pt x="127" y="291"/>
                      <a:pt x="129" y="291"/>
                      <a:pt x="132" y="292"/>
                    </a:cubicBezTo>
                    <a:cubicBezTo>
                      <a:pt x="134" y="196"/>
                      <a:pt x="213" y="119"/>
                      <a:pt x="309" y="119"/>
                    </a:cubicBezTo>
                    <a:cubicBezTo>
                      <a:pt x="333" y="119"/>
                      <a:pt x="355" y="124"/>
                      <a:pt x="376" y="133"/>
                    </a:cubicBezTo>
                    <a:cubicBezTo>
                      <a:pt x="404" y="55"/>
                      <a:pt x="479" y="0"/>
                      <a:pt x="566" y="0"/>
                    </a:cubicBezTo>
                    <a:cubicBezTo>
                      <a:pt x="678" y="0"/>
                      <a:pt x="768" y="90"/>
                      <a:pt x="768" y="202"/>
                    </a:cubicBezTo>
                    <a:cubicBezTo>
                      <a:pt x="768" y="209"/>
                      <a:pt x="768" y="216"/>
                      <a:pt x="767" y="224"/>
                    </a:cubicBezTo>
                    <a:cubicBezTo>
                      <a:pt x="768" y="224"/>
                      <a:pt x="769" y="224"/>
                      <a:pt x="769" y="224"/>
                    </a:cubicBezTo>
                    <a:cubicBezTo>
                      <a:pt x="857" y="224"/>
                      <a:pt x="927" y="294"/>
                      <a:pt x="927" y="381"/>
                    </a:cubicBezTo>
                    <a:cubicBezTo>
                      <a:pt x="927" y="469"/>
                      <a:pt x="857" y="539"/>
                      <a:pt x="769" y="539"/>
                    </a:cubicBezTo>
                  </a:path>
                </a:pathLst>
              </a:custGeom>
              <a:solidFill>
                <a:srgbClr val="483698"/>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 name="Group 7"/>
              <p:cNvGrpSpPr/>
              <p:nvPr/>
            </p:nvGrpSpPr>
            <p:grpSpPr>
              <a:xfrm>
                <a:off x="7119938" y="-706998"/>
                <a:ext cx="534193" cy="669129"/>
                <a:chOff x="8516938" y="-1097754"/>
                <a:chExt cx="534193" cy="669129"/>
              </a:xfrm>
            </p:grpSpPr>
            <p:sp>
              <p:nvSpPr>
                <p:cNvPr id="7" name="Flowchart: Magnetic Disk 6"/>
                <p:cNvSpPr/>
                <p:nvPr/>
              </p:nvSpPr>
              <p:spPr>
                <a:xfrm>
                  <a:off x="8516938" y="-1097754"/>
                  <a:ext cx="534193" cy="669129"/>
                </a:xfrm>
                <a:prstGeom prst="flowChartMagneticDisk">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99" name="Freeform 21"/>
                <p:cNvSpPr>
                  <a:spLocks noEditPoints="1"/>
                </p:cNvSpPr>
                <p:nvPr/>
              </p:nvSpPr>
              <p:spPr bwMode="auto">
                <a:xfrm>
                  <a:off x="8549268" y="-1056067"/>
                  <a:ext cx="469532" cy="585754"/>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rgbClr val="483698"/>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1" name="Group 11"/>
            <p:cNvGrpSpPr>
              <a:grpSpLocks noChangeAspect="1"/>
            </p:cNvGrpSpPr>
            <p:nvPr/>
          </p:nvGrpSpPr>
          <p:grpSpPr bwMode="auto">
            <a:xfrm>
              <a:off x="1121560" y="5341152"/>
              <a:ext cx="517562" cy="632467"/>
              <a:chOff x="1820" y="866"/>
              <a:chExt cx="2117" cy="2587"/>
            </a:xfrm>
            <a:solidFill>
              <a:srgbClr val="6D2077"/>
            </a:solidFill>
          </p:grpSpPr>
          <p:sp>
            <p:nvSpPr>
              <p:cNvPr id="202" name="Oval 12"/>
              <p:cNvSpPr>
                <a:spLocks noChangeArrowheads="1"/>
              </p:cNvSpPr>
              <p:nvPr/>
            </p:nvSpPr>
            <p:spPr bwMode="auto">
              <a:xfrm>
                <a:off x="2644" y="1806"/>
                <a:ext cx="471" cy="47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13"/>
              <p:cNvSpPr>
                <a:spLocks noEditPoints="1"/>
              </p:cNvSpPr>
              <p:nvPr/>
            </p:nvSpPr>
            <p:spPr bwMode="auto">
              <a:xfrm>
                <a:off x="1820" y="866"/>
                <a:ext cx="2117" cy="2587"/>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805414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9DA8849-6AC2-9D4A-9A24-9BD6B888AC44}"/>
              </a:ext>
            </a:extLst>
          </p:cNvPr>
          <p:cNvSpPr>
            <a:spLocks noGrp="1"/>
          </p:cNvSpPr>
          <p:nvPr>
            <p:ph type="title"/>
          </p:nvPr>
        </p:nvSpPr>
        <p:spPr/>
        <p:txBody>
          <a:bodyPr/>
          <a:lstStyle/>
          <a:p>
            <a:r>
              <a:rPr lang="en-US" dirty="0" smtClean="0"/>
              <a:t>Key Challenges to securing using Azure</a:t>
            </a:r>
            <a:endParaRPr lang="en-US" dirty="0"/>
          </a:p>
        </p:txBody>
      </p:sp>
      <p:sp>
        <p:nvSpPr>
          <p:cNvPr id="2" name="Text Placeholder 1"/>
          <p:cNvSpPr>
            <a:spLocks noGrp="1"/>
          </p:cNvSpPr>
          <p:nvPr>
            <p:ph type="body" sz="quarter" idx="12"/>
          </p:nvPr>
        </p:nvSpPr>
        <p:spPr/>
        <p:txBody>
          <a:bodyPr/>
          <a:lstStyle/>
          <a:p>
            <a:r>
              <a:rPr lang="en-US" dirty="0" smtClean="0"/>
              <a:t>Azure security</a:t>
            </a:r>
            <a:endParaRPr lang="en-US" dirty="0"/>
          </a:p>
        </p:txBody>
      </p:sp>
      <p:sp>
        <p:nvSpPr>
          <p:cNvPr id="372" name="Text Placeholder 489">
            <a:extLst>
              <a:ext uri="{FF2B5EF4-FFF2-40B4-BE49-F238E27FC236}">
                <a16:creationId xmlns="" xmlns:a16="http://schemas.microsoft.com/office/drawing/2014/main" id="{B5EB19F7-2A5B-4E43-B859-25E22F214038}"/>
              </a:ext>
            </a:extLst>
          </p:cNvPr>
          <p:cNvSpPr txBox="1">
            <a:spLocks/>
          </p:cNvSpPr>
          <p:nvPr/>
        </p:nvSpPr>
        <p:spPr>
          <a:xfrm>
            <a:off x="996811" y="1330126"/>
            <a:ext cx="10211468" cy="681392"/>
          </a:xfrm>
          <a:prstGeom prst="rect">
            <a:avLst/>
          </a:prstGeom>
          <a:solidFill>
            <a:srgbClr val="005EB8"/>
          </a:solidFill>
          <a:ln w="6350">
            <a:solidFill>
              <a:srgbClr val="005EB8"/>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solidFill>
                  <a:schemeClr val="bg1"/>
                </a:solidFill>
              </a:rPr>
              <a:t>Most of the Azure clients start with Office 365 deployment but then struggle with greater adoptions of Azure security services within the organization due to limited visibility of management, </a:t>
            </a:r>
            <a:r>
              <a:rPr lang="en-US" sz="1200" dirty="0" err="1" smtClean="0">
                <a:solidFill>
                  <a:schemeClr val="bg1"/>
                </a:solidFill>
              </a:rPr>
              <a:t>siloed</a:t>
            </a:r>
            <a:r>
              <a:rPr lang="en-US" sz="1200" dirty="0" smtClean="0">
                <a:solidFill>
                  <a:schemeClr val="bg1"/>
                </a:solidFill>
              </a:rPr>
              <a:t> cloud teams across different cloud providers, limited product knowledge within organization’s security teams</a:t>
            </a:r>
            <a:endParaRPr lang="en-US" sz="1200" dirty="0">
              <a:solidFill>
                <a:schemeClr val="bg1"/>
              </a:solidFill>
            </a:endParaRPr>
          </a:p>
        </p:txBody>
      </p:sp>
      <p:sp>
        <p:nvSpPr>
          <p:cNvPr id="374" name="Rectangle 373">
            <a:extLst>
              <a:ext uri="{FF2B5EF4-FFF2-40B4-BE49-F238E27FC236}">
                <a16:creationId xmlns="" xmlns:a16="http://schemas.microsoft.com/office/drawing/2014/main" id="{3CFE103C-A213-43F3-AB0C-DFE445321391}"/>
              </a:ext>
            </a:extLst>
          </p:cNvPr>
          <p:cNvSpPr>
            <a:spLocks/>
          </p:cNvSpPr>
          <p:nvPr/>
        </p:nvSpPr>
        <p:spPr>
          <a:xfrm>
            <a:off x="1295621" y="2012592"/>
            <a:ext cx="3735508"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smtClean="0">
                <a:solidFill>
                  <a:schemeClr val="bg1"/>
                </a:solidFill>
              </a:rPr>
              <a:t>Challenges</a:t>
            </a:r>
            <a:endParaRPr lang="en-US" sz="1200" b="1" dirty="0">
              <a:solidFill>
                <a:schemeClr val="bg1"/>
              </a:solidFill>
            </a:endParaRPr>
          </a:p>
        </p:txBody>
      </p:sp>
      <p:sp>
        <p:nvSpPr>
          <p:cNvPr id="375" name="Rectangle 374">
            <a:extLst>
              <a:ext uri="{FF2B5EF4-FFF2-40B4-BE49-F238E27FC236}">
                <a16:creationId xmlns="" xmlns:a16="http://schemas.microsoft.com/office/drawing/2014/main" id="{3B562C13-9BCE-45AA-8780-9DADE787E1A6}"/>
              </a:ext>
            </a:extLst>
          </p:cNvPr>
          <p:cNvSpPr>
            <a:spLocks/>
          </p:cNvSpPr>
          <p:nvPr/>
        </p:nvSpPr>
        <p:spPr>
          <a:xfrm>
            <a:off x="5246327" y="2012592"/>
            <a:ext cx="5538513"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smtClean="0">
                <a:solidFill>
                  <a:schemeClr val="bg1"/>
                </a:solidFill>
              </a:rPr>
              <a:t>Approach</a:t>
            </a:r>
            <a:endParaRPr lang="en-US" sz="1200" b="1" dirty="0">
              <a:solidFill>
                <a:schemeClr val="bg1"/>
              </a:solidFill>
            </a:endParaRPr>
          </a:p>
        </p:txBody>
      </p:sp>
      <p:sp>
        <p:nvSpPr>
          <p:cNvPr id="376" name="Rectangle 375">
            <a:extLst>
              <a:ext uri="{FF2B5EF4-FFF2-40B4-BE49-F238E27FC236}">
                <a16:creationId xmlns="" xmlns:a16="http://schemas.microsoft.com/office/drawing/2014/main" id="{948D8A3C-ABEA-4F02-B02E-7B03AF5E0E6E}"/>
              </a:ext>
            </a:extLst>
          </p:cNvPr>
          <p:cNvSpPr>
            <a:spLocks/>
          </p:cNvSpPr>
          <p:nvPr/>
        </p:nvSpPr>
        <p:spPr>
          <a:xfrm>
            <a:off x="1295621" y="2274138"/>
            <a:ext cx="3735508"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sp>
        <p:nvSpPr>
          <p:cNvPr id="377" name="Rectangle 376">
            <a:extLst>
              <a:ext uri="{FF2B5EF4-FFF2-40B4-BE49-F238E27FC236}">
                <a16:creationId xmlns="" xmlns:a16="http://schemas.microsoft.com/office/drawing/2014/main" id="{F5F2B56F-09E4-4BA1-B7D3-283C9A3FD51B}"/>
              </a:ext>
            </a:extLst>
          </p:cNvPr>
          <p:cNvSpPr>
            <a:spLocks/>
          </p:cNvSpPr>
          <p:nvPr/>
        </p:nvSpPr>
        <p:spPr>
          <a:xfrm>
            <a:off x="5246327" y="2274138"/>
            <a:ext cx="553851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cxnSp>
        <p:nvCxnSpPr>
          <p:cNvPr id="378" name="Straight Connector 377">
            <a:extLst>
              <a:ext uri="{FF2B5EF4-FFF2-40B4-BE49-F238E27FC236}">
                <a16:creationId xmlns="" xmlns:a16="http://schemas.microsoft.com/office/drawing/2014/main" id="{306E0CB0-FDE4-4787-9D06-F7E788DD7083}"/>
              </a:ext>
            </a:extLst>
          </p:cNvPr>
          <p:cNvCxnSpPr>
            <a:cxnSpLocks/>
          </p:cNvCxnSpPr>
          <p:nvPr/>
        </p:nvCxnSpPr>
        <p:spPr>
          <a:xfrm>
            <a:off x="5101781" y="2033992"/>
            <a:ext cx="0" cy="381597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79" name="Text Placeholder 489">
            <a:extLst>
              <a:ext uri="{FF2B5EF4-FFF2-40B4-BE49-F238E27FC236}">
                <a16:creationId xmlns="" xmlns:a16="http://schemas.microsoft.com/office/drawing/2014/main" id="{BD9042C4-5394-4C6D-BB2B-333F37BC0DA5}"/>
              </a:ext>
            </a:extLst>
          </p:cNvPr>
          <p:cNvSpPr txBox="1">
            <a:spLocks/>
          </p:cNvSpPr>
          <p:nvPr/>
        </p:nvSpPr>
        <p:spPr>
          <a:xfrm>
            <a:off x="1295621" y="2376330"/>
            <a:ext cx="3735508" cy="3424985"/>
          </a:xfrm>
          <a:prstGeom prst="rect">
            <a:avLst/>
          </a:prstGeom>
          <a:solidFill>
            <a:srgbClr val="483698">
              <a:alpha val="46000"/>
            </a:srgbClr>
          </a:solidFill>
        </p:spPr>
        <p:txBody>
          <a:bodyPr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buFont typeface="Univers 45 Light" pitchFamily="2" charset="0"/>
              <a:buChar char="—"/>
            </a:pPr>
            <a:r>
              <a:rPr lang="en-US" sz="1200" dirty="0" smtClean="0">
                <a:solidFill>
                  <a:schemeClr val="bg1"/>
                </a:solidFill>
                <a:cs typeface="Arial" panose="020B0604020202020204" pitchFamily="34" charset="0"/>
              </a:rPr>
              <a:t>Adoption of Azure security beyond Office 365 information protection capabilities </a:t>
            </a:r>
          </a:p>
          <a:p>
            <a:pPr marL="283464" indent="-283464">
              <a:buFont typeface="Univers 45 Light" pitchFamily="2" charset="0"/>
              <a:buChar char="—"/>
            </a:pPr>
            <a:endParaRPr lang="en-US" sz="1200" dirty="0" smtClean="0">
              <a:solidFill>
                <a:schemeClr val="bg1"/>
              </a:solidFill>
              <a:cs typeface="Arial" panose="020B0604020202020204" pitchFamily="34" charset="0"/>
            </a:endParaRPr>
          </a:p>
          <a:p>
            <a:pPr marL="283464" indent="-283464">
              <a:buFont typeface="Univers 45 Light" pitchFamily="2" charset="0"/>
              <a:buChar char="—"/>
            </a:pPr>
            <a:endParaRPr lang="en-US" sz="1200" dirty="0" smtClean="0">
              <a:solidFill>
                <a:schemeClr val="bg1"/>
              </a:solidFill>
              <a:cs typeface="Arial" panose="020B0604020202020204" pitchFamily="34" charset="0"/>
            </a:endParaRPr>
          </a:p>
          <a:p>
            <a:pPr marL="283464" indent="-283464">
              <a:buFont typeface="Univers 45 Light" pitchFamily="2" charset="0"/>
              <a:buChar char="—"/>
            </a:pPr>
            <a:r>
              <a:rPr lang="en-US" sz="1200" dirty="0" smtClean="0">
                <a:solidFill>
                  <a:schemeClr val="bg1"/>
                </a:solidFill>
                <a:cs typeface="Arial" panose="020B0604020202020204" pitchFamily="34" charset="0"/>
              </a:rPr>
              <a:t>Enabling azure as </a:t>
            </a:r>
            <a:r>
              <a:rPr lang="en-US" sz="1200" dirty="0" err="1" smtClean="0">
                <a:solidFill>
                  <a:schemeClr val="bg1"/>
                </a:solidFill>
                <a:cs typeface="Arial" panose="020B0604020202020204" pitchFamily="34" charset="0"/>
              </a:rPr>
              <a:t>devops</a:t>
            </a:r>
            <a:r>
              <a:rPr lang="en-US" sz="1200" dirty="0" smtClean="0">
                <a:solidFill>
                  <a:schemeClr val="bg1"/>
                </a:solidFill>
                <a:cs typeface="Arial" panose="020B0604020202020204" pitchFamily="34" charset="0"/>
              </a:rPr>
              <a:t> platform of choice for team working with other platforms</a:t>
            </a:r>
          </a:p>
          <a:p>
            <a:pPr marL="283464" indent="-283464">
              <a:buFont typeface="Univers 45 Light" pitchFamily="2" charset="0"/>
              <a:buChar char="—"/>
            </a:pPr>
            <a:endParaRPr lang="en-US" sz="1200" dirty="0" smtClean="0">
              <a:solidFill>
                <a:schemeClr val="bg1"/>
              </a:solidFill>
              <a:cs typeface="Arial" panose="020B0604020202020204" pitchFamily="34" charset="0"/>
            </a:endParaRPr>
          </a:p>
          <a:p>
            <a:pPr marL="283464" indent="-283464">
              <a:buFont typeface="Univers 45 Light" pitchFamily="2" charset="0"/>
              <a:buChar char="—"/>
            </a:pPr>
            <a:endParaRPr lang="en-US" sz="1200" dirty="0" smtClean="0">
              <a:solidFill>
                <a:schemeClr val="bg1"/>
              </a:solidFill>
              <a:cs typeface="Arial" panose="020B0604020202020204" pitchFamily="34" charset="0"/>
            </a:endParaRPr>
          </a:p>
          <a:p>
            <a:pPr marL="283464" indent="-283464">
              <a:buFont typeface="Univers 45 Light" pitchFamily="2" charset="0"/>
              <a:buChar char="—"/>
            </a:pPr>
            <a:r>
              <a:rPr lang="en-US" sz="1200" dirty="0" smtClean="0">
                <a:solidFill>
                  <a:schemeClr val="bg1"/>
                </a:solidFill>
                <a:cs typeface="Arial" panose="020B0604020202020204" pitchFamily="34" charset="0"/>
              </a:rPr>
              <a:t>Limited success of Azure as a identity and access platform for </a:t>
            </a:r>
            <a:r>
              <a:rPr lang="en-US" sz="1200" dirty="0" err="1" smtClean="0">
                <a:solidFill>
                  <a:schemeClr val="bg1"/>
                </a:solidFill>
                <a:cs typeface="Arial" panose="020B0604020202020204" pitchFamily="34" charset="0"/>
              </a:rPr>
              <a:t>on-premise</a:t>
            </a:r>
            <a:r>
              <a:rPr lang="en-US" sz="1200" dirty="0" smtClean="0">
                <a:solidFill>
                  <a:schemeClr val="bg1"/>
                </a:solidFill>
                <a:cs typeface="Arial" panose="020B0604020202020204" pitchFamily="34" charset="0"/>
              </a:rPr>
              <a:t> applications</a:t>
            </a:r>
          </a:p>
          <a:p>
            <a:pPr marL="283464" indent="-283464">
              <a:buFont typeface="Univers 45 Light" pitchFamily="2" charset="0"/>
              <a:buChar char="—"/>
            </a:pPr>
            <a:endParaRPr lang="en-US" sz="1200" dirty="0" smtClean="0">
              <a:solidFill>
                <a:schemeClr val="bg1"/>
              </a:solidFill>
              <a:cs typeface="Arial" panose="020B0604020202020204" pitchFamily="34" charset="0"/>
            </a:endParaRPr>
          </a:p>
          <a:p>
            <a:pPr marL="283464" indent="-283464">
              <a:buFont typeface="Univers 45 Light" pitchFamily="2" charset="0"/>
              <a:buChar char="—"/>
            </a:pPr>
            <a:r>
              <a:rPr lang="en-US" sz="1200" dirty="0" smtClean="0">
                <a:solidFill>
                  <a:schemeClr val="bg1"/>
                </a:solidFill>
                <a:cs typeface="Arial" panose="020B0604020202020204" pitchFamily="34" charset="0"/>
              </a:rPr>
              <a:t>Azure is not seen as traditional platform security company for hybrid deployment</a:t>
            </a:r>
          </a:p>
          <a:p>
            <a:pPr marL="283464" indent="-283464">
              <a:buFont typeface="Univers 45 Light" pitchFamily="2" charset="0"/>
              <a:buChar char="—"/>
            </a:pPr>
            <a:endParaRPr lang="en-US" sz="1200" dirty="0">
              <a:solidFill>
                <a:schemeClr val="bg1"/>
              </a:solidFill>
              <a:cs typeface="Arial" panose="020B0604020202020204" pitchFamily="34" charset="0"/>
            </a:endParaRPr>
          </a:p>
          <a:p>
            <a:pPr marL="283464" indent="-283464">
              <a:buFont typeface="Univers 45 Light" pitchFamily="2" charset="0"/>
              <a:buChar char="—"/>
            </a:pPr>
            <a:endParaRPr lang="en-US" sz="1200" dirty="0">
              <a:solidFill>
                <a:schemeClr val="bg1"/>
              </a:solidFill>
              <a:cs typeface="Arial" panose="020B0604020202020204" pitchFamily="34" charset="0"/>
            </a:endParaRPr>
          </a:p>
          <a:p>
            <a:endParaRPr lang="en-US" sz="1200" dirty="0">
              <a:solidFill>
                <a:schemeClr val="bg1"/>
              </a:solidFill>
              <a:cs typeface="Arial" panose="020B0604020202020204" pitchFamily="34" charset="0"/>
            </a:endParaRPr>
          </a:p>
        </p:txBody>
      </p:sp>
      <p:sp>
        <p:nvSpPr>
          <p:cNvPr id="380" name="Text Placeholder 489">
            <a:extLst>
              <a:ext uri="{FF2B5EF4-FFF2-40B4-BE49-F238E27FC236}">
                <a16:creationId xmlns="" xmlns:a16="http://schemas.microsoft.com/office/drawing/2014/main" id="{1CDE4015-5222-4A6D-89DE-2FE51F1D4E14}"/>
              </a:ext>
            </a:extLst>
          </p:cNvPr>
          <p:cNvSpPr txBox="1">
            <a:spLocks/>
          </p:cNvSpPr>
          <p:nvPr/>
        </p:nvSpPr>
        <p:spPr>
          <a:xfrm>
            <a:off x="5246327" y="2376330"/>
            <a:ext cx="5538513" cy="3424985"/>
          </a:xfrm>
          <a:prstGeom prst="rect">
            <a:avLst/>
          </a:prstGeom>
          <a:solidFill>
            <a:srgbClr val="483698">
              <a:alpha val="46000"/>
            </a:srgbClr>
          </a:solidFill>
        </p:spPr>
        <p:txBody>
          <a:bodyPr wrap="square"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spcAft>
                <a:spcPts val="400"/>
              </a:spcAft>
              <a:buFont typeface="Univers 45 Light" pitchFamily="2" charset="0"/>
              <a:buChar char="—"/>
            </a:pPr>
            <a:r>
              <a:rPr lang="en-US" sz="1200" dirty="0" smtClean="0">
                <a:solidFill>
                  <a:schemeClr val="bg1"/>
                </a:solidFill>
              </a:rPr>
              <a:t>Develop right governance model to involve appropriate stakeholders and review existing capabilities to identify how Azure security can improve information protection posture on devices.</a:t>
            </a:r>
            <a:endParaRPr lang="en-US" sz="1200" dirty="0">
              <a:solidFill>
                <a:schemeClr val="bg1"/>
              </a:solidFill>
            </a:endParaRPr>
          </a:p>
          <a:p>
            <a:pPr marL="283464" indent="-283464">
              <a:spcAft>
                <a:spcPts val="400"/>
              </a:spcAft>
              <a:buFont typeface="Univers 45 Light" pitchFamily="2" charset="0"/>
              <a:buChar char="—"/>
            </a:pPr>
            <a:endParaRPr lang="en-US" sz="1200" dirty="0" smtClean="0">
              <a:solidFill>
                <a:schemeClr val="bg1"/>
              </a:solidFill>
            </a:endParaRPr>
          </a:p>
          <a:p>
            <a:pPr marL="283464" indent="-283464">
              <a:spcAft>
                <a:spcPts val="400"/>
              </a:spcAft>
              <a:buFont typeface="Univers 45 Light" pitchFamily="2" charset="0"/>
              <a:buChar char="—"/>
            </a:pPr>
            <a:r>
              <a:rPr lang="en-US" sz="1200" dirty="0" smtClean="0">
                <a:solidFill>
                  <a:schemeClr val="bg1"/>
                </a:solidFill>
              </a:rPr>
              <a:t>Leverage the identity and access management platform to build foundational building blocks for products and services; integrate with existing process and technologies to improve developer’s experience as part of multi-cloud strategy</a:t>
            </a:r>
          </a:p>
          <a:p>
            <a:pPr marL="283464" indent="-283464">
              <a:spcAft>
                <a:spcPts val="400"/>
              </a:spcAft>
              <a:buFont typeface="Univers 45 Light" pitchFamily="2" charset="0"/>
              <a:buChar char="—"/>
            </a:pPr>
            <a:endParaRPr lang="en-US" sz="1200" dirty="0" smtClean="0">
              <a:solidFill>
                <a:schemeClr val="bg1"/>
              </a:solidFill>
            </a:endParaRPr>
          </a:p>
          <a:p>
            <a:pPr marL="283464" indent="-283464">
              <a:spcAft>
                <a:spcPts val="400"/>
              </a:spcAft>
              <a:buFont typeface="Univers 45 Light" pitchFamily="2" charset="0"/>
              <a:buChar char="—"/>
            </a:pPr>
            <a:r>
              <a:rPr lang="en-US" sz="1200" dirty="0" smtClean="0">
                <a:solidFill>
                  <a:schemeClr val="bg1"/>
                </a:solidFill>
              </a:rPr>
              <a:t>Prioritizing the applications on-boarding and ensuring the adequate support from management for migration with continued focus on technology rationalization</a:t>
            </a:r>
          </a:p>
          <a:p>
            <a:pPr marL="283464" indent="-283464">
              <a:spcAft>
                <a:spcPts val="400"/>
              </a:spcAft>
              <a:buFont typeface="Univers 45 Light" pitchFamily="2" charset="0"/>
              <a:buChar char="—"/>
            </a:pPr>
            <a:endParaRPr lang="en-US" sz="1200" dirty="0">
              <a:solidFill>
                <a:schemeClr val="bg1"/>
              </a:solidFill>
            </a:endParaRPr>
          </a:p>
          <a:p>
            <a:pPr marL="283464" indent="-283464">
              <a:spcAft>
                <a:spcPts val="400"/>
              </a:spcAft>
              <a:buFont typeface="Univers 45 Light" pitchFamily="2" charset="0"/>
              <a:buChar char="—"/>
            </a:pPr>
            <a:r>
              <a:rPr lang="en-US" sz="1200" dirty="0" smtClean="0">
                <a:solidFill>
                  <a:schemeClr val="bg1"/>
                </a:solidFill>
              </a:rPr>
              <a:t>Leverage technology rationalization initiatives to evaluate ROI of Azure security capabilities most of which is already available to enterprise as part of Office 365 licensing</a:t>
            </a:r>
            <a:endParaRPr lang="en-US" sz="1200" dirty="0">
              <a:solidFill>
                <a:schemeClr val="bg1"/>
              </a:solidFill>
            </a:endParaRPr>
          </a:p>
        </p:txBody>
      </p:sp>
    </p:spTree>
    <p:extLst>
      <p:ext uri="{BB962C8B-B14F-4D97-AF65-F5344CB8AC3E}">
        <p14:creationId xmlns:p14="http://schemas.microsoft.com/office/powerpoint/2010/main" val="3593121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26"/>
  <p:tag name="TYPE" val="ScreenWide"/>
  <p:tag name="KEYWORD" val="SCREENWIDE"/>
  <p:tag name="TEMPLATEVERSION" val="17/07/2017 10:56:04"/>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8B38D2A5-9BC7-4F62-B242-67C700C5F724}" vid="{699E01CA-0D54-417C-BFE6-B70CCE5CE3FB}"/>
    </a:ext>
  </a:extLst>
</a:theme>
</file>

<file path=ppt/theme/theme2.xml><?xml version="1.0" encoding="utf-8"?>
<a:theme xmlns:a="http://schemas.openxmlformats.org/drawingml/2006/main" name="1_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360B6F53-1B22-4CF1-9FDD-BE68275E4C25}" vid="{F1E422AB-1382-4B72-8A3A-38B35DCEEF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7977</TotalTime>
  <Words>2823</Words>
  <Application>Microsoft Office PowerPoint</Application>
  <PresentationFormat>Widescreen</PresentationFormat>
  <Paragraphs>676</Paragraphs>
  <Slides>17</Slides>
  <Notes>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Helvetica</vt:lpstr>
      <vt:lpstr>Univers 45 Light</vt:lpstr>
      <vt:lpstr>KPMG_Widescreen_16:9 02/02/2016</vt:lpstr>
      <vt:lpstr>1_KPMG_Widescreen_16:9 02/02/2016</vt:lpstr>
      <vt:lpstr>Azure Talkbook</vt:lpstr>
      <vt:lpstr>Overview</vt:lpstr>
      <vt:lpstr>Security and cloud</vt:lpstr>
      <vt:lpstr>Cloud context and focus has changed</vt:lpstr>
      <vt:lpstr>Guiding principles for modern cloud security</vt:lpstr>
      <vt:lpstr>Azure security</vt:lpstr>
      <vt:lpstr>Azure security services [Build security service mode;]</vt:lpstr>
      <vt:lpstr>Why Azure security?</vt:lpstr>
      <vt:lpstr>Key Challenges to securing using Azure</vt:lpstr>
      <vt:lpstr>KPMG’s Cloud Security Capability Framework</vt:lpstr>
      <vt:lpstr>Azure security service capability mapping [To be updated]</vt:lpstr>
      <vt:lpstr>Our perspective</vt:lpstr>
      <vt:lpstr>Zero trust architecture with Azure</vt:lpstr>
      <vt:lpstr>Zero trust capability mapping</vt:lpstr>
      <vt:lpstr>Secure DevOps with Azure</vt:lpstr>
      <vt:lpstr>Secure DevOps capability mapping</vt:lpstr>
      <vt:lpstr>API and Integration Management with Azure</vt:lpstr>
    </vt:vector>
  </TitlesOfParts>
  <Company>RR Donnelley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Talkbook</dc:title>
  <dc:creator>KPMGwfh</dc:creator>
  <cp:lastModifiedBy>Rajan Behal</cp:lastModifiedBy>
  <cp:revision>182</cp:revision>
  <dcterms:created xsi:type="dcterms:W3CDTF">2020-04-04T00:19:24Z</dcterms:created>
  <dcterms:modified xsi:type="dcterms:W3CDTF">2020-04-15T14:58:07Z</dcterms:modified>
  <cp:category>KPMG Confidential</cp:category>
</cp:coreProperties>
</file>